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DAC"/>
    <a:srgbClr val="B141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20"/>
    <p:restoredTop sz="96197"/>
  </p:normalViewPr>
  <p:slideViewPr>
    <p:cSldViewPr snapToGrid="0">
      <p:cViewPr varScale="1">
        <p:scale>
          <a:sx n="100" d="100"/>
          <a:sy n="100" d="100"/>
        </p:scale>
        <p:origin x="184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5075E2-FACC-BF7E-E11D-F8EC1F4CA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E3FFF4-1066-A003-3117-779242625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CD3135-BA01-9D7D-7133-0EFFE7AB8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E2B1-92A4-1048-8D5F-78DA87358081}" type="datetimeFigureOut">
              <a:rPr lang="es-CO" smtClean="0"/>
              <a:t>29/09/25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F395C2-971C-C5D5-F671-91E464798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052C6-D02B-075E-9D3B-7ADB09676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91D9F-38DA-B642-B169-3BC2CA75E2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34842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3A0293-F333-4E1C-83EB-B09B82CE1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1A4FB07-6B04-6FC8-2B10-AB21C852DF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199600-756D-2194-49C9-E63E983FB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E2B1-92A4-1048-8D5F-78DA87358081}" type="datetimeFigureOut">
              <a:rPr lang="es-CO" smtClean="0"/>
              <a:t>29/09/25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BBB63B-DB40-F398-3B16-7DAF2E01B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D88FE2-4A54-627B-2101-204DC3BBD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91D9F-38DA-B642-B169-3BC2CA75E2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4812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776B65B-305C-EE0F-FE53-1F898201EE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ABD0CCB-5FB5-7167-0B16-E3F9710F99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0D4A52-62FF-E3E7-0EF0-51DEF0CD2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E2B1-92A4-1048-8D5F-78DA87358081}" type="datetimeFigureOut">
              <a:rPr lang="es-CO" smtClean="0"/>
              <a:t>29/09/25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FCFEA2-B0C6-4145-2B3A-024AAAFE2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8596EC-53F1-4B27-07AC-2D61DEFCB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91D9F-38DA-B642-B169-3BC2CA75E2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696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3506E4-6399-BFB7-47BE-FF4A3A247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D19BED-13AE-264F-071A-B29D1FCFC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100EA9-CB13-703C-F59A-46A255406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E2B1-92A4-1048-8D5F-78DA87358081}" type="datetimeFigureOut">
              <a:rPr lang="es-CO" smtClean="0"/>
              <a:t>29/09/25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4779CE-A487-025B-3EEB-EC98E3D5D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499C5F-E73A-63A4-AD8A-B4359BD68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91D9F-38DA-B642-B169-3BC2CA75E2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4613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FCE9DF-BA89-78A6-2C83-5783ECAF9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10EBC1-8E81-0A25-3B5D-E680BAA07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C6A59B-EEA7-1C64-ACD2-960C63333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E2B1-92A4-1048-8D5F-78DA87358081}" type="datetimeFigureOut">
              <a:rPr lang="es-CO" smtClean="0"/>
              <a:t>29/09/25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ECE143-8E96-5799-C42F-84D5DC508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087E87-B6E1-D5E2-53BD-91A03BE2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91D9F-38DA-B642-B169-3BC2CA75E2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1716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AF838B-AC39-1EE3-E0A5-17181A57B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A17F96-7532-0F98-A274-356E342E59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0A20C65-8061-3614-5A3F-E294567DA6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0472F5D-8615-F1AA-5ADA-F34FF5D69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E2B1-92A4-1048-8D5F-78DA87358081}" type="datetimeFigureOut">
              <a:rPr lang="es-CO" smtClean="0"/>
              <a:t>29/09/25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2CCF420-0E15-A603-5674-E2E82BDD6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22DF4A3-748C-245B-84B9-F6C0305CD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91D9F-38DA-B642-B169-3BC2CA75E2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61370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24FAC2-4A37-D198-3A61-EBFEEF5AB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0C8048-3918-C24B-EC42-FE2D154B2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3F45F21-0D25-3D61-4623-2CD21731D7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C8B7BAB-2244-C272-A497-7E6C6EE54C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5FE40C6-46E5-5DBD-83B8-19B4B95A4D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D61D541-CDA5-D371-E977-0E90F53C0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E2B1-92A4-1048-8D5F-78DA87358081}" type="datetimeFigureOut">
              <a:rPr lang="es-CO" smtClean="0"/>
              <a:t>29/09/25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AE55B67-1D1B-BF58-DD3F-CCDAE4127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96377AC-0F77-009A-E75D-D663CDF45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91D9F-38DA-B642-B169-3BC2CA75E2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7754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34BF66-9219-2C80-F8E1-F7A2C2B07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5A48091-C828-6193-0616-B67C6B6ED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E2B1-92A4-1048-8D5F-78DA87358081}" type="datetimeFigureOut">
              <a:rPr lang="es-CO" smtClean="0"/>
              <a:t>29/09/25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CDBF0EA-B8F6-EA3E-293F-A49FC3FCF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97640FA-C7B0-D667-8F5D-05B1D85FC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91D9F-38DA-B642-B169-3BC2CA75E2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414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9F4E59D-1BB7-4DBB-4EE9-3548672E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E2B1-92A4-1048-8D5F-78DA87358081}" type="datetimeFigureOut">
              <a:rPr lang="es-CO" smtClean="0"/>
              <a:t>29/09/25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FA6731D-0141-2A77-60C0-6AB1992D8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D4F8B03-3D30-460C-AA67-2C00C2E15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91D9F-38DA-B642-B169-3BC2CA75E2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7676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E674E8-0AA9-31A4-0129-68583BC3A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555F2D-8401-DE60-3FE4-A4D12E18A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490D1D-D33A-DDB5-5421-F02D6A546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E8072AA-735C-E31D-C6A1-2A5D18461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E2B1-92A4-1048-8D5F-78DA87358081}" type="datetimeFigureOut">
              <a:rPr lang="es-CO" smtClean="0"/>
              <a:t>29/09/25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5C5F305-BEE7-3067-38FB-1894731F7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0185C2D-6E8B-CB31-1587-F5AB3CB44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91D9F-38DA-B642-B169-3BC2CA75E2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5956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AF5268-355F-E0BF-450D-EFDABD12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C644635-83D3-7875-ADDE-285853754D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3E2E5B9-2B30-4D04-E67A-685FA8ECDE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91047CB-DEDF-EB79-7F3D-21F4A3F96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E2B1-92A4-1048-8D5F-78DA87358081}" type="datetimeFigureOut">
              <a:rPr lang="es-CO" smtClean="0"/>
              <a:t>29/09/25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D5BDFF3-8F02-1BA4-C09E-56B791635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D351E0-95D9-A631-39EE-2BD6FAFF8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91D9F-38DA-B642-B169-3BC2CA75E2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9349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A506E31-C62A-E93B-4DD4-7E1AE5212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6CB00DB-FD3C-4248-D703-ECC05E156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5BA6DE-5058-35D6-2957-321666C954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CE2B1-92A4-1048-8D5F-78DA87358081}" type="datetimeFigureOut">
              <a:rPr lang="es-CO" smtClean="0"/>
              <a:t>29/09/25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FD37FA-9C33-2881-7013-06A99A6513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D4CEB8-4EA5-2FB5-D52B-6DAACC02AC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91D9F-38DA-B642-B169-3BC2CA75E2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493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BAED24-5A20-53A7-D04E-3726A06C3E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29C0866-68FB-A834-05D1-91481F3096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4A7D3F1-6914-0807-0DA5-419504152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652" y="0"/>
            <a:ext cx="12206652" cy="684977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2A6192C-DC43-5335-6DCE-3D25167AE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8490" y="306388"/>
            <a:ext cx="2320590" cy="41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62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0FA5974-FF91-2EC6-C4C7-6384297DAC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34" b="5794"/>
          <a:stretch/>
        </p:blipFill>
        <p:spPr>
          <a:xfrm>
            <a:off x="1043909" y="1160059"/>
            <a:ext cx="10104182" cy="544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530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630994-8CFF-625B-FFF9-91810ECF7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4050"/>
            <a:ext cx="10515600" cy="7091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CO" sz="1800" kern="100" dirty="0">
                <a:solidFill>
                  <a:schemeClr val="tx2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continuación, encontrarás las plantillas de la Matriz VDC y POP. </a:t>
            </a:r>
            <a:br>
              <a:rPr lang="es-CO" sz="1800" kern="100" dirty="0">
                <a:solidFill>
                  <a:schemeClr val="tx2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s-CO" sz="1800" b="1" kern="100" dirty="0">
                <a:solidFill>
                  <a:schemeClr val="tx2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1. Matriz VDC</a:t>
            </a:r>
            <a:endParaRPr lang="es-CO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B3AE7753-1654-2F4E-42F6-D8389FB187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3923946"/>
              </p:ext>
            </p:extLst>
          </p:nvPr>
        </p:nvGraphicFramePr>
        <p:xfrm>
          <a:off x="1408821" y="2510391"/>
          <a:ext cx="9374358" cy="3363310"/>
        </p:xfrm>
        <a:graphic>
          <a:graphicData uri="http://schemas.openxmlformats.org/drawingml/2006/table">
            <a:tbl>
              <a:tblPr firstRow="1" firstCol="1" bandRow="1">
                <a:solidFill>
                  <a:srgbClr val="FF2C2C"/>
                </a:solidFill>
                <a:tableStyleId>{2D5ABB26-0587-4C30-8999-92F81FD0307C}</a:tableStyleId>
              </a:tblPr>
              <a:tblGrid>
                <a:gridCol w="1667865">
                  <a:extLst>
                    <a:ext uri="{9D8B030D-6E8A-4147-A177-3AD203B41FA5}">
                      <a16:colId xmlns:a16="http://schemas.microsoft.com/office/drawing/2014/main" val="2249783573"/>
                    </a:ext>
                  </a:extLst>
                </a:gridCol>
                <a:gridCol w="1920774">
                  <a:extLst>
                    <a:ext uri="{9D8B030D-6E8A-4147-A177-3AD203B41FA5}">
                      <a16:colId xmlns:a16="http://schemas.microsoft.com/office/drawing/2014/main" val="4291228717"/>
                    </a:ext>
                  </a:extLst>
                </a:gridCol>
                <a:gridCol w="1941943">
                  <a:extLst>
                    <a:ext uri="{9D8B030D-6E8A-4147-A177-3AD203B41FA5}">
                      <a16:colId xmlns:a16="http://schemas.microsoft.com/office/drawing/2014/main" val="1531567184"/>
                    </a:ext>
                  </a:extLst>
                </a:gridCol>
                <a:gridCol w="1921888">
                  <a:extLst>
                    <a:ext uri="{9D8B030D-6E8A-4147-A177-3AD203B41FA5}">
                      <a16:colId xmlns:a16="http://schemas.microsoft.com/office/drawing/2014/main" val="2061932795"/>
                    </a:ext>
                  </a:extLst>
                </a:gridCol>
                <a:gridCol w="1921888">
                  <a:extLst>
                    <a:ext uri="{9D8B030D-6E8A-4147-A177-3AD203B41FA5}">
                      <a16:colId xmlns:a16="http://schemas.microsoft.com/office/drawing/2014/main" val="4074459156"/>
                    </a:ext>
                  </a:extLst>
                </a:gridCol>
              </a:tblGrid>
              <a:tr h="4274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41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b="1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Útil</a:t>
                      </a:r>
                      <a:endParaRPr lang="es-CO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41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b="1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Construible</a:t>
                      </a:r>
                      <a:endParaRPr lang="es-CO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41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b="1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Operable</a:t>
                      </a:r>
                      <a:endParaRPr lang="es-CO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41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b="1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Sostenible</a:t>
                      </a:r>
                      <a:endParaRPr lang="es-CO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4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995647"/>
                  </a:ext>
                </a:extLst>
              </a:tr>
              <a:tr h="1254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 kern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Objetivos del cliente</a:t>
                      </a:r>
                      <a:endParaRPr lang="es-CO" sz="1050" b="1" kern="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kern="0" dirty="0">
                          <a:effectLst/>
                        </a:rPr>
                        <a:t> </a:t>
                      </a:r>
                      <a:endParaRPr lang="es-CO" sz="105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kern="0" dirty="0">
                          <a:effectLst/>
                        </a:rPr>
                        <a:t> </a:t>
                      </a:r>
                      <a:endParaRPr lang="es-CO" sz="105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kern="0" dirty="0">
                          <a:effectLst/>
                        </a:rPr>
                        <a:t> </a:t>
                      </a:r>
                      <a:endParaRPr lang="es-CO" sz="105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kern="0">
                          <a:effectLst/>
                        </a:rPr>
                        <a:t> </a:t>
                      </a:r>
                      <a:endParaRPr lang="es-CO" sz="105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612284"/>
                  </a:ext>
                </a:extLst>
              </a:tr>
              <a:tr h="1254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 kern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Objetivos del proyecto</a:t>
                      </a:r>
                      <a:endParaRPr lang="es-CO" sz="1050" b="1" kern="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kern="0">
                          <a:effectLst/>
                        </a:rPr>
                        <a:t> </a:t>
                      </a:r>
                      <a:endParaRPr lang="es-CO" sz="105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kern="0" dirty="0">
                          <a:effectLst/>
                        </a:rPr>
                        <a:t> </a:t>
                      </a:r>
                      <a:endParaRPr lang="es-CO" sz="105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kern="0" dirty="0">
                          <a:effectLst/>
                        </a:rPr>
                        <a:t> </a:t>
                      </a:r>
                      <a:endParaRPr lang="es-CO" sz="105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kern="0" dirty="0">
                          <a:effectLst/>
                        </a:rPr>
                        <a:t> </a:t>
                      </a:r>
                      <a:endParaRPr lang="es-CO" sz="105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341162"/>
                  </a:ext>
                </a:extLst>
              </a:tr>
              <a:tr h="4276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 kern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Métricas</a:t>
                      </a:r>
                      <a:endParaRPr lang="es-CO" sz="1050" b="1" kern="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kern="0">
                          <a:effectLst/>
                        </a:rPr>
                        <a:t> </a:t>
                      </a:r>
                      <a:endParaRPr lang="es-CO" sz="105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kern="0">
                          <a:effectLst/>
                        </a:rPr>
                        <a:t> </a:t>
                      </a:r>
                      <a:endParaRPr lang="es-CO" sz="105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kern="0" dirty="0">
                          <a:effectLst/>
                        </a:rPr>
                        <a:t> </a:t>
                      </a:r>
                      <a:endParaRPr lang="es-CO" sz="105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kern="0" dirty="0">
                          <a:effectLst/>
                        </a:rPr>
                        <a:t> </a:t>
                      </a:r>
                      <a:endParaRPr lang="es-CO" sz="105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894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211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630994-8CFF-625B-FFF9-91810ECF7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4050"/>
            <a:ext cx="10515600" cy="7091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CO" sz="1800" b="1" kern="100" dirty="0">
                <a:solidFill>
                  <a:schemeClr val="tx2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1. Matriz POP</a:t>
            </a:r>
            <a:endParaRPr lang="es-CO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B3AE7753-1654-2F4E-42F6-D8389FB187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5119812"/>
              </p:ext>
            </p:extLst>
          </p:nvPr>
        </p:nvGraphicFramePr>
        <p:xfrm>
          <a:off x="1408821" y="2406869"/>
          <a:ext cx="9048973" cy="3374186"/>
        </p:xfrm>
        <a:graphic>
          <a:graphicData uri="http://schemas.openxmlformats.org/drawingml/2006/table">
            <a:tbl>
              <a:tblPr firstRow="1" firstCol="1" bandRow="1">
                <a:solidFill>
                  <a:srgbClr val="FF2C2C"/>
                </a:solidFill>
                <a:tableStyleId>{2D5ABB26-0587-4C30-8999-92F81FD0307C}</a:tableStyleId>
              </a:tblPr>
              <a:tblGrid>
                <a:gridCol w="2025163">
                  <a:extLst>
                    <a:ext uri="{9D8B030D-6E8A-4147-A177-3AD203B41FA5}">
                      <a16:colId xmlns:a16="http://schemas.microsoft.com/office/drawing/2014/main" val="2249783573"/>
                    </a:ext>
                  </a:extLst>
                </a:gridCol>
                <a:gridCol w="2332251">
                  <a:extLst>
                    <a:ext uri="{9D8B030D-6E8A-4147-A177-3AD203B41FA5}">
                      <a16:colId xmlns:a16="http://schemas.microsoft.com/office/drawing/2014/main" val="4291228717"/>
                    </a:ext>
                  </a:extLst>
                </a:gridCol>
                <a:gridCol w="2357955">
                  <a:extLst>
                    <a:ext uri="{9D8B030D-6E8A-4147-A177-3AD203B41FA5}">
                      <a16:colId xmlns:a16="http://schemas.microsoft.com/office/drawing/2014/main" val="1531567184"/>
                    </a:ext>
                  </a:extLst>
                </a:gridCol>
                <a:gridCol w="2333604">
                  <a:extLst>
                    <a:ext uri="{9D8B030D-6E8A-4147-A177-3AD203B41FA5}">
                      <a16:colId xmlns:a16="http://schemas.microsoft.com/office/drawing/2014/main" val="2061932795"/>
                    </a:ext>
                  </a:extLst>
                </a:gridCol>
              </a:tblGrid>
              <a:tr h="4116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kern="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Producto</a:t>
                      </a:r>
                      <a:endParaRPr lang="es-CO" sz="11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kern="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Organización</a:t>
                      </a:r>
                      <a:endParaRPr lang="es-CO" sz="11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kern="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Proceso</a:t>
                      </a:r>
                      <a:endParaRPr lang="es-CO" sz="11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D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995647"/>
                  </a:ext>
                </a:extLst>
              </a:tr>
              <a:tr h="9717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kern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Función </a:t>
                      </a:r>
                      <a:r>
                        <a:rPr lang="es-CO" sz="1200" kern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(¿Cuál es el propósito?)</a:t>
                      </a:r>
                      <a:endParaRPr lang="es-CO" sz="1100" kern="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kern="0" dirty="0">
                          <a:effectLst/>
                        </a:rPr>
                        <a:t> </a:t>
                      </a:r>
                      <a:endParaRPr lang="es-CO" sz="105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kern="0" dirty="0">
                          <a:effectLst/>
                        </a:rPr>
                        <a:t> </a:t>
                      </a:r>
                      <a:endParaRPr lang="es-CO" sz="105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kern="0" dirty="0">
                          <a:effectLst/>
                        </a:rPr>
                        <a:t> </a:t>
                      </a:r>
                      <a:endParaRPr lang="es-CO" sz="105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612284"/>
                  </a:ext>
                </a:extLst>
              </a:tr>
              <a:tr h="10632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kern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Forma</a:t>
                      </a:r>
                      <a:r>
                        <a:rPr lang="es-CO" sz="1200" kern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(¿Cómo se estructura?)</a:t>
                      </a:r>
                      <a:endParaRPr lang="es-CO" sz="1100" kern="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kern="0">
                          <a:effectLst/>
                        </a:rPr>
                        <a:t> </a:t>
                      </a:r>
                      <a:endParaRPr lang="es-CO" sz="105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kern="0" dirty="0">
                          <a:effectLst/>
                        </a:rPr>
                        <a:t> </a:t>
                      </a:r>
                      <a:endParaRPr lang="es-CO" sz="105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kern="0" dirty="0">
                          <a:effectLst/>
                        </a:rPr>
                        <a:t> </a:t>
                      </a:r>
                      <a:endParaRPr lang="es-CO" sz="105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341162"/>
                  </a:ext>
                </a:extLst>
              </a:tr>
              <a:tr h="9276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br>
                        <a:rPr lang="es-CO" sz="1200" b="1" kern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s-CO" sz="1200" b="1" kern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Comportamiento </a:t>
                      </a:r>
                      <a:r>
                        <a:rPr lang="es-CO" sz="1200" kern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(¿Cómo se desempeñará?)</a:t>
                      </a:r>
                      <a:br>
                        <a:rPr lang="es-CO" sz="1200" kern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</a:br>
                      <a:endParaRPr lang="es-CO" sz="1100" kern="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kern="0">
                          <a:effectLst/>
                        </a:rPr>
                        <a:t> </a:t>
                      </a:r>
                      <a:endParaRPr lang="es-CO" sz="105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kern="0">
                          <a:effectLst/>
                        </a:rPr>
                        <a:t> </a:t>
                      </a:r>
                      <a:endParaRPr lang="es-CO" sz="105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kern="0" dirty="0">
                          <a:effectLst/>
                        </a:rPr>
                        <a:t> </a:t>
                      </a:r>
                      <a:endParaRPr lang="es-CO" sz="105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894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48105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100</TotalTime>
  <Words>80</Words>
  <Application>Microsoft Macintosh PowerPoint</Application>
  <PresentationFormat>Panorámica</PresentationFormat>
  <Paragraphs>38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Aptos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A continuación, encontrarás las plantillas de la Matriz VDC y POP.  1. Matriz VDC</vt:lpstr>
      <vt:lpstr>1. Matriz POP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David Alvarez</dc:creator>
  <cp:lastModifiedBy>Juan David Alvarez</cp:lastModifiedBy>
  <cp:revision>3</cp:revision>
  <dcterms:created xsi:type="dcterms:W3CDTF">2025-08-13T17:20:37Z</dcterms:created>
  <dcterms:modified xsi:type="dcterms:W3CDTF">2025-09-29T05:06:16Z</dcterms:modified>
</cp:coreProperties>
</file>