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5"/>
  </p:notesMasterIdLst>
  <p:sldIdLst>
    <p:sldId id="263" r:id="rId5"/>
    <p:sldId id="261" r:id="rId6"/>
    <p:sldId id="270" r:id="rId7"/>
    <p:sldId id="262" r:id="rId8"/>
    <p:sldId id="264" r:id="rId9"/>
    <p:sldId id="269" r:id="rId10"/>
    <p:sldId id="265" r:id="rId11"/>
    <p:sldId id="266" r:id="rId12"/>
    <p:sldId id="267" r:id="rId13"/>
    <p:sldId id="268" r:id="rId14"/>
  </p:sldIdLst>
  <p:sldSz cx="12192000" cy="6858000"/>
  <p:notesSz cx="6858000" cy="9144000"/>
  <p:embeddedFontLst>
    <p:embeddedFont>
      <p:font typeface="Calibri" panose="020F0502020204030204" pitchFamily="34" charset="0"/>
      <p:regular r:id="rId16"/>
      <p:bold r:id="rId17"/>
      <p:italic r:id="rId18"/>
      <p:boldItalic r:id="rId19"/>
    </p:embeddedFont>
    <p:embeddedFont>
      <p:font typeface="Roboto" panose="02000000000000000000"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0" roundtripDataSignature="AMtx7mhFBb1modpkpBoZkidGtDZSy1wJu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uan Pablo Nore Perez"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E397D4-6B21-4CD2-A1A8-0D228903818B}" v="3" dt="2021-09-08T18:58:47.7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384" autoAdjust="0"/>
  </p:normalViewPr>
  <p:slideViewPr>
    <p:cSldViewPr snapToGrid="0">
      <p:cViewPr varScale="1">
        <p:scale>
          <a:sx n="59" d="100"/>
          <a:sy n="59" d="100"/>
        </p:scale>
        <p:origin x="9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font" Target="fonts/font6.fntdata"/><Relationship Id="rId63"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2.fntdata"/><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font" Target="fonts/font5.fntdata"/><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66"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notesMaster" Target="notesMasters/notesMaster1.xml"/><Relationship Id="rId23" Type="http://schemas.openxmlformats.org/officeDocument/2006/relationships/font" Target="fonts/font8.fntdata"/><Relationship Id="rId61"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font" Target="fonts/font4.fntdata"/><Relationship Id="rId60" Type="http://customschemas.google.com/relationships/presentationmetadata" Target="metadata"/><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7.fntdata"/><Relationship Id="rId6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811808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70406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7869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r>
              <a:rPr lang="es-CO" sz="1800" b="1" dirty="0">
                <a:solidFill>
                  <a:srgbClr val="000000"/>
                </a:solidFill>
                <a:effectLst/>
                <a:latin typeface="Arial" panose="020B0604020202020204" pitchFamily="34" charset="0"/>
                <a:ea typeface="Arial" panose="020B0604020202020204" pitchFamily="34" charset="0"/>
              </a:rPr>
              <a:t>Competencia</a:t>
            </a:r>
            <a:endParaRPr lang="es-CO" sz="1800" dirty="0">
              <a:solidFill>
                <a:srgbClr val="000000"/>
              </a:solidFill>
              <a:effectLst/>
              <a:latin typeface="Calibri" panose="020F0502020204030204" pitchFamily="34" charset="0"/>
              <a:ea typeface="Calibri" panose="020F0502020204030204" pitchFamily="34" charset="0"/>
            </a:endParaRPr>
          </a:p>
          <a:p>
            <a:pPr marL="158750" indent="0">
              <a:buNone/>
            </a:pPr>
            <a:r>
              <a:rPr lang="es-CO" sz="1800" dirty="0">
                <a:solidFill>
                  <a:srgbClr val="000000"/>
                </a:solidFill>
                <a:effectLst/>
                <a:latin typeface="Arial" panose="020B0604020202020204" pitchFamily="34" charset="0"/>
                <a:ea typeface="Arial" panose="020B0604020202020204" pitchFamily="34" charset="0"/>
              </a:rPr>
              <a:t>El Ministerio de Educación Nacional define la noción de competencia “como el conjunto de conocimientos, habilidades, actitudes, comprensiones y disposiciones cognitivas, socio afectivas y psicomotoras apropiadamente relacionadas entre sí para facilitar el desempeño flexible, eficaz y con sentido de una actividad en contextos relativamente nuevos y retadores” (Ministerio de </a:t>
            </a:r>
            <a:r>
              <a:rPr lang="es-CO" sz="1800" dirty="0" err="1">
                <a:solidFill>
                  <a:srgbClr val="000000"/>
                </a:solidFill>
                <a:effectLst/>
                <a:latin typeface="Arial" panose="020B0604020202020204" pitchFamily="34" charset="0"/>
                <a:ea typeface="Arial" panose="020B0604020202020204" pitchFamily="34" charset="0"/>
              </a:rPr>
              <a:t>Educación</a:t>
            </a:r>
            <a:r>
              <a:rPr lang="es-CO" sz="1800" dirty="0">
                <a:solidFill>
                  <a:srgbClr val="000000"/>
                </a:solidFill>
                <a:effectLst/>
                <a:latin typeface="Arial" panose="020B0604020202020204" pitchFamily="34" charset="0"/>
                <a:ea typeface="Arial" panose="020B0604020202020204" pitchFamily="34" charset="0"/>
              </a:rPr>
              <a:t> Nacional, 2006). </a:t>
            </a:r>
            <a:endParaRPr lang="es-CO" sz="1800" dirty="0">
              <a:effectLst/>
              <a:latin typeface="Calibri" panose="020F0502020204030204" pitchFamily="34" charset="0"/>
              <a:ea typeface="Calibri" panose="020F0502020204030204" pitchFamily="34" charset="0"/>
            </a:endParaRPr>
          </a:p>
          <a:p>
            <a:pPr marL="158750" indent="0">
              <a:buNone/>
            </a:pPr>
            <a:r>
              <a:rPr lang="es-CO" sz="1800" dirty="0">
                <a:solidFill>
                  <a:srgbClr val="000000"/>
                </a:solidFill>
                <a:effectLst/>
                <a:latin typeface="Arial" panose="020B0604020202020204" pitchFamily="34" charset="0"/>
                <a:ea typeface="Arial" panose="020B0604020202020204" pitchFamily="34" charset="0"/>
              </a:rPr>
              <a:t> </a:t>
            </a:r>
            <a:endParaRPr lang="es-CO" sz="1800" dirty="0">
              <a:effectLst/>
              <a:latin typeface="Calibri" panose="020F0502020204030204" pitchFamily="34" charset="0"/>
              <a:ea typeface="Calibri" panose="020F0502020204030204" pitchFamily="34" charset="0"/>
            </a:endParaRPr>
          </a:p>
          <a:p>
            <a:pPr marL="158750" indent="0">
              <a:buNone/>
            </a:pPr>
            <a:r>
              <a:rPr lang="es-CO" sz="1800" b="1" dirty="0">
                <a:solidFill>
                  <a:srgbClr val="000000"/>
                </a:solidFill>
                <a:effectLst/>
                <a:latin typeface="Arial" panose="020B0604020202020204" pitchFamily="34" charset="0"/>
                <a:ea typeface="Arial" panose="020B0604020202020204" pitchFamily="34" charset="0"/>
              </a:rPr>
              <a:t>Competencia digital</a:t>
            </a:r>
            <a:endParaRPr lang="es-CO" sz="1800" dirty="0">
              <a:solidFill>
                <a:srgbClr val="000000"/>
              </a:solidFill>
              <a:effectLst/>
              <a:latin typeface="Calibri" panose="020F0502020204030204" pitchFamily="34" charset="0"/>
              <a:ea typeface="Calibri" panose="020F0502020204030204" pitchFamily="34" charset="0"/>
            </a:endParaRPr>
          </a:p>
          <a:p>
            <a:pPr marL="158750" indent="0">
              <a:buNone/>
            </a:pPr>
            <a:r>
              <a:rPr lang="es-CO" sz="1800" dirty="0">
                <a:solidFill>
                  <a:srgbClr val="000033"/>
                </a:solidFill>
                <a:effectLst/>
                <a:latin typeface="Arial" panose="020B0604020202020204" pitchFamily="34" charset="0"/>
                <a:ea typeface="Arial" panose="020B0604020202020204" pitchFamily="34" charset="0"/>
              </a:rPr>
              <a:t>A partir de los planteamientos de la Comisión Europea (2006) para el desarrollo de la educación y en los temas relacionados con la </a:t>
            </a:r>
            <a:r>
              <a:rPr lang="es-CO" sz="1800" dirty="0" err="1">
                <a:solidFill>
                  <a:srgbClr val="000033"/>
                </a:solidFill>
                <a:effectLst/>
                <a:latin typeface="Arial" panose="020B0604020202020204" pitchFamily="34" charset="0"/>
                <a:ea typeface="Arial" panose="020B0604020202020204" pitchFamily="34" charset="0"/>
              </a:rPr>
              <a:t>formación</a:t>
            </a:r>
            <a:r>
              <a:rPr lang="es-CO" sz="1800" dirty="0">
                <a:solidFill>
                  <a:srgbClr val="000033"/>
                </a:solidFill>
                <a:effectLst/>
                <a:latin typeface="Arial" panose="020B0604020202020204" pitchFamily="34" charset="0"/>
                <a:ea typeface="Arial" panose="020B0604020202020204" pitchFamily="34" charset="0"/>
              </a:rPr>
              <a:t> de los docentes en el uso de TIC, se estableció́ que: “la competencia digital implica el uso crítico y seguro de las tecnologías de la sociedad de la información para el trabajo, el tiempo libre y la comunicación. </a:t>
            </a:r>
            <a:r>
              <a:rPr lang="es-CO" sz="1800" dirty="0" err="1">
                <a:solidFill>
                  <a:srgbClr val="000033"/>
                </a:solidFill>
                <a:effectLst/>
                <a:latin typeface="Arial" panose="020B0604020202020204" pitchFamily="34" charset="0"/>
                <a:ea typeface="Arial" panose="020B0604020202020204" pitchFamily="34" charset="0"/>
              </a:rPr>
              <a:t>Apoyándose</a:t>
            </a:r>
            <a:r>
              <a:rPr lang="es-CO" sz="1800" dirty="0">
                <a:solidFill>
                  <a:srgbClr val="000033"/>
                </a:solidFill>
                <a:effectLst/>
                <a:latin typeface="Arial" panose="020B0604020202020204" pitchFamily="34" charset="0"/>
                <a:ea typeface="Arial" panose="020B0604020202020204" pitchFamily="34" charset="0"/>
              </a:rPr>
              <a:t> en habilidades TIC </a:t>
            </a:r>
            <a:r>
              <a:rPr lang="es-CO" sz="1800" dirty="0" err="1">
                <a:solidFill>
                  <a:srgbClr val="000033"/>
                </a:solidFill>
                <a:effectLst/>
                <a:latin typeface="Arial" panose="020B0604020202020204" pitchFamily="34" charset="0"/>
                <a:ea typeface="Arial" panose="020B0604020202020204" pitchFamily="34" charset="0"/>
              </a:rPr>
              <a:t>básicas</a:t>
            </a:r>
            <a:r>
              <a:rPr lang="es-CO" sz="1800" dirty="0">
                <a:solidFill>
                  <a:srgbClr val="000033"/>
                </a:solidFill>
                <a:effectLst/>
                <a:latin typeface="Arial" panose="020B0604020202020204" pitchFamily="34" charset="0"/>
                <a:ea typeface="Arial" panose="020B0604020202020204" pitchFamily="34" charset="0"/>
              </a:rPr>
              <a:t>: uso de ordenadores para recuperar, evaluar, almacenar, producir, presentar e intercambiar información, y para comunicar y participar en redes de colaboración a </a:t>
            </a:r>
            <a:r>
              <a:rPr lang="es-CO" sz="1800" dirty="0" err="1">
                <a:solidFill>
                  <a:srgbClr val="000033"/>
                </a:solidFill>
                <a:effectLst/>
                <a:latin typeface="Arial" panose="020B0604020202020204" pitchFamily="34" charset="0"/>
                <a:ea typeface="Arial" panose="020B0604020202020204" pitchFamily="34" charset="0"/>
              </a:rPr>
              <a:t>través</a:t>
            </a:r>
            <a:r>
              <a:rPr lang="es-CO" sz="1800" dirty="0">
                <a:solidFill>
                  <a:srgbClr val="000033"/>
                </a:solidFill>
                <a:effectLst/>
                <a:latin typeface="Arial" panose="020B0604020202020204" pitchFamily="34" charset="0"/>
                <a:ea typeface="Arial" panose="020B0604020202020204" pitchFamily="34" charset="0"/>
              </a:rPr>
              <a:t> de Internet” (</a:t>
            </a:r>
            <a:r>
              <a:rPr lang="es-CO" sz="1800" dirty="0" err="1">
                <a:solidFill>
                  <a:srgbClr val="000033"/>
                </a:solidFill>
                <a:effectLst/>
                <a:latin typeface="Arial" panose="020B0604020202020204" pitchFamily="34" charset="0"/>
                <a:ea typeface="Arial" panose="020B0604020202020204" pitchFamily="34" charset="0"/>
              </a:rPr>
              <a:t>European</a:t>
            </a:r>
            <a:r>
              <a:rPr lang="es-CO" sz="1800" dirty="0">
                <a:solidFill>
                  <a:srgbClr val="000033"/>
                </a:solidFill>
                <a:effectLst/>
                <a:latin typeface="Arial" panose="020B0604020202020204" pitchFamily="34" charset="0"/>
                <a:ea typeface="Arial" panose="020B0604020202020204" pitchFamily="34" charset="0"/>
              </a:rPr>
              <a:t> </a:t>
            </a:r>
            <a:r>
              <a:rPr lang="es-CO" sz="1800" dirty="0" err="1">
                <a:solidFill>
                  <a:srgbClr val="000033"/>
                </a:solidFill>
                <a:effectLst/>
                <a:latin typeface="Arial" panose="020B0604020202020204" pitchFamily="34" charset="0"/>
                <a:ea typeface="Arial" panose="020B0604020202020204" pitchFamily="34" charset="0"/>
              </a:rPr>
              <a:t>Parliament</a:t>
            </a:r>
            <a:r>
              <a:rPr lang="es-CO" sz="1800" dirty="0">
                <a:solidFill>
                  <a:srgbClr val="000033"/>
                </a:solidFill>
                <a:effectLst/>
                <a:latin typeface="Arial" panose="020B0604020202020204" pitchFamily="34" charset="0"/>
                <a:ea typeface="Arial" panose="020B0604020202020204" pitchFamily="34" charset="0"/>
              </a:rPr>
              <a:t> and </a:t>
            </a:r>
            <a:r>
              <a:rPr lang="es-CO" sz="1800" dirty="0" err="1">
                <a:solidFill>
                  <a:srgbClr val="000033"/>
                </a:solidFill>
                <a:effectLst/>
                <a:latin typeface="Arial" panose="020B0604020202020204" pitchFamily="34" charset="0"/>
                <a:ea typeface="Arial" panose="020B0604020202020204" pitchFamily="34" charset="0"/>
              </a:rPr>
              <a:t>the</a:t>
            </a:r>
            <a:r>
              <a:rPr lang="es-CO" sz="1800" dirty="0">
                <a:solidFill>
                  <a:srgbClr val="000033"/>
                </a:solidFill>
                <a:effectLst/>
                <a:latin typeface="Arial" panose="020B0604020202020204" pitchFamily="34" charset="0"/>
                <a:ea typeface="Arial" panose="020B0604020202020204" pitchFamily="34" charset="0"/>
              </a:rPr>
              <a:t> Council, 2006). </a:t>
            </a:r>
            <a:endParaRPr lang="es-CO" sz="1800" dirty="0">
              <a:effectLst/>
              <a:latin typeface="Calibri" panose="020F0502020204030204" pitchFamily="34" charset="0"/>
              <a:ea typeface="Calibri" panose="020F0502020204030204" pitchFamily="34" charset="0"/>
            </a:endParaRPr>
          </a:p>
          <a:p>
            <a:pPr marL="158750" indent="0">
              <a:buNone/>
            </a:pPr>
            <a:r>
              <a:rPr lang="es-CO" sz="1800" dirty="0">
                <a:solidFill>
                  <a:srgbClr val="000033"/>
                </a:solidFill>
                <a:effectLst/>
                <a:latin typeface="Times New Roman" panose="02020603050405020304" pitchFamily="18" charset="0"/>
                <a:ea typeface="Times New Roman" panose="02020603050405020304" pitchFamily="18" charset="0"/>
              </a:rPr>
              <a:t> </a:t>
            </a:r>
            <a:endParaRPr lang="es-CO" sz="1800" dirty="0">
              <a:effectLst/>
              <a:latin typeface="Calibri" panose="020F0502020204030204" pitchFamily="34" charset="0"/>
              <a:ea typeface="Calibri" panose="020F0502020204030204" pitchFamily="34" charset="0"/>
            </a:endParaRPr>
          </a:p>
          <a:p>
            <a:pPr marL="158750" indent="0">
              <a:buNone/>
            </a:pPr>
            <a:r>
              <a:rPr lang="es-ES" sz="1800" dirty="0">
                <a:solidFill>
                  <a:srgbClr val="000033"/>
                </a:solidFill>
                <a:effectLst/>
                <a:latin typeface="Arial" panose="020B0604020202020204" pitchFamily="34" charset="0"/>
                <a:ea typeface="Arial" panose="020B0604020202020204" pitchFamily="34" charset="0"/>
              </a:rPr>
              <a:t>En el año 2021, el documento fue actualizado (</a:t>
            </a:r>
            <a:r>
              <a:rPr lang="es-CO" sz="1800" dirty="0" err="1">
                <a:solidFill>
                  <a:srgbClr val="000000"/>
                </a:solidFill>
                <a:effectLst/>
                <a:latin typeface="Arial" panose="020B0604020202020204" pitchFamily="34" charset="0"/>
                <a:ea typeface="Arial" panose="020B0604020202020204" pitchFamily="34" charset="0"/>
              </a:rPr>
              <a:t>Punie</a:t>
            </a:r>
            <a:r>
              <a:rPr lang="es-ES" sz="1800" dirty="0">
                <a:solidFill>
                  <a:srgbClr val="000000"/>
                </a:solidFill>
                <a:effectLst/>
                <a:latin typeface="Arial" panose="020B0604020202020204" pitchFamily="34" charset="0"/>
                <a:ea typeface="Arial" panose="020B0604020202020204" pitchFamily="34" charset="0"/>
              </a:rPr>
              <a:t> &amp; </a:t>
            </a:r>
            <a:r>
              <a:rPr lang="es-CO" sz="1800" dirty="0" err="1">
                <a:solidFill>
                  <a:srgbClr val="000000"/>
                </a:solidFill>
                <a:effectLst/>
                <a:latin typeface="Arial" panose="020B0604020202020204" pitchFamily="34" charset="0"/>
                <a:ea typeface="Arial" panose="020B0604020202020204" pitchFamily="34" charset="0"/>
              </a:rPr>
              <a:t>Redecker</a:t>
            </a:r>
            <a:r>
              <a:rPr lang="es-CO" sz="1800" dirty="0">
                <a:solidFill>
                  <a:srgbClr val="000000"/>
                </a:solidFill>
                <a:effectLst/>
                <a:latin typeface="Arial" panose="020B0604020202020204" pitchFamily="34" charset="0"/>
                <a:ea typeface="Arial" panose="020B0604020202020204" pitchFamily="34" charset="0"/>
              </a:rPr>
              <a:t>, </a:t>
            </a:r>
            <a:r>
              <a:rPr lang="es-ES" sz="1800" dirty="0">
                <a:solidFill>
                  <a:srgbClr val="000000"/>
                </a:solidFill>
                <a:effectLst/>
                <a:latin typeface="Arial" panose="020B0604020202020204" pitchFamily="34" charset="0"/>
                <a:ea typeface="Arial" panose="020B0604020202020204" pitchFamily="34" charset="0"/>
              </a:rPr>
              <a:t>2021) y se especifica que, como ciudadanos, los docentes necesitan estar equipados con las competencias digitales necesarias para participar en la sociedad, desde el ámbito personal como profesional. Como modelos a seguir, necesitan ser capaces de demostrar sus competencias digitales a los estudiantes y poder transmitir el uso creativo y crítico que hacen de las tecnologías digitales.</a:t>
            </a:r>
            <a:endParaRPr lang="es-CO" sz="1800" dirty="0">
              <a:effectLst/>
              <a:latin typeface="Calibri" panose="020F0502020204030204" pitchFamily="34" charset="0"/>
              <a:ea typeface="Calibri" panose="020F0502020204030204" pitchFamily="34" charset="0"/>
            </a:endParaRPr>
          </a:p>
          <a:p>
            <a:pPr marL="158750" indent="0">
              <a:buNone/>
            </a:pPr>
            <a:r>
              <a:rPr lang="es-CO" sz="1800" dirty="0">
                <a:solidFill>
                  <a:srgbClr val="000000"/>
                </a:solidFill>
                <a:effectLst/>
                <a:latin typeface="Arial" panose="020B0604020202020204" pitchFamily="34" charset="0"/>
                <a:ea typeface="Arial" panose="020B0604020202020204" pitchFamily="34" charset="0"/>
              </a:rPr>
              <a:t> </a:t>
            </a:r>
            <a:endParaRPr lang="es-CO" sz="1800" dirty="0">
              <a:effectLst/>
              <a:latin typeface="Calibri" panose="020F0502020204030204" pitchFamily="34" charset="0"/>
              <a:ea typeface="Calibri" panose="020F0502020204030204" pitchFamily="34" charset="0"/>
            </a:endParaRPr>
          </a:p>
          <a:p>
            <a:pPr marL="158750" indent="0">
              <a:buNone/>
            </a:pPr>
            <a:r>
              <a:rPr lang="es-ES" sz="1800" dirty="0">
                <a:solidFill>
                  <a:srgbClr val="000000"/>
                </a:solidFill>
                <a:effectLst/>
                <a:latin typeface="Arial" panose="020B0604020202020204" pitchFamily="34" charset="0"/>
                <a:ea typeface="Arial" panose="020B0604020202020204" pitchFamily="34" charset="0"/>
              </a:rPr>
              <a:t>Como profesionales dedicados a la enseñanza necesitan, además de las competencias digitales para la vida y el trabajo, unas competencias específicas que les permitan hacer uso de las tecnologías digitales para la enseñanza.</a:t>
            </a:r>
            <a:endParaRPr lang="es-CO" sz="1800" dirty="0">
              <a:effectLst/>
              <a:latin typeface="Calibri" panose="020F0502020204030204" pitchFamily="34" charset="0"/>
              <a:ea typeface="Calibri" panose="020F0502020204030204" pitchFamily="34" charset="0"/>
            </a:endParaRPr>
          </a:p>
          <a:p>
            <a:pPr marL="158750" indent="0">
              <a:buNone/>
            </a:pPr>
            <a:r>
              <a:rPr lang="es-CO" sz="1800" dirty="0">
                <a:solidFill>
                  <a:srgbClr val="000033"/>
                </a:solidFill>
                <a:effectLst/>
                <a:latin typeface="Times New Roman" panose="02020603050405020304" pitchFamily="18" charset="0"/>
                <a:ea typeface="Times New Roman" panose="02020603050405020304" pitchFamily="18" charset="0"/>
              </a:rPr>
              <a:t> </a:t>
            </a:r>
            <a:endParaRPr lang="es-CO" sz="1800" dirty="0">
              <a:effectLst/>
              <a:latin typeface="Calibri" panose="020F0502020204030204" pitchFamily="34" charset="0"/>
              <a:ea typeface="Calibri" panose="020F0502020204030204" pitchFamily="34" charset="0"/>
            </a:endParaRPr>
          </a:p>
          <a:p>
            <a:pPr marL="158750" indent="0">
              <a:buNone/>
            </a:pPr>
            <a:r>
              <a:rPr lang="es-ES" sz="1800" dirty="0">
                <a:solidFill>
                  <a:srgbClr val="000033"/>
                </a:solidFill>
                <a:effectLst/>
                <a:latin typeface="Arial" panose="020B0604020202020204" pitchFamily="34" charset="0"/>
                <a:ea typeface="Arial" panose="020B0604020202020204" pitchFamily="34" charset="0"/>
              </a:rPr>
              <a:t>La</a:t>
            </a:r>
            <a:r>
              <a:rPr lang="es-CO" sz="1800" dirty="0">
                <a:solidFill>
                  <a:srgbClr val="000033"/>
                </a:solidFill>
                <a:effectLst/>
                <a:latin typeface="Arial" panose="020B0604020202020204" pitchFamily="34" charset="0"/>
                <a:ea typeface="Arial" panose="020B0604020202020204" pitchFamily="34" charset="0"/>
              </a:rPr>
              <a:t> competencia digital</a:t>
            </a:r>
            <a:r>
              <a:rPr lang="es-ES" sz="1800" dirty="0">
                <a:solidFill>
                  <a:srgbClr val="000033"/>
                </a:solidFill>
                <a:effectLst/>
                <a:latin typeface="Arial" panose="020B0604020202020204" pitchFamily="34" charset="0"/>
                <a:ea typeface="Arial" panose="020B0604020202020204" pitchFamily="34" charset="0"/>
              </a:rPr>
              <a:t> se entiende como</a:t>
            </a:r>
            <a:r>
              <a:rPr lang="es-CO" sz="1800" dirty="0">
                <a:solidFill>
                  <a:srgbClr val="000033"/>
                </a:solidFill>
                <a:effectLst/>
                <a:latin typeface="Arial" panose="020B0604020202020204" pitchFamily="34" charset="0"/>
                <a:ea typeface="Arial" panose="020B0604020202020204" pitchFamily="34" charset="0"/>
              </a:rPr>
              <a:t> “el conjunto de conocimientos y habilidades necesarios que se deben poseer para utilizar estas herramientas </a:t>
            </a:r>
            <a:r>
              <a:rPr lang="es-CO" sz="1800" dirty="0" err="1">
                <a:solidFill>
                  <a:srgbClr val="000033"/>
                </a:solidFill>
                <a:effectLst/>
                <a:latin typeface="Arial" panose="020B0604020202020204" pitchFamily="34" charset="0"/>
                <a:ea typeface="Arial" panose="020B0604020202020204" pitchFamily="34" charset="0"/>
              </a:rPr>
              <a:t>tecnológicas</a:t>
            </a:r>
            <a:r>
              <a:rPr lang="es-CO" sz="1800" dirty="0">
                <a:solidFill>
                  <a:srgbClr val="000033"/>
                </a:solidFill>
                <a:effectLst/>
                <a:latin typeface="Arial" panose="020B0604020202020204" pitchFamily="34" charset="0"/>
                <a:ea typeface="Arial" panose="020B0604020202020204" pitchFamily="34" charset="0"/>
              </a:rPr>
              <a:t> como unos recursos educativos </a:t>
            </a:r>
            <a:r>
              <a:rPr lang="es-CO" sz="1800" dirty="0" err="1">
                <a:solidFill>
                  <a:srgbClr val="000033"/>
                </a:solidFill>
                <a:effectLst/>
                <a:latin typeface="Arial" panose="020B0604020202020204" pitchFamily="34" charset="0"/>
                <a:ea typeface="Arial" panose="020B0604020202020204" pitchFamily="34" charset="0"/>
              </a:rPr>
              <a:t>más</a:t>
            </a:r>
            <a:r>
              <a:rPr lang="es-CO" sz="1800" dirty="0">
                <a:solidFill>
                  <a:srgbClr val="000033"/>
                </a:solidFill>
                <a:effectLst/>
                <a:latin typeface="Arial" panose="020B0604020202020204" pitchFamily="34" charset="0"/>
                <a:ea typeface="Arial" panose="020B0604020202020204" pitchFamily="34" charset="0"/>
              </a:rPr>
              <a:t> integrados en su </a:t>
            </a:r>
            <a:r>
              <a:rPr lang="es-CO" sz="1800" dirty="0" err="1">
                <a:solidFill>
                  <a:srgbClr val="000033"/>
                </a:solidFill>
                <a:effectLst/>
                <a:latin typeface="Arial" panose="020B0604020202020204" pitchFamily="34" charset="0"/>
                <a:ea typeface="Arial" panose="020B0604020202020204" pitchFamily="34" charset="0"/>
              </a:rPr>
              <a:t>práctica</a:t>
            </a:r>
            <a:r>
              <a:rPr lang="es-CO" sz="1800" dirty="0">
                <a:solidFill>
                  <a:srgbClr val="000033"/>
                </a:solidFill>
                <a:effectLst/>
                <a:latin typeface="Arial" panose="020B0604020202020204" pitchFamily="34" charset="0"/>
                <a:ea typeface="Arial" panose="020B0604020202020204" pitchFamily="34" charset="0"/>
              </a:rPr>
              <a:t> diaria” (</a:t>
            </a:r>
            <a:r>
              <a:rPr lang="es-CO" sz="1800" dirty="0">
                <a:solidFill>
                  <a:srgbClr val="000000"/>
                </a:solidFill>
                <a:effectLst/>
                <a:latin typeface="Times New Roman" panose="02020603050405020304" pitchFamily="18" charset="0"/>
                <a:ea typeface="Times New Roman" panose="02020603050405020304" pitchFamily="18" charset="0"/>
              </a:rPr>
              <a:t> </a:t>
            </a:r>
            <a:r>
              <a:rPr lang="es-CO" sz="1800" dirty="0" err="1">
                <a:solidFill>
                  <a:srgbClr val="000033"/>
                </a:solidFill>
                <a:effectLst/>
                <a:latin typeface="Arial" panose="020B0604020202020204" pitchFamily="34" charset="0"/>
                <a:ea typeface="Arial" panose="020B0604020202020204" pitchFamily="34" charset="0"/>
              </a:rPr>
              <a:t>Suárez-Rodríguez</a:t>
            </a:r>
            <a:r>
              <a:rPr lang="es-CO" sz="1800" dirty="0">
                <a:solidFill>
                  <a:srgbClr val="000033"/>
                </a:solidFill>
                <a:effectLst/>
                <a:latin typeface="Arial" panose="020B0604020202020204" pitchFamily="34" charset="0"/>
                <a:ea typeface="Arial" panose="020B0604020202020204" pitchFamily="34" charset="0"/>
              </a:rPr>
              <a:t>, </a:t>
            </a:r>
            <a:r>
              <a:rPr lang="es-CO" sz="1800" dirty="0" err="1">
                <a:solidFill>
                  <a:srgbClr val="000033"/>
                </a:solidFill>
                <a:effectLst/>
                <a:latin typeface="Arial" panose="020B0604020202020204" pitchFamily="34" charset="0"/>
                <a:ea typeface="Arial" panose="020B0604020202020204" pitchFamily="34" charset="0"/>
              </a:rPr>
              <a:t>Almerich</a:t>
            </a:r>
            <a:r>
              <a:rPr lang="es-CO" sz="1800" dirty="0">
                <a:solidFill>
                  <a:srgbClr val="000033"/>
                </a:solidFill>
                <a:effectLst/>
                <a:latin typeface="Arial" panose="020B0604020202020204" pitchFamily="34" charset="0"/>
                <a:ea typeface="Arial" panose="020B0604020202020204" pitchFamily="34" charset="0"/>
              </a:rPr>
              <a:t>, </a:t>
            </a:r>
            <a:r>
              <a:rPr lang="es-CO" sz="1800" dirty="0" err="1">
                <a:solidFill>
                  <a:srgbClr val="000033"/>
                </a:solidFill>
                <a:effectLst/>
                <a:latin typeface="Arial" panose="020B0604020202020204" pitchFamily="34" charset="0"/>
                <a:ea typeface="Arial" panose="020B0604020202020204" pitchFamily="34" charset="0"/>
              </a:rPr>
              <a:t>Díaz-García</a:t>
            </a:r>
            <a:r>
              <a:rPr lang="es-CO" sz="1800" dirty="0">
                <a:solidFill>
                  <a:srgbClr val="000033"/>
                </a:solidFill>
                <a:effectLst/>
                <a:latin typeface="Arial" panose="020B0604020202020204" pitchFamily="34" charset="0"/>
                <a:ea typeface="Arial" panose="020B0604020202020204" pitchFamily="34" charset="0"/>
              </a:rPr>
              <a:t>, &amp; </a:t>
            </a:r>
            <a:r>
              <a:rPr lang="es-CO" sz="1800" dirty="0" err="1">
                <a:solidFill>
                  <a:srgbClr val="000033"/>
                </a:solidFill>
                <a:effectLst/>
                <a:latin typeface="Arial" panose="020B0604020202020204" pitchFamily="34" charset="0"/>
                <a:ea typeface="Arial" panose="020B0604020202020204" pitchFamily="34" charset="0"/>
              </a:rPr>
              <a:t>Fernández-Piquera</a:t>
            </a:r>
            <a:r>
              <a:rPr lang="es-CO" sz="1800" dirty="0">
                <a:solidFill>
                  <a:srgbClr val="000033"/>
                </a:solidFill>
                <a:effectLst/>
                <a:latin typeface="Arial" panose="020B0604020202020204" pitchFamily="34" charset="0"/>
                <a:ea typeface="Arial" panose="020B0604020202020204" pitchFamily="34" charset="0"/>
              </a:rPr>
              <a:t>, 2012, </a:t>
            </a:r>
            <a:r>
              <a:rPr lang="es-CO" sz="1800" dirty="0" err="1">
                <a:solidFill>
                  <a:srgbClr val="000033"/>
                </a:solidFill>
                <a:effectLst/>
                <a:latin typeface="Arial" panose="020B0604020202020204" pitchFamily="34" charset="0"/>
                <a:ea typeface="Arial" panose="020B0604020202020204" pitchFamily="34" charset="0"/>
              </a:rPr>
              <a:t>pág</a:t>
            </a:r>
            <a:r>
              <a:rPr lang="es-CO" sz="1800" dirty="0">
                <a:solidFill>
                  <a:srgbClr val="000033"/>
                </a:solidFill>
                <a:effectLst/>
                <a:latin typeface="Arial" panose="020B0604020202020204" pitchFamily="34" charset="0"/>
                <a:ea typeface="Arial" panose="020B0604020202020204" pitchFamily="34" charset="0"/>
              </a:rPr>
              <a:t>. 264). Es decir que la competencia digital del docente comprende las dimensiones propias del concepto de competencia digital (tecnológico/técnico, el comunicativo/informacional y el de la alfabetización multimedia) y la capacidad de utilización efectiva de las tecnologías con criterios pedagógicos que le permita diseñar ambientes enriquecidos con tecnologías, así como a diseñar y reutilizar contenidos digitales (Durán, M. C., Prendes, M.P.E. &amp; Gutiérrez, I. P., 2019 p. 191).</a:t>
            </a:r>
            <a:endParaRPr lang="es-CO" sz="1800" dirty="0">
              <a:effectLst/>
              <a:latin typeface="Calibri" panose="020F0502020204030204" pitchFamily="34" charset="0"/>
              <a:ea typeface="Calibri" panose="020F0502020204030204" pitchFamily="34" charset="0"/>
            </a:endParaRPr>
          </a:p>
          <a:p>
            <a:pPr marL="158750" indent="0">
              <a:buNone/>
            </a:pPr>
            <a:r>
              <a:rPr lang="es-CO" sz="1800" dirty="0">
                <a:solidFill>
                  <a:srgbClr val="000000"/>
                </a:solidFill>
                <a:effectLst/>
                <a:latin typeface="Arial" panose="020B0604020202020204" pitchFamily="34" charset="0"/>
                <a:ea typeface="Arial" panose="020B0604020202020204" pitchFamily="34" charset="0"/>
              </a:rPr>
              <a:t> </a:t>
            </a:r>
            <a:endParaRPr lang="es-CO" sz="1800" dirty="0">
              <a:effectLst/>
              <a:latin typeface="Calibri" panose="020F0502020204030204" pitchFamily="34" charset="0"/>
              <a:ea typeface="Calibri" panose="020F0502020204030204" pitchFamily="34" charset="0"/>
            </a:endParaRPr>
          </a:p>
          <a:p>
            <a:pPr marL="158750" indent="0">
              <a:buNone/>
            </a:pPr>
            <a:r>
              <a:rPr lang="es-CO" sz="1800" b="1" dirty="0">
                <a:solidFill>
                  <a:srgbClr val="000000"/>
                </a:solidFill>
                <a:effectLst/>
                <a:latin typeface="Arial" panose="020B0604020202020204" pitchFamily="34" charset="0"/>
                <a:ea typeface="Arial" panose="020B0604020202020204" pitchFamily="34" charset="0"/>
              </a:rPr>
              <a:t>Micro competencias digitales</a:t>
            </a:r>
            <a:endParaRPr lang="es-CO" sz="1800" dirty="0">
              <a:solidFill>
                <a:srgbClr val="000000"/>
              </a:solidFill>
              <a:effectLst/>
              <a:latin typeface="Calibri" panose="020F0502020204030204" pitchFamily="34" charset="0"/>
              <a:ea typeface="Calibri" panose="020F0502020204030204" pitchFamily="34" charset="0"/>
            </a:endParaRPr>
          </a:p>
          <a:p>
            <a:pPr marL="158750" indent="0">
              <a:buNone/>
            </a:pPr>
            <a:r>
              <a:rPr lang="es-CO" sz="1800" dirty="0">
                <a:solidFill>
                  <a:srgbClr val="000000"/>
                </a:solidFill>
                <a:effectLst/>
                <a:latin typeface="Arial" panose="020B0604020202020204" pitchFamily="34" charset="0"/>
                <a:ea typeface="Arial" panose="020B0604020202020204" pitchFamily="34" charset="0"/>
              </a:rPr>
              <a:t> </a:t>
            </a:r>
            <a:endParaRPr lang="es-CO" sz="1800" dirty="0">
              <a:effectLst/>
              <a:latin typeface="Calibri" panose="020F0502020204030204" pitchFamily="34" charset="0"/>
              <a:ea typeface="Calibri" panose="020F0502020204030204" pitchFamily="34" charset="0"/>
            </a:endParaRPr>
          </a:p>
          <a:p>
            <a:pPr marL="158750" indent="0">
              <a:buNone/>
            </a:pPr>
            <a:r>
              <a:rPr lang="es-CO" sz="1800" dirty="0">
                <a:solidFill>
                  <a:srgbClr val="000000"/>
                </a:solidFill>
                <a:effectLst/>
                <a:latin typeface="Arial" panose="020B0604020202020204" pitchFamily="34" charset="0"/>
                <a:ea typeface="Arial" panose="020B0604020202020204" pitchFamily="34" charset="0"/>
              </a:rPr>
              <a:t>Se definen cinco micro competencias que constituyen la noción de competencia digital:  </a:t>
            </a:r>
            <a:endParaRPr lang="es-CO" sz="1800" dirty="0">
              <a:effectLst/>
              <a:latin typeface="Calibri" panose="020F0502020204030204" pitchFamily="34" charset="0"/>
              <a:ea typeface="Calibri" panose="020F0502020204030204" pitchFamily="34" charset="0"/>
            </a:endParaRPr>
          </a:p>
          <a:p>
            <a:pPr marL="158750" indent="0">
              <a:buNone/>
            </a:pPr>
            <a:r>
              <a:rPr lang="es-CO" sz="1800" dirty="0">
                <a:solidFill>
                  <a:srgbClr val="000000"/>
                </a:solidFill>
                <a:effectLst/>
                <a:latin typeface="Arial" panose="020B0604020202020204" pitchFamily="34" charset="0"/>
                <a:ea typeface="Arial" panose="020B0604020202020204" pitchFamily="34" charset="0"/>
              </a:rPr>
              <a:t> </a:t>
            </a:r>
            <a:endParaRPr lang="es-CO" sz="1800" dirty="0">
              <a:effectLst/>
              <a:latin typeface="Calibri" panose="020F0502020204030204" pitchFamily="34" charset="0"/>
              <a:ea typeface="Calibri" panose="020F0502020204030204" pitchFamily="34" charset="0"/>
            </a:endParaRPr>
          </a:p>
          <a:p>
            <a:pPr marL="501650" indent="-342900">
              <a:buFont typeface="+mj-lt"/>
              <a:buAutoNum type="arabicPeriod"/>
            </a:pPr>
            <a:r>
              <a:rPr lang="es-CO" sz="1800" b="1" dirty="0">
                <a:solidFill>
                  <a:srgbClr val="000000"/>
                </a:solidFill>
                <a:effectLst/>
                <a:latin typeface="Arial" panose="020B0604020202020204" pitchFamily="34" charset="0"/>
                <a:ea typeface="Arial" panose="020B0604020202020204" pitchFamily="34" charset="0"/>
              </a:rPr>
              <a:t>Competencia tecno pedagógica:</a:t>
            </a:r>
            <a:r>
              <a:rPr lang="es-CO" sz="1800" dirty="0">
                <a:solidFill>
                  <a:srgbClr val="000000"/>
                </a:solidFill>
                <a:effectLst/>
                <a:latin typeface="Arial" panose="020B0604020202020204" pitchFamily="34" charset="0"/>
                <a:ea typeface="Arial" panose="020B0604020202020204" pitchFamily="34" charset="0"/>
              </a:rPr>
              <a:t> selección y uso de las tecnologías digitales apropiadas a cada una de las áreas de conocimiento según la formación experta del docente</a:t>
            </a:r>
            <a:r>
              <a:rPr lang="es-CO" sz="1800" dirty="0">
                <a:solidFill>
                  <a:srgbClr val="000000"/>
                </a:solidFill>
                <a:effectLst/>
                <a:latin typeface="Calibri" panose="020F0502020204030204" pitchFamily="34" charset="0"/>
                <a:ea typeface="Arial" panose="020B0604020202020204" pitchFamily="34" charset="0"/>
              </a:rPr>
              <a:t>.</a:t>
            </a:r>
            <a:endParaRPr lang="es-CO" sz="1800" dirty="0">
              <a:effectLst/>
              <a:latin typeface="Calibri" panose="020F0502020204030204" pitchFamily="34" charset="0"/>
              <a:ea typeface="Calibri" panose="020F0502020204030204" pitchFamily="34" charset="0"/>
            </a:endParaRPr>
          </a:p>
          <a:p>
            <a:pPr marL="501650" indent="-342900">
              <a:buFont typeface="+mj-lt"/>
              <a:buAutoNum type="arabicPeriod"/>
            </a:pPr>
            <a:r>
              <a:rPr lang="es-ES" sz="1800" b="1" dirty="0">
                <a:solidFill>
                  <a:srgbClr val="000000"/>
                </a:solidFill>
                <a:effectLst/>
                <a:latin typeface="Arial" panose="020B0604020202020204" pitchFamily="34" charset="0"/>
                <a:ea typeface="Arial" panose="020B0604020202020204" pitchFamily="34" charset="0"/>
              </a:rPr>
              <a:t>Competencia comunicativa: </a:t>
            </a:r>
            <a:r>
              <a:rPr lang="es-ES" sz="1800" dirty="0">
                <a:solidFill>
                  <a:srgbClr val="000000"/>
                </a:solidFill>
                <a:effectLst/>
                <a:latin typeface="Arial" panose="020B0604020202020204" pitchFamily="34" charset="0"/>
                <a:ea typeface="Arial" panose="020B0604020202020204" pitchFamily="34" charset="0"/>
              </a:rPr>
              <a:t>interacción por medio de las tecnologías digitales y acción de compartir información y contenidos en red.</a:t>
            </a:r>
            <a:r>
              <a:rPr lang="es-CO" sz="1800" b="1" dirty="0">
                <a:solidFill>
                  <a:srgbClr val="000000"/>
                </a:solidFill>
                <a:effectLst/>
                <a:latin typeface="Arial" panose="020B0604020202020204" pitchFamily="34" charset="0"/>
                <a:ea typeface="Arial" panose="020B0604020202020204" pitchFamily="34" charset="0"/>
              </a:rPr>
              <a:t> </a:t>
            </a:r>
            <a:endParaRPr lang="es-CO" sz="1800" dirty="0">
              <a:effectLst/>
              <a:latin typeface="Calibri" panose="020F0502020204030204" pitchFamily="34" charset="0"/>
              <a:ea typeface="Calibri" panose="020F0502020204030204" pitchFamily="34" charset="0"/>
            </a:endParaRPr>
          </a:p>
          <a:p>
            <a:pPr marL="501650" indent="-342900">
              <a:buFont typeface="+mj-lt"/>
              <a:buAutoNum type="arabicPeriod"/>
            </a:pPr>
            <a:r>
              <a:rPr lang="es-ES" sz="1800" b="1" dirty="0">
                <a:solidFill>
                  <a:srgbClr val="000000"/>
                </a:solidFill>
                <a:effectLst/>
                <a:latin typeface="Arial" panose="020B0604020202020204" pitchFamily="34" charset="0"/>
                <a:ea typeface="Arial" panose="020B0604020202020204" pitchFamily="34" charset="0"/>
              </a:rPr>
              <a:t>Competencia de gestión educativa: </a:t>
            </a:r>
            <a:r>
              <a:rPr lang="es-ES" sz="1800" dirty="0">
                <a:solidFill>
                  <a:srgbClr val="000000"/>
                </a:solidFill>
                <a:effectLst/>
                <a:latin typeface="Arial" panose="020B0604020202020204" pitchFamily="34" charset="0"/>
                <a:ea typeface="Arial" panose="020B0604020202020204" pitchFamily="34" charset="0"/>
              </a:rPr>
              <a:t>uso de las tecnologías digitales para la planeación, direccionamiento y autoevaluación institucional.</a:t>
            </a:r>
            <a:r>
              <a:rPr lang="es-CO" sz="1800" dirty="0">
                <a:solidFill>
                  <a:srgbClr val="000000"/>
                </a:solidFill>
                <a:effectLst/>
                <a:latin typeface="Arial" panose="020B0604020202020204" pitchFamily="34" charset="0"/>
                <a:ea typeface="Arial" panose="020B0604020202020204" pitchFamily="34" charset="0"/>
              </a:rPr>
              <a:t> </a:t>
            </a:r>
            <a:endParaRPr lang="es-CO" sz="1800" dirty="0">
              <a:effectLst/>
              <a:latin typeface="Calibri" panose="020F0502020204030204" pitchFamily="34" charset="0"/>
              <a:ea typeface="Calibri" panose="020F0502020204030204" pitchFamily="34" charset="0"/>
            </a:endParaRPr>
          </a:p>
          <a:p>
            <a:pPr marL="501650" indent="-342900">
              <a:buFont typeface="+mj-lt"/>
              <a:buAutoNum type="arabicPeriod"/>
            </a:pPr>
            <a:r>
              <a:rPr lang="es-ES" sz="1800" b="1" dirty="0">
                <a:solidFill>
                  <a:srgbClr val="000000"/>
                </a:solidFill>
                <a:effectLst/>
                <a:latin typeface="Arial" panose="020B0604020202020204" pitchFamily="34" charset="0"/>
                <a:ea typeface="Arial" panose="020B0604020202020204" pitchFamily="34" charset="0"/>
              </a:rPr>
              <a:t>Competencia de gestión del conocimiento</a:t>
            </a:r>
            <a:r>
              <a:rPr lang="es-ES" sz="1800" dirty="0">
                <a:solidFill>
                  <a:srgbClr val="000000"/>
                </a:solidFill>
                <a:effectLst/>
                <a:latin typeface="Arial" panose="020B0604020202020204" pitchFamily="34" charset="0"/>
                <a:ea typeface="Arial" panose="020B0604020202020204" pitchFamily="34" charset="0"/>
              </a:rPr>
              <a:t>: aprendizaje, mejora y generación de conocimiento a partir de la interacción individual y colectiva en entornos educativos mediados por las tecnologías digitales y análogas.</a:t>
            </a:r>
          </a:p>
          <a:p>
            <a:pPr marL="501650" indent="-342900">
              <a:buFont typeface="+mj-lt"/>
              <a:buAutoNum type="arabicPeriod"/>
            </a:pPr>
            <a:r>
              <a:rPr lang="es-ES" sz="1800" b="1" dirty="0">
                <a:solidFill>
                  <a:srgbClr val="000000"/>
                </a:solidFill>
                <a:effectLst/>
                <a:latin typeface="Arial" panose="020B0604020202020204" pitchFamily="34" charset="0"/>
                <a:ea typeface="Arial" panose="020B0604020202020204" pitchFamily="34" charset="0"/>
              </a:rPr>
              <a:t>Competencia investigativa</a:t>
            </a:r>
            <a:r>
              <a:rPr lang="es-ES" sz="1800" dirty="0">
                <a:solidFill>
                  <a:srgbClr val="000000"/>
                </a:solidFill>
                <a:effectLst/>
                <a:latin typeface="Arial" panose="020B0604020202020204" pitchFamily="34" charset="0"/>
                <a:ea typeface="Arial" panose="020B0604020202020204" pitchFamily="34" charset="0"/>
              </a:rPr>
              <a:t>: indagación de problemáticas educativas y desarrollo de prácticas innovadoras con el uso de las tecnologías digitales.</a:t>
            </a:r>
            <a:endParaRPr lang="es-CO" sz="1800" dirty="0">
              <a:effectLst/>
              <a:latin typeface="Calibri" panose="020F0502020204030204" pitchFamily="34" charset="0"/>
              <a:ea typeface="Calibri" panose="020F0502020204030204" pitchFamily="34" charset="0"/>
            </a:endParaRPr>
          </a:p>
          <a:p>
            <a:pPr marL="0" lvl="0" indent="0" algn="l" rtl="0">
              <a:spcBef>
                <a:spcPts val="0"/>
              </a:spcBef>
              <a:spcAft>
                <a:spcPts val="0"/>
              </a:spcAft>
              <a:buNone/>
            </a:pPr>
            <a:endParaRPr lang="es-CO" dirty="0"/>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2986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4266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37835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918989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7721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cd73fb7e61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gcd73fb7e61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1379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11"/>
        <p:cNvGrpSpPr/>
        <p:nvPr/>
      </p:nvGrpSpPr>
      <p:grpSpPr>
        <a:xfrm>
          <a:off x="0" y="0"/>
          <a:ext cx="0" cy="0"/>
          <a:chOff x="0" y="0"/>
          <a:chExt cx="0" cy="0"/>
        </a:xfrm>
      </p:grpSpPr>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1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3"/>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journals.sagepub.com/doi/10.1177/002205741319300303" TargetMode="External"/><Relationship Id="rId5" Type="http://schemas.openxmlformats.org/officeDocument/2006/relationships/hyperlink" Target="https://doi.org/10.5944/ried.22.1.22069" TargetMode="External"/><Relationship Id="rId4" Type="http://schemas.openxmlformats.org/officeDocument/2006/relationships/hyperlink" Target="https://doi.org/10.24320/redie.2017.19.1.1148"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Diseñar  la portada</a:t>
            </a:r>
            <a:endParaRPr sz="1800" dirty="0">
              <a:solidFill>
                <a:srgbClr val="FF0000"/>
              </a:solidFill>
              <a:latin typeface="Calibri"/>
              <a:ea typeface="Calibri"/>
              <a:cs typeface="Calibri"/>
              <a:sym typeface="Calibri"/>
            </a:endParaRP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Módulo 1</a:t>
            </a:r>
            <a:endParaRPr dirty="0">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Introducción</a:t>
            </a:r>
            <a:endParaRPr dirty="0">
              <a:sym typeface="Calibri"/>
            </a:endParaRPr>
          </a:p>
        </p:txBody>
      </p:sp>
      <p:sp>
        <p:nvSpPr>
          <p:cNvPr id="195" name="Google Shape;195;gcd73fb7e61_0_71"/>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2" name="Rectángulo: esquinas redondeadas 1">
            <a:extLst>
              <a:ext uri="{FF2B5EF4-FFF2-40B4-BE49-F238E27FC236}">
                <a16:creationId xmlns:a16="http://schemas.microsoft.com/office/drawing/2014/main" id="{0261CE66-843F-472A-85E3-3C3D6A10C602}"/>
              </a:ext>
            </a:extLst>
          </p:cNvPr>
          <p:cNvSpPr/>
          <p:nvPr/>
        </p:nvSpPr>
        <p:spPr>
          <a:xfrm>
            <a:off x="4541003" y="1002204"/>
            <a:ext cx="6586780" cy="50111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t>Realizar la portada del Módulo 1 con el título:</a:t>
            </a:r>
          </a:p>
          <a:p>
            <a:pPr algn="ctr"/>
            <a:endParaRPr lang="es-MX" sz="2800" dirty="0"/>
          </a:p>
          <a:p>
            <a:pPr algn="ctr"/>
            <a:r>
              <a:rPr lang="es-MX" sz="2800" dirty="0"/>
              <a:t>Módulo 1</a:t>
            </a:r>
          </a:p>
          <a:p>
            <a:pPr algn="ctr"/>
            <a:r>
              <a:rPr lang="es-MX" sz="2800" dirty="0"/>
              <a:t>Competencia Tecno pedagógica</a:t>
            </a:r>
          </a:p>
        </p:txBody>
      </p:sp>
      <p:sp>
        <p:nvSpPr>
          <p:cNvPr id="18" name="Google Shape;196;gcd73fb7e61_0_71">
            <a:extLst>
              <a:ext uri="{FF2B5EF4-FFF2-40B4-BE49-F238E27FC236}">
                <a16:creationId xmlns:a16="http://schemas.microsoft.com/office/drawing/2014/main" id="{5C985CC1-C070-466D-9542-20B7B4151219}"/>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0" name="Google Shape;197;gcd73fb7e61_0_71">
            <a:extLst>
              <a:ext uri="{FF2B5EF4-FFF2-40B4-BE49-F238E27FC236}">
                <a16:creationId xmlns:a16="http://schemas.microsoft.com/office/drawing/2014/main" id="{E50347EE-A617-44E1-A34A-3EA8C243EBD6}"/>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1" name="Google Shape;196;gcd73fb7e61_0_71">
            <a:extLst>
              <a:ext uri="{FF2B5EF4-FFF2-40B4-BE49-F238E27FC236}">
                <a16:creationId xmlns:a16="http://schemas.microsoft.com/office/drawing/2014/main" id="{5ECDD46F-404C-4E6B-B09E-E62AFF451711}"/>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2" name="Google Shape;196;gcd73fb7e61_0_71">
            <a:extLst>
              <a:ext uri="{FF2B5EF4-FFF2-40B4-BE49-F238E27FC236}">
                <a16:creationId xmlns:a16="http://schemas.microsoft.com/office/drawing/2014/main" id="{D0B72919-6F46-4BA3-946F-ACA04C75F5BB}"/>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23" name="Google Shape;196;gcd73fb7e61_0_71">
            <a:extLst>
              <a:ext uri="{FF2B5EF4-FFF2-40B4-BE49-F238E27FC236}">
                <a16:creationId xmlns:a16="http://schemas.microsoft.com/office/drawing/2014/main" id="{3385E2D1-4BA1-4BC4-AC5E-E0600C73AC86}"/>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24" name="Google Shape;196;gcd73fb7e61_0_71">
            <a:extLst>
              <a:ext uri="{FF2B5EF4-FFF2-40B4-BE49-F238E27FC236}">
                <a16:creationId xmlns:a16="http://schemas.microsoft.com/office/drawing/2014/main" id="{60958F02-8E56-4329-B546-15321B084B79}"/>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25" name="Google Shape;197;gcd73fb7e61_0_71">
            <a:extLst>
              <a:ext uri="{FF2B5EF4-FFF2-40B4-BE49-F238E27FC236}">
                <a16:creationId xmlns:a16="http://schemas.microsoft.com/office/drawing/2014/main" id="{C078AD6D-3DA0-40AA-B26D-54120547A325}"/>
              </a:ext>
            </a:extLst>
          </p:cNvPr>
          <p:cNvSpPr txBox="1"/>
          <p:nvPr/>
        </p:nvSpPr>
        <p:spPr>
          <a:xfrm>
            <a:off x="236163" y="4756735"/>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
        <p:nvSpPr>
          <p:cNvPr id="27" name="CuadroTexto 26">
            <a:extLst>
              <a:ext uri="{FF2B5EF4-FFF2-40B4-BE49-F238E27FC236}">
                <a16:creationId xmlns:a16="http://schemas.microsoft.com/office/drawing/2014/main" id="{A7FB87B4-862D-4ECD-A078-5883F64D2F21}"/>
              </a:ext>
            </a:extLst>
          </p:cNvPr>
          <p:cNvSpPr txBox="1"/>
          <p:nvPr/>
        </p:nvSpPr>
        <p:spPr>
          <a:xfrm>
            <a:off x="3327341" y="348897"/>
            <a:ext cx="6090557" cy="338554"/>
          </a:xfrm>
          <a:prstGeom prst="rect">
            <a:avLst/>
          </a:prstGeom>
          <a:noFill/>
        </p:spPr>
        <p:txBody>
          <a:bodyPr wrap="square" rtlCol="0">
            <a:spAutoFit/>
          </a:bodyPr>
          <a:lstStyle/>
          <a:p>
            <a:r>
              <a:rPr lang="es-MX" sz="1600" dirty="0">
                <a:solidFill>
                  <a:srgbClr val="FF0000"/>
                </a:solidFill>
              </a:rPr>
              <a:t>Incluir un banner: Bienvenidos (as)</a:t>
            </a:r>
            <a:endParaRPr lang="es-CO" sz="1600" dirty="0">
              <a:solidFill>
                <a:srgbClr val="FF0000"/>
              </a:solidFill>
            </a:endParaRPr>
          </a:p>
        </p:txBody>
      </p:sp>
    </p:spTree>
    <p:extLst>
      <p:ext uri="{BB962C8B-B14F-4D97-AF65-F5344CB8AC3E}">
        <p14:creationId xmlns:p14="http://schemas.microsoft.com/office/powerpoint/2010/main" val="27508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Los enlaces redireccionan a una nueva pestaña del navegador</a:t>
            </a: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800" dirty="0">
                <a:solidFill>
                  <a:schemeClr val="dk1"/>
                </a:solidFill>
                <a:latin typeface="Calibri"/>
                <a:ea typeface="Calibri"/>
                <a:cs typeface="Calibri"/>
                <a:sym typeface="Calibri"/>
              </a:rPr>
              <a:t>Introducción</a:t>
            </a:r>
            <a:endParaRPr sz="1800" dirty="0">
              <a:solidFill>
                <a:schemeClr val="dk1"/>
              </a:solidFill>
              <a:latin typeface="Calibri"/>
              <a:ea typeface="Calibri"/>
              <a:cs typeface="Calibri"/>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17" name="Google Shape;195;gcd73fb7e61_0_71">
            <a:extLst>
              <a:ext uri="{FF2B5EF4-FFF2-40B4-BE49-F238E27FC236}">
                <a16:creationId xmlns:a16="http://schemas.microsoft.com/office/drawing/2014/main" id="{FB7474D2-95E8-466D-900B-AE89ED4E70C7}"/>
              </a:ext>
            </a:extLst>
          </p:cNvPr>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25" name="Google Shape;249;gcd73fb7e61_0_158">
            <a:extLst>
              <a:ext uri="{FF2B5EF4-FFF2-40B4-BE49-F238E27FC236}">
                <a16:creationId xmlns:a16="http://schemas.microsoft.com/office/drawing/2014/main" id="{A6F1B1C4-0D9A-4D14-8E17-2CA3C331C5F2}"/>
              </a:ext>
            </a:extLst>
          </p:cNvPr>
          <p:cNvSpPr txBox="1"/>
          <p:nvPr/>
        </p:nvSpPr>
        <p:spPr>
          <a:xfrm>
            <a:off x="3208041" y="715344"/>
            <a:ext cx="8809500" cy="5342971"/>
          </a:xfrm>
          <a:prstGeom prst="rect">
            <a:avLst/>
          </a:prstGeom>
          <a:solidFill>
            <a:schemeClr val="bg1"/>
          </a:solidFill>
          <a:ln>
            <a:noFill/>
          </a:ln>
        </p:spPr>
        <p:txBody>
          <a:bodyPr spcFirstLastPara="1" wrap="square" lIns="91425" tIns="91425" rIns="91425" bIns="91425" anchor="t" anchorCtr="0">
            <a:spAutoFit/>
          </a:bodyPr>
          <a:lstStyle/>
          <a:p>
            <a:pPr>
              <a:lnSpc>
                <a:spcPct val="115000"/>
              </a:lnSpc>
            </a:pPr>
            <a:r>
              <a:rPr lang="es-CO" sz="1600" dirty="0">
                <a:effectLst/>
                <a:latin typeface="Calibri" panose="020F0502020204030204" pitchFamily="34" charset="0"/>
                <a:ea typeface="Arial" panose="020B0604020202020204" pitchFamily="34" charset="0"/>
                <a:cs typeface="Calibri" panose="020F0502020204030204" pitchFamily="34" charset="0"/>
              </a:rPr>
              <a:t>Castellanos, A., Sánchez, C. y Calderero, J. F.(2017). </a:t>
            </a:r>
            <a:r>
              <a:rPr lang="es-CO" sz="1600" i="1" dirty="0">
                <a:effectLst/>
                <a:latin typeface="Calibri" panose="020F0502020204030204" pitchFamily="34" charset="0"/>
                <a:ea typeface="Arial" panose="020B0604020202020204" pitchFamily="34" charset="0"/>
                <a:cs typeface="Calibri" panose="020F0502020204030204" pitchFamily="34" charset="0"/>
              </a:rPr>
              <a:t>Nuevos modelos </a:t>
            </a:r>
            <a:r>
              <a:rPr lang="es-CO" sz="1600" i="1" dirty="0" err="1">
                <a:effectLst/>
                <a:latin typeface="Calibri" panose="020F0502020204030204" pitchFamily="34" charset="0"/>
                <a:ea typeface="Arial" panose="020B0604020202020204" pitchFamily="34" charset="0"/>
                <a:cs typeface="Calibri" panose="020F0502020204030204" pitchFamily="34" charset="0"/>
              </a:rPr>
              <a:t>tecnopedagógicos</a:t>
            </a:r>
            <a:r>
              <a:rPr lang="es-CO" sz="1600" i="1" dirty="0">
                <a:effectLst/>
                <a:latin typeface="Calibri" panose="020F0502020204030204" pitchFamily="34" charset="0"/>
                <a:ea typeface="Arial" panose="020B0604020202020204" pitchFamily="34" charset="0"/>
                <a:cs typeface="Calibri" panose="020F0502020204030204" pitchFamily="34" charset="0"/>
              </a:rPr>
              <a:t>. Competencia digital de los alumnos universitarios. </a:t>
            </a:r>
            <a:r>
              <a:rPr lang="es-CO" sz="1600" dirty="0">
                <a:effectLst/>
                <a:latin typeface="Calibri" panose="020F0502020204030204" pitchFamily="34" charset="0"/>
                <a:ea typeface="Arial" panose="020B0604020202020204" pitchFamily="34" charset="0"/>
                <a:cs typeface="Calibri" panose="020F0502020204030204" pitchFamily="34" charset="0"/>
              </a:rPr>
              <a:t>Revista Electrónica de Investigación Educativa, 19(1), 1-9. </a:t>
            </a:r>
            <a:r>
              <a:rPr lang="es-CO" sz="1600" u="sng" dirty="0">
                <a:solidFill>
                  <a:srgbClr val="0563C1"/>
                </a:solidFill>
                <a:effectLst/>
                <a:latin typeface="Calibri" panose="020F0502020204030204" pitchFamily="34" charset="0"/>
                <a:ea typeface="Arial" panose="020B0604020202020204" pitchFamily="34" charset="0"/>
                <a:cs typeface="Calibri" panose="020F0502020204030204" pitchFamily="34" charset="0"/>
                <a:hlinkClick r:id="rId4"/>
              </a:rPr>
              <a:t>https://doi.org/10.24320/redie.2017.19.1.1148</a:t>
            </a:r>
            <a:r>
              <a:rPr lang="es-CO" sz="1600" dirty="0">
                <a:effectLst/>
                <a:latin typeface="Calibri" panose="020F0502020204030204" pitchFamily="34" charset="0"/>
                <a:ea typeface="Arial" panose="020B0604020202020204" pitchFamily="34" charset="0"/>
                <a:cs typeface="Calibri" panose="020F0502020204030204" pitchFamily="34" charset="0"/>
              </a:rPr>
              <a:t>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s-CO" sz="1600" dirty="0">
                <a:solidFill>
                  <a:srgbClr val="333333"/>
                </a:solidFill>
                <a:effectLst/>
                <a:latin typeface="Calibri" panose="020F0502020204030204" pitchFamily="34" charset="0"/>
                <a:ea typeface="Arial" panose="020B0604020202020204" pitchFamily="34" charset="0"/>
                <a:cs typeface="Calibri" panose="020F0502020204030204" pitchFamily="34" charset="0"/>
              </a:rPr>
              <a:t>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s-CO" sz="1600" dirty="0">
                <a:effectLst/>
                <a:latin typeface="Calibri" panose="020F0502020204030204" pitchFamily="34" charset="0"/>
                <a:ea typeface="Arial" panose="020B0604020202020204" pitchFamily="34" charset="0"/>
                <a:cs typeface="Calibri" panose="020F0502020204030204" pitchFamily="34" charset="0"/>
              </a:rPr>
              <a:t>Durán Cuartero, M., Prendes Espinosa, M. P., &amp; Gutiérrez Porlán, I. (2019). </a:t>
            </a:r>
            <a:r>
              <a:rPr lang="es-CO" sz="1600" i="1" dirty="0">
                <a:effectLst/>
                <a:latin typeface="Calibri" panose="020F0502020204030204" pitchFamily="34" charset="0"/>
                <a:ea typeface="Arial" panose="020B0604020202020204" pitchFamily="34" charset="0"/>
                <a:cs typeface="Calibri" panose="020F0502020204030204" pitchFamily="34" charset="0"/>
              </a:rPr>
              <a:t>Certificación de la Competencia Digital Docente: propuesta para el profesorado universitario</a:t>
            </a:r>
            <a:r>
              <a:rPr lang="es-CO" sz="1600" dirty="0">
                <a:effectLst/>
                <a:latin typeface="Calibri" panose="020F0502020204030204" pitchFamily="34" charset="0"/>
                <a:ea typeface="Arial" panose="020B0604020202020204" pitchFamily="34" charset="0"/>
                <a:cs typeface="Calibri" panose="020F0502020204030204" pitchFamily="34" charset="0"/>
              </a:rPr>
              <a:t>. RIED. Revista Iberoamericana De Educación a Distancia, 22(1), 187–205.</a:t>
            </a:r>
            <a:r>
              <a:rPr lang="es-CO" sz="1600" dirty="0">
                <a:solidFill>
                  <a:srgbClr val="333333"/>
                </a:solidFill>
                <a:effectLst/>
                <a:latin typeface="Calibri" panose="020F0502020204030204" pitchFamily="34" charset="0"/>
                <a:ea typeface="Arial" panose="020B0604020202020204" pitchFamily="34" charset="0"/>
                <a:cs typeface="Calibri" panose="020F0502020204030204" pitchFamily="34" charset="0"/>
              </a:rPr>
              <a:t> </a:t>
            </a:r>
            <a:r>
              <a:rPr lang="es-CO" sz="1600" u="sng" dirty="0">
                <a:solidFill>
                  <a:srgbClr val="0563C1"/>
                </a:solidFill>
                <a:effectLst/>
                <a:latin typeface="Calibri" panose="020F0502020204030204" pitchFamily="34" charset="0"/>
                <a:ea typeface="Arial" panose="020B0604020202020204" pitchFamily="34" charset="0"/>
                <a:cs typeface="Calibri" panose="020F0502020204030204" pitchFamily="34" charset="0"/>
                <a:hlinkClick r:id="rId5"/>
              </a:rPr>
              <a:t>https://doi.org/10.5944/ried.22.1.22069</a:t>
            </a:r>
            <a:r>
              <a:rPr lang="es-CO" sz="1600" dirty="0">
                <a:solidFill>
                  <a:srgbClr val="333333"/>
                </a:solidFill>
                <a:effectLst/>
                <a:latin typeface="Calibri" panose="020F0502020204030204" pitchFamily="34" charset="0"/>
                <a:ea typeface="Arial" panose="020B0604020202020204" pitchFamily="34" charset="0"/>
                <a:cs typeface="Calibri" panose="020F0502020204030204" pitchFamily="34" charset="0"/>
              </a:rPr>
              <a:t>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r>
              <a:rPr lang="es-CO" sz="1600" dirty="0">
                <a:effectLst/>
                <a:latin typeface="Calibri" panose="020F0502020204030204" pitchFamily="34" charset="0"/>
                <a:ea typeface="Arial" panose="020B0604020202020204" pitchFamily="34" charset="0"/>
                <a:cs typeface="Calibri" panose="020F0502020204030204" pitchFamily="34" charset="0"/>
              </a:rPr>
              <a:t>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r>
              <a:rPr lang="es-CO" sz="1600" dirty="0">
                <a:effectLst/>
                <a:latin typeface="Calibri" panose="020F0502020204030204" pitchFamily="34" charset="0"/>
                <a:ea typeface="Arial" panose="020B0604020202020204" pitchFamily="34" charset="0"/>
                <a:cs typeface="Calibri" panose="020F0502020204030204" pitchFamily="34" charset="0"/>
              </a:rPr>
              <a:t>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r>
              <a:rPr lang="en-US" sz="1600" dirty="0">
                <a:effectLst/>
                <a:latin typeface="Calibri" panose="020F0502020204030204" pitchFamily="34" charset="0"/>
                <a:ea typeface="Arial" panose="020B0604020202020204" pitchFamily="34" charset="0"/>
                <a:cs typeface="Calibri" panose="020F0502020204030204" pitchFamily="34" charset="0"/>
              </a:rPr>
              <a:t>Koehler, M. J. , Mishra P. &amp; Cain, W. (2017) </a:t>
            </a:r>
            <a:r>
              <a:rPr lang="en-US" sz="1600" i="1" dirty="0">
                <a:effectLst/>
                <a:latin typeface="Calibri" panose="020F0502020204030204" pitchFamily="34" charset="0"/>
                <a:ea typeface="Arial" panose="020B0604020202020204" pitchFamily="34" charset="0"/>
                <a:cs typeface="Calibri" panose="020F0502020204030204" pitchFamily="34" charset="0"/>
              </a:rPr>
              <a:t>What is Technological Pedagogical Content Knowledge (TPACK)? Journal of Education</a:t>
            </a:r>
            <a:r>
              <a:rPr lang="en-US" sz="1600" dirty="0">
                <a:effectLst/>
                <a:latin typeface="Calibri" panose="020F0502020204030204" pitchFamily="34" charset="0"/>
                <a:ea typeface="Arial" panose="020B0604020202020204" pitchFamily="34" charset="0"/>
                <a:cs typeface="Calibri" panose="020F0502020204030204" pitchFamily="34" charset="0"/>
              </a:rPr>
              <a:t>, vol. 193, 3: pp. 13-19. , First Published December 4, 2017.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r>
              <a:rPr lang="en-US" sz="1600" dirty="0">
                <a:effectLst/>
                <a:latin typeface="Calibri" panose="020F0502020204030204" pitchFamily="34" charset="0"/>
                <a:ea typeface="Arial" panose="020B0604020202020204" pitchFamily="34" charset="0"/>
                <a:cs typeface="Calibri" panose="020F0502020204030204" pitchFamily="34" charset="0"/>
              </a:rPr>
              <a:t> </a:t>
            </a:r>
            <a:r>
              <a:rPr lang="en-US" sz="1600" u="sng" dirty="0">
                <a:solidFill>
                  <a:srgbClr val="0563C1"/>
                </a:solidFill>
                <a:effectLst/>
                <a:latin typeface="Calibri" panose="020F0502020204030204" pitchFamily="34" charset="0"/>
                <a:ea typeface="Arial" panose="020B0604020202020204" pitchFamily="34" charset="0"/>
                <a:cs typeface="Calibri" panose="020F0502020204030204" pitchFamily="34" charset="0"/>
                <a:hlinkClick r:id="rId6"/>
              </a:rPr>
              <a:t>https://journals.sagepub.com/doi/10.1177/002205741319300303</a:t>
            </a:r>
            <a:r>
              <a:rPr lang="en-US" sz="1600" dirty="0">
                <a:effectLst/>
                <a:latin typeface="Calibri" panose="020F0502020204030204" pitchFamily="34" charset="0"/>
                <a:ea typeface="Arial" panose="020B0604020202020204" pitchFamily="34" charset="0"/>
                <a:cs typeface="Calibri" panose="020F0502020204030204" pitchFamily="34" charset="0"/>
              </a:rPr>
              <a:t>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r>
              <a:rPr lang="en-US" sz="1600" dirty="0">
                <a:effectLst/>
                <a:latin typeface="Calibri" panose="020F0502020204030204" pitchFamily="34" charset="0"/>
                <a:ea typeface="Arial" panose="020B0604020202020204" pitchFamily="34" charset="0"/>
                <a:cs typeface="Calibri" panose="020F0502020204030204" pitchFamily="34" charset="0"/>
              </a:rPr>
              <a:t> </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n-US" sz="16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 </a:t>
            </a:r>
            <a:r>
              <a:rPr lang="es-CO" sz="16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Ministerio de Educación Nacional (2020) </a:t>
            </a:r>
            <a:r>
              <a:rPr lang="es-CO" sz="1600" i="1" dirty="0">
                <a:solidFill>
                  <a:srgbClr val="000000"/>
                </a:solidFill>
                <a:effectLst/>
                <a:latin typeface="Calibri" panose="020F0502020204030204" pitchFamily="34" charset="0"/>
                <a:ea typeface="Arial" panose="020B0604020202020204" pitchFamily="34" charset="0"/>
                <a:cs typeface="Calibri" panose="020F0502020204030204" pitchFamily="34" charset="0"/>
              </a:rPr>
              <a:t>Competencias TIC para el desarrollo profesional docente. (en prensa) </a:t>
            </a:r>
            <a:endParaRPr lang="es-CO"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s-CO" sz="1600" dirty="0">
                <a:solidFill>
                  <a:srgbClr val="000000"/>
                </a:solidFill>
                <a:effectLst/>
                <a:latin typeface="Calibri" panose="020F0502020204030204" pitchFamily="34" charset="0"/>
                <a:ea typeface="Arial" panose="020B0604020202020204" pitchFamily="34" charset="0"/>
                <a:cs typeface="Calibri" panose="020F0502020204030204" pitchFamily="34" charset="0"/>
              </a:rPr>
              <a:t> </a:t>
            </a:r>
            <a:endParaRPr lang="es-CO"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15000"/>
              </a:lnSpc>
            </a:pPr>
            <a:r>
              <a:rPr lang="es-CO" sz="1600" dirty="0">
                <a:effectLst/>
                <a:latin typeface="Calibri" panose="020F0502020204030204" pitchFamily="34" charset="0"/>
                <a:ea typeface="Arial" panose="020B0604020202020204" pitchFamily="34" charset="0"/>
                <a:cs typeface="Calibri" panose="020F0502020204030204" pitchFamily="34" charset="0"/>
              </a:rPr>
              <a:t>Suárez-Rodríguez, J.M.; </a:t>
            </a:r>
            <a:r>
              <a:rPr lang="es-CO" sz="1600" dirty="0" err="1">
                <a:effectLst/>
                <a:latin typeface="Calibri" panose="020F0502020204030204" pitchFamily="34" charset="0"/>
                <a:ea typeface="Arial" panose="020B0604020202020204" pitchFamily="34" charset="0"/>
                <a:cs typeface="Calibri" panose="020F0502020204030204" pitchFamily="34" charset="0"/>
              </a:rPr>
              <a:t>Almerich</a:t>
            </a:r>
            <a:r>
              <a:rPr lang="es-CO" sz="1600" dirty="0">
                <a:effectLst/>
                <a:latin typeface="Calibri" panose="020F0502020204030204" pitchFamily="34" charset="0"/>
                <a:ea typeface="Arial" panose="020B0604020202020204" pitchFamily="34" charset="0"/>
                <a:cs typeface="Calibri" panose="020F0502020204030204" pitchFamily="34" charset="0"/>
              </a:rPr>
              <a:t>, G. ; Díaz-García, I. &amp; Fernández-Piqueras, R. (2012). Competencias del profesorado en las TIC. Influencia de factores personales y contextuales en </a:t>
            </a:r>
            <a:r>
              <a:rPr lang="es-CO" sz="1600" i="1" dirty="0" err="1">
                <a:effectLst/>
                <a:latin typeface="Calibri" panose="020F0502020204030204" pitchFamily="34" charset="0"/>
                <a:ea typeface="Arial" panose="020B0604020202020204" pitchFamily="34" charset="0"/>
                <a:cs typeface="Calibri" panose="020F0502020204030204" pitchFamily="34" charset="0"/>
              </a:rPr>
              <a:t>Universitas</a:t>
            </a:r>
            <a:r>
              <a:rPr lang="es-CO" sz="1600" i="1" dirty="0">
                <a:effectLst/>
                <a:latin typeface="Calibri" panose="020F0502020204030204" pitchFamily="34" charset="0"/>
                <a:ea typeface="Arial" panose="020B0604020202020204" pitchFamily="34" charset="0"/>
                <a:cs typeface="Calibri" panose="020F0502020204030204" pitchFamily="34" charset="0"/>
              </a:rPr>
              <a:t> </a:t>
            </a:r>
            <a:r>
              <a:rPr lang="es-CO" sz="1600" i="1" dirty="0" err="1">
                <a:effectLst/>
                <a:latin typeface="Calibri" panose="020F0502020204030204" pitchFamily="34" charset="0"/>
                <a:ea typeface="Arial" panose="020B0604020202020204" pitchFamily="34" charset="0"/>
                <a:cs typeface="Calibri" panose="020F0502020204030204" pitchFamily="34" charset="0"/>
              </a:rPr>
              <a:t>Psychologica</a:t>
            </a:r>
            <a:r>
              <a:rPr lang="es-CO" sz="1600" dirty="0">
                <a:effectLst/>
                <a:latin typeface="Calibri" panose="020F0502020204030204" pitchFamily="34" charset="0"/>
                <a:ea typeface="Arial" panose="020B0604020202020204" pitchFamily="34" charset="0"/>
                <a:cs typeface="Calibri" panose="020F0502020204030204" pitchFamily="34" charset="0"/>
              </a:rPr>
              <a:t>, vol. 11, núm. 1, enero-marzo, 2012, pp. 293-309 Pontificia Universidad Javeriana Bogotá, Colombia.</a:t>
            </a:r>
            <a:endParaRPr lang="es-CO" sz="16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4" name="Google Shape;196;gcd73fb7e61_0_71">
            <a:extLst>
              <a:ext uri="{FF2B5EF4-FFF2-40B4-BE49-F238E27FC236}">
                <a16:creationId xmlns:a16="http://schemas.microsoft.com/office/drawing/2014/main" id="{CD8AADF9-5CAC-4357-9837-9EFDB1CF99ED}"/>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7" name="Google Shape;197;gcd73fb7e61_0_71">
            <a:extLst>
              <a:ext uri="{FF2B5EF4-FFF2-40B4-BE49-F238E27FC236}">
                <a16:creationId xmlns:a16="http://schemas.microsoft.com/office/drawing/2014/main" id="{732D22CF-BD72-4735-ACF0-181923818699}"/>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8" name="Google Shape;196;gcd73fb7e61_0_71">
            <a:extLst>
              <a:ext uri="{FF2B5EF4-FFF2-40B4-BE49-F238E27FC236}">
                <a16:creationId xmlns:a16="http://schemas.microsoft.com/office/drawing/2014/main" id="{49FCD7C6-F8C2-4775-A4B2-165C39A18C27}"/>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9" name="Google Shape;196;gcd73fb7e61_0_71">
            <a:extLst>
              <a:ext uri="{FF2B5EF4-FFF2-40B4-BE49-F238E27FC236}">
                <a16:creationId xmlns:a16="http://schemas.microsoft.com/office/drawing/2014/main" id="{7B971D2A-D2DB-4223-982E-064FFC525A00}"/>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30" name="Google Shape;196;gcd73fb7e61_0_71">
            <a:extLst>
              <a:ext uri="{FF2B5EF4-FFF2-40B4-BE49-F238E27FC236}">
                <a16:creationId xmlns:a16="http://schemas.microsoft.com/office/drawing/2014/main" id="{22BBE4A6-2B5A-45D3-A956-86424877D5BD}"/>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31" name="Google Shape;196;gcd73fb7e61_0_71">
            <a:extLst>
              <a:ext uri="{FF2B5EF4-FFF2-40B4-BE49-F238E27FC236}">
                <a16:creationId xmlns:a16="http://schemas.microsoft.com/office/drawing/2014/main" id="{3A8700D0-B603-4C55-8DDB-FBFABC837152}"/>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32" name="Google Shape;197;gcd73fb7e61_0_71">
            <a:extLst>
              <a:ext uri="{FF2B5EF4-FFF2-40B4-BE49-F238E27FC236}">
                <a16:creationId xmlns:a16="http://schemas.microsoft.com/office/drawing/2014/main" id="{705847DE-5A36-43C8-B8FF-8E524CB629D0}"/>
              </a:ext>
            </a:extLst>
          </p:cNvPr>
          <p:cNvSpPr txBox="1"/>
          <p:nvPr/>
        </p:nvSpPr>
        <p:spPr>
          <a:xfrm>
            <a:off x="143733" y="4775024"/>
            <a:ext cx="2455200" cy="369300"/>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
        <p:nvSpPr>
          <p:cNvPr id="19" name="CuadroTexto 18">
            <a:extLst>
              <a:ext uri="{FF2B5EF4-FFF2-40B4-BE49-F238E27FC236}">
                <a16:creationId xmlns:a16="http://schemas.microsoft.com/office/drawing/2014/main" id="{31B7DE1C-55AA-4F41-8195-27D6382C799A}"/>
              </a:ext>
            </a:extLst>
          </p:cNvPr>
          <p:cNvSpPr txBox="1"/>
          <p:nvPr/>
        </p:nvSpPr>
        <p:spPr>
          <a:xfrm>
            <a:off x="3300174" y="257353"/>
            <a:ext cx="6090557" cy="338554"/>
          </a:xfrm>
          <a:prstGeom prst="rect">
            <a:avLst/>
          </a:prstGeom>
          <a:noFill/>
        </p:spPr>
        <p:txBody>
          <a:bodyPr wrap="square" rtlCol="0">
            <a:spAutoFit/>
          </a:bodyPr>
          <a:lstStyle/>
          <a:p>
            <a:r>
              <a:rPr lang="es-MX" sz="1600" dirty="0">
                <a:solidFill>
                  <a:srgbClr val="FF0000"/>
                </a:solidFill>
              </a:rPr>
              <a:t>Incluir un banner decorativo</a:t>
            </a:r>
            <a:endParaRPr lang="es-CO" sz="1600" dirty="0">
              <a:solidFill>
                <a:srgbClr val="FF0000"/>
              </a:solidFill>
            </a:endParaRPr>
          </a:p>
        </p:txBody>
      </p:sp>
      <p:sp>
        <p:nvSpPr>
          <p:cNvPr id="20" name="CuadroTexto 19">
            <a:extLst>
              <a:ext uri="{FF2B5EF4-FFF2-40B4-BE49-F238E27FC236}">
                <a16:creationId xmlns:a16="http://schemas.microsoft.com/office/drawing/2014/main" id="{AD82183F-15B7-4050-A409-80BFA062C017}"/>
              </a:ext>
            </a:extLst>
          </p:cNvPr>
          <p:cNvSpPr txBox="1"/>
          <p:nvPr/>
        </p:nvSpPr>
        <p:spPr>
          <a:xfrm>
            <a:off x="3285041" y="6177752"/>
            <a:ext cx="6090557" cy="338554"/>
          </a:xfrm>
          <a:prstGeom prst="rect">
            <a:avLst/>
          </a:prstGeom>
          <a:noFill/>
        </p:spPr>
        <p:txBody>
          <a:bodyPr wrap="square" rtlCol="0">
            <a:spAutoFit/>
          </a:bodyPr>
          <a:lstStyle/>
          <a:p>
            <a:r>
              <a:rPr lang="es-MX" sz="1600" dirty="0">
                <a:solidFill>
                  <a:srgbClr val="FF0000"/>
                </a:solidFill>
              </a:rPr>
              <a:t>Incluir </a:t>
            </a:r>
            <a:r>
              <a:rPr lang="es-MX" sz="1600" dirty="0" err="1">
                <a:solidFill>
                  <a:srgbClr val="FF0000"/>
                </a:solidFill>
              </a:rPr>
              <a:t>footer</a:t>
            </a:r>
            <a:endParaRPr lang="es-CO" sz="1600" dirty="0">
              <a:solidFill>
                <a:srgbClr val="FF0000"/>
              </a:solidFill>
            </a:endParaRPr>
          </a:p>
        </p:txBody>
      </p:sp>
    </p:spTree>
    <p:extLst>
      <p:ext uri="{BB962C8B-B14F-4D97-AF65-F5344CB8AC3E}">
        <p14:creationId xmlns:p14="http://schemas.microsoft.com/office/powerpoint/2010/main" val="2710527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Incluir el texto</a:t>
            </a:r>
            <a:endParaRPr sz="1800" dirty="0">
              <a:solidFill>
                <a:srgbClr val="FF0000"/>
              </a:solidFill>
              <a:latin typeface="Calibri"/>
              <a:ea typeface="Calibri"/>
              <a:cs typeface="Calibri"/>
              <a:sym typeface="Calibri"/>
            </a:endParaRP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solidFill>
            <a:srgbClr val="FFD966"/>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800" dirty="0">
                <a:solidFill>
                  <a:schemeClr val="dk1"/>
                </a:solidFill>
                <a:latin typeface="Calibri"/>
                <a:ea typeface="Calibri"/>
                <a:cs typeface="Calibri"/>
                <a:sym typeface="Calibri"/>
              </a:rPr>
              <a:t>Introducción</a:t>
            </a:r>
            <a:endParaRPr sz="1800" dirty="0">
              <a:solidFill>
                <a:schemeClr val="dk1"/>
              </a:solidFill>
              <a:latin typeface="Calibri"/>
              <a:ea typeface="Calibri"/>
              <a:cs typeface="Calibri"/>
              <a:sym typeface="Calibri"/>
            </a:endParaRPr>
          </a:p>
        </p:txBody>
      </p:sp>
      <p:sp>
        <p:nvSpPr>
          <p:cNvPr id="195" name="Google Shape;195;gcd73fb7e61_0_71"/>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19" name="Google Shape;103;gd5177fba86_0_0">
            <a:extLst>
              <a:ext uri="{FF2B5EF4-FFF2-40B4-BE49-F238E27FC236}">
                <a16:creationId xmlns:a16="http://schemas.microsoft.com/office/drawing/2014/main" id="{4E6D6AC5-E1AA-4FF9-A1D6-1DA4E4E00351}"/>
              </a:ext>
            </a:extLst>
          </p:cNvPr>
          <p:cNvSpPr txBox="1"/>
          <p:nvPr/>
        </p:nvSpPr>
        <p:spPr>
          <a:xfrm>
            <a:off x="3174862" y="945147"/>
            <a:ext cx="8424990" cy="280072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lang="es-MX"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s-MX" sz="1800" dirty="0">
                <a:solidFill>
                  <a:schemeClr val="dk1"/>
                </a:solidFill>
                <a:latin typeface="Calibri"/>
                <a:ea typeface="Calibri"/>
                <a:cs typeface="Calibri"/>
                <a:sym typeface="Calibri"/>
              </a:rPr>
              <a:t>Hoy en día no es suficiente con ser bueno en lo disciplinar y en lo pedagógico y didáctico, sino que hace falta incorporar las herramientas que hacen parte de la sociedad del conocimiento para darle relevancia en el ejercicio docente y en la transformación de las aulas que en ocasiones se quedan relegadas del ritmo acelerado de la sociedad.</a:t>
            </a:r>
          </a:p>
          <a:p>
            <a:pPr marL="0" marR="0" lvl="0" indent="0" algn="l" rtl="0">
              <a:spcBef>
                <a:spcPts val="0"/>
              </a:spcBef>
              <a:spcAft>
                <a:spcPts val="0"/>
              </a:spcAft>
              <a:buNone/>
            </a:pPr>
            <a:endParaRPr lang="es-MX"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s-MX" sz="1800" dirty="0">
                <a:solidFill>
                  <a:schemeClr val="dk1"/>
                </a:solidFill>
                <a:latin typeface="Calibri"/>
                <a:ea typeface="Calibri"/>
                <a:cs typeface="Calibri"/>
                <a:sym typeface="Calibri"/>
              </a:rPr>
              <a:t>Las competencias digitales del docente hacen parte de esta necesidad y una de ellas es la competencia tecno pedagógica la cual se abordará en el presente módulo.</a:t>
            </a:r>
          </a:p>
          <a:p>
            <a:pPr marL="0" marR="0" lvl="0" indent="0" algn="l" rtl="0">
              <a:spcBef>
                <a:spcPts val="0"/>
              </a:spcBef>
              <a:spcAft>
                <a:spcPts val="0"/>
              </a:spcAft>
              <a:buNone/>
            </a:pPr>
            <a:endParaRPr dirty="0"/>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23" name="Google Shape;196;gcd73fb7e61_0_71">
            <a:extLst>
              <a:ext uri="{FF2B5EF4-FFF2-40B4-BE49-F238E27FC236}">
                <a16:creationId xmlns:a16="http://schemas.microsoft.com/office/drawing/2014/main" id="{C405ED27-CDFC-441F-AA3D-5753AF1DF56A}"/>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4" name="Google Shape;197;gcd73fb7e61_0_71">
            <a:extLst>
              <a:ext uri="{FF2B5EF4-FFF2-40B4-BE49-F238E27FC236}">
                <a16:creationId xmlns:a16="http://schemas.microsoft.com/office/drawing/2014/main" id="{96A740B8-662C-4D0D-90E7-7F2A82E7E47D}"/>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5" name="Google Shape;196;gcd73fb7e61_0_71">
            <a:extLst>
              <a:ext uri="{FF2B5EF4-FFF2-40B4-BE49-F238E27FC236}">
                <a16:creationId xmlns:a16="http://schemas.microsoft.com/office/drawing/2014/main" id="{87F0F424-4BD7-4516-9F7C-9A5F1BD6675C}"/>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6" name="Google Shape;196;gcd73fb7e61_0_71">
            <a:extLst>
              <a:ext uri="{FF2B5EF4-FFF2-40B4-BE49-F238E27FC236}">
                <a16:creationId xmlns:a16="http://schemas.microsoft.com/office/drawing/2014/main" id="{D1867C9A-9CAE-43D8-8CEF-C1C2E87DAB03}"/>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27" name="Google Shape;196;gcd73fb7e61_0_71">
            <a:extLst>
              <a:ext uri="{FF2B5EF4-FFF2-40B4-BE49-F238E27FC236}">
                <a16:creationId xmlns:a16="http://schemas.microsoft.com/office/drawing/2014/main" id="{BE2FC2A2-F290-4770-9153-FF9FB1638B4F}"/>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28" name="Google Shape;196;gcd73fb7e61_0_71">
            <a:extLst>
              <a:ext uri="{FF2B5EF4-FFF2-40B4-BE49-F238E27FC236}">
                <a16:creationId xmlns:a16="http://schemas.microsoft.com/office/drawing/2014/main" id="{0A2CBE23-C7C1-4E29-81E3-DEC0AA21E955}"/>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29" name="Google Shape;197;gcd73fb7e61_0_71">
            <a:extLst>
              <a:ext uri="{FF2B5EF4-FFF2-40B4-BE49-F238E27FC236}">
                <a16:creationId xmlns:a16="http://schemas.microsoft.com/office/drawing/2014/main" id="{FBADDAC2-A9A7-4B6E-A29F-91F6D5F13F12}"/>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
        <p:nvSpPr>
          <p:cNvPr id="20" name="CuadroTexto 19">
            <a:extLst>
              <a:ext uri="{FF2B5EF4-FFF2-40B4-BE49-F238E27FC236}">
                <a16:creationId xmlns:a16="http://schemas.microsoft.com/office/drawing/2014/main" id="{27A4C1BA-F742-4A7F-B0AD-430B404B5022}"/>
              </a:ext>
            </a:extLst>
          </p:cNvPr>
          <p:cNvSpPr txBox="1"/>
          <p:nvPr/>
        </p:nvSpPr>
        <p:spPr>
          <a:xfrm>
            <a:off x="3285041" y="6023460"/>
            <a:ext cx="6090557" cy="338554"/>
          </a:xfrm>
          <a:prstGeom prst="rect">
            <a:avLst/>
          </a:prstGeom>
          <a:noFill/>
        </p:spPr>
        <p:txBody>
          <a:bodyPr wrap="square" rtlCol="0">
            <a:spAutoFit/>
          </a:bodyPr>
          <a:lstStyle/>
          <a:p>
            <a:r>
              <a:rPr lang="es-MX" sz="1600" dirty="0">
                <a:solidFill>
                  <a:srgbClr val="FF0000"/>
                </a:solidFill>
              </a:rPr>
              <a:t>Incluir </a:t>
            </a:r>
            <a:r>
              <a:rPr lang="es-MX" sz="1600" dirty="0" err="1">
                <a:solidFill>
                  <a:srgbClr val="FF0000"/>
                </a:solidFill>
              </a:rPr>
              <a:t>footer</a:t>
            </a:r>
            <a:endParaRPr lang="es-CO" sz="1600" dirty="0">
              <a:solidFill>
                <a:srgbClr val="FF0000"/>
              </a:solidFill>
            </a:endParaRPr>
          </a:p>
        </p:txBody>
      </p:sp>
      <p:sp>
        <p:nvSpPr>
          <p:cNvPr id="22" name="CuadroTexto 21">
            <a:extLst>
              <a:ext uri="{FF2B5EF4-FFF2-40B4-BE49-F238E27FC236}">
                <a16:creationId xmlns:a16="http://schemas.microsoft.com/office/drawing/2014/main" id="{2F79D16F-3447-4EA2-B227-F2129B6D1EE4}"/>
              </a:ext>
            </a:extLst>
          </p:cNvPr>
          <p:cNvSpPr txBox="1"/>
          <p:nvPr/>
        </p:nvSpPr>
        <p:spPr>
          <a:xfrm>
            <a:off x="3285041" y="495986"/>
            <a:ext cx="6090557" cy="338554"/>
          </a:xfrm>
          <a:prstGeom prst="rect">
            <a:avLst/>
          </a:prstGeom>
          <a:noFill/>
        </p:spPr>
        <p:txBody>
          <a:bodyPr wrap="square" rtlCol="0">
            <a:spAutoFit/>
          </a:bodyPr>
          <a:lstStyle/>
          <a:p>
            <a:r>
              <a:rPr lang="es-MX" sz="1600" dirty="0">
                <a:solidFill>
                  <a:srgbClr val="FF0000"/>
                </a:solidFill>
              </a:rPr>
              <a:t>Incluir un banner decorativo</a:t>
            </a:r>
            <a:endParaRPr lang="es-CO" sz="1600"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Incluir el texto</a:t>
            </a:r>
            <a:endParaRPr sz="1800" dirty="0">
              <a:solidFill>
                <a:srgbClr val="FF0000"/>
              </a:solidFill>
              <a:latin typeface="Calibri"/>
              <a:ea typeface="Calibri"/>
              <a:cs typeface="Calibri"/>
              <a:sym typeface="Calibri"/>
            </a:endParaRP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800" dirty="0">
                <a:solidFill>
                  <a:schemeClr val="dk1"/>
                </a:solidFill>
                <a:latin typeface="Calibri"/>
                <a:ea typeface="Calibri"/>
                <a:cs typeface="Calibri"/>
                <a:sym typeface="Calibri"/>
              </a:rPr>
              <a:t>Introducción</a:t>
            </a:r>
            <a:endParaRPr sz="1800" dirty="0">
              <a:solidFill>
                <a:schemeClr val="dk1"/>
              </a:solidFill>
              <a:latin typeface="Calibri"/>
              <a:ea typeface="Calibri"/>
              <a:cs typeface="Calibri"/>
              <a:sym typeface="Calibri"/>
            </a:endParaRPr>
          </a:p>
        </p:txBody>
      </p:sp>
      <p:sp>
        <p:nvSpPr>
          <p:cNvPr id="195" name="Google Shape;195;gcd73fb7e61_0_71"/>
          <p:cNvSpPr txBox="1"/>
          <p:nvPr/>
        </p:nvSpPr>
        <p:spPr>
          <a:xfrm>
            <a:off x="152928" y="1823456"/>
            <a:ext cx="2455200" cy="369300"/>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Contenido temático</a:t>
            </a:r>
            <a:endParaRPr dirty="0">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23" name="Google Shape;196;gcd73fb7e61_0_71">
            <a:extLst>
              <a:ext uri="{FF2B5EF4-FFF2-40B4-BE49-F238E27FC236}">
                <a16:creationId xmlns:a16="http://schemas.microsoft.com/office/drawing/2014/main" id="{C405ED27-CDFC-441F-AA3D-5753AF1DF56A}"/>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4" name="Google Shape;197;gcd73fb7e61_0_71">
            <a:extLst>
              <a:ext uri="{FF2B5EF4-FFF2-40B4-BE49-F238E27FC236}">
                <a16:creationId xmlns:a16="http://schemas.microsoft.com/office/drawing/2014/main" id="{96A740B8-662C-4D0D-90E7-7F2A82E7E47D}"/>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5" name="Google Shape;196;gcd73fb7e61_0_71">
            <a:extLst>
              <a:ext uri="{FF2B5EF4-FFF2-40B4-BE49-F238E27FC236}">
                <a16:creationId xmlns:a16="http://schemas.microsoft.com/office/drawing/2014/main" id="{87F0F424-4BD7-4516-9F7C-9A5F1BD6675C}"/>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6" name="Google Shape;196;gcd73fb7e61_0_71">
            <a:extLst>
              <a:ext uri="{FF2B5EF4-FFF2-40B4-BE49-F238E27FC236}">
                <a16:creationId xmlns:a16="http://schemas.microsoft.com/office/drawing/2014/main" id="{D1867C9A-9CAE-43D8-8CEF-C1C2E87DAB03}"/>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27" name="Google Shape;196;gcd73fb7e61_0_71">
            <a:extLst>
              <a:ext uri="{FF2B5EF4-FFF2-40B4-BE49-F238E27FC236}">
                <a16:creationId xmlns:a16="http://schemas.microsoft.com/office/drawing/2014/main" id="{BE2FC2A2-F290-4770-9153-FF9FB1638B4F}"/>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28" name="Google Shape;196;gcd73fb7e61_0_71">
            <a:extLst>
              <a:ext uri="{FF2B5EF4-FFF2-40B4-BE49-F238E27FC236}">
                <a16:creationId xmlns:a16="http://schemas.microsoft.com/office/drawing/2014/main" id="{0A2CBE23-C7C1-4E29-81E3-DEC0AA21E955}"/>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29" name="Google Shape;197;gcd73fb7e61_0_71">
            <a:extLst>
              <a:ext uri="{FF2B5EF4-FFF2-40B4-BE49-F238E27FC236}">
                <a16:creationId xmlns:a16="http://schemas.microsoft.com/office/drawing/2014/main" id="{FBADDAC2-A9A7-4B6E-A29F-91F6D5F13F12}"/>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
        <p:nvSpPr>
          <p:cNvPr id="21" name="Rectángulo: esquinas redondeadas 20">
            <a:extLst>
              <a:ext uri="{FF2B5EF4-FFF2-40B4-BE49-F238E27FC236}">
                <a16:creationId xmlns:a16="http://schemas.microsoft.com/office/drawing/2014/main" id="{7745565E-F822-46D7-8626-402393473AFD}"/>
              </a:ext>
            </a:extLst>
          </p:cNvPr>
          <p:cNvSpPr/>
          <p:nvPr/>
        </p:nvSpPr>
        <p:spPr>
          <a:xfrm>
            <a:off x="4541003" y="1002204"/>
            <a:ext cx="6586780" cy="50111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t>Incluir una imagen de un docente colombiano feliz utilizando tecnología en el aula de clase</a:t>
            </a:r>
            <a:endParaRPr lang="es-CO" sz="2800" dirty="0"/>
          </a:p>
        </p:txBody>
      </p:sp>
    </p:spTree>
    <p:extLst>
      <p:ext uri="{BB962C8B-B14F-4D97-AF65-F5344CB8AC3E}">
        <p14:creationId xmlns:p14="http://schemas.microsoft.com/office/powerpoint/2010/main" val="2122862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Diseñar un acordeón de H5P. Al hacer clic en los botones se despliega la información.</a:t>
            </a: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La información de cada botón en las notas de esta diapositiva.</a:t>
            </a:r>
            <a:endParaRPr sz="1800" dirty="0">
              <a:solidFill>
                <a:srgbClr val="FF0000"/>
              </a:solidFill>
              <a:latin typeface="Calibri"/>
              <a:ea typeface="Calibri"/>
              <a:cs typeface="Calibri"/>
              <a:sym typeface="Calibri"/>
            </a:endParaRP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800" dirty="0">
                <a:solidFill>
                  <a:schemeClr val="dk1"/>
                </a:solidFill>
                <a:latin typeface="Calibri"/>
                <a:ea typeface="Calibri"/>
                <a:cs typeface="Calibri"/>
                <a:sym typeface="Calibri"/>
              </a:rPr>
              <a:t>Introducción</a:t>
            </a:r>
            <a:endParaRPr sz="1800" dirty="0">
              <a:solidFill>
                <a:schemeClr val="dk1"/>
              </a:solidFill>
              <a:latin typeface="Calibri"/>
              <a:ea typeface="Calibri"/>
              <a:cs typeface="Calibri"/>
              <a:sym typeface="Calibri"/>
            </a:endParaRPr>
          </a:p>
        </p:txBody>
      </p:sp>
      <p:sp>
        <p:nvSpPr>
          <p:cNvPr id="195" name="Google Shape;195;gcd73fb7e61_0_71"/>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19" name="Google Shape;103;gd5177fba86_0_0">
            <a:extLst>
              <a:ext uri="{FF2B5EF4-FFF2-40B4-BE49-F238E27FC236}">
                <a16:creationId xmlns:a16="http://schemas.microsoft.com/office/drawing/2014/main" id="{4E6D6AC5-E1AA-4FF9-A1D6-1DA4E4E00351}"/>
              </a:ext>
            </a:extLst>
          </p:cNvPr>
          <p:cNvSpPr txBox="1"/>
          <p:nvPr/>
        </p:nvSpPr>
        <p:spPr>
          <a:xfrm>
            <a:off x="3240926" y="1092418"/>
            <a:ext cx="8665151" cy="147728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¡Estimado participante! </a:t>
            </a:r>
          </a:p>
          <a:p>
            <a:pPr marL="0" marR="0" lvl="0" indent="0" algn="l" rtl="0">
              <a:spcBef>
                <a:spcPts val="0"/>
              </a:spcBef>
              <a:spcAft>
                <a:spcPts val="0"/>
              </a:spcAft>
              <a:buNone/>
            </a:pPr>
            <a:endParaRPr lang="es-MX" sz="1800" dirty="0">
              <a:solidFill>
                <a:schemeClr val="dk1"/>
              </a:solidFill>
              <a:latin typeface="Calibri"/>
              <a:ea typeface="Calibri"/>
              <a:cs typeface="Calibri"/>
              <a:sym typeface="Calibri"/>
            </a:endParaRPr>
          </a:p>
          <a:p>
            <a:pPr marL="0" marR="0" lvl="0" indent="0" algn="l" rtl="0">
              <a:spcBef>
                <a:spcPts val="0"/>
              </a:spcBef>
              <a:spcAft>
                <a:spcPts val="0"/>
              </a:spcAft>
              <a:buNone/>
            </a:pPr>
            <a:r>
              <a:rPr lang="es-MX" sz="1800" dirty="0">
                <a:solidFill>
                  <a:schemeClr val="dk1"/>
                </a:solidFill>
                <a:latin typeface="Calibri"/>
                <a:ea typeface="Calibri"/>
                <a:cs typeface="Calibri"/>
                <a:sym typeface="Calibri"/>
              </a:rPr>
              <a:t>Antes de iniciar con el estudio de las unidades, le recomendamos revisar con mucha atención los siguientes conceptos claves, para que cada vez que los encuentre, se vaya familiarizando con ellos. Presione los siguientes botones para conocer la información:</a:t>
            </a:r>
            <a:endParaRPr dirty="0"/>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2" name="Rectángulo 1">
            <a:extLst>
              <a:ext uri="{FF2B5EF4-FFF2-40B4-BE49-F238E27FC236}">
                <a16:creationId xmlns:a16="http://schemas.microsoft.com/office/drawing/2014/main" id="{7F0885D4-4B53-4904-9DF0-BDD6D1D1EB55}"/>
              </a:ext>
            </a:extLst>
          </p:cNvPr>
          <p:cNvSpPr/>
          <p:nvPr/>
        </p:nvSpPr>
        <p:spPr>
          <a:xfrm>
            <a:off x="4479010" y="2827583"/>
            <a:ext cx="2455200" cy="601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800" b="1" dirty="0">
                <a:solidFill>
                  <a:schemeClr val="bg1"/>
                </a:solidFill>
                <a:effectLst/>
                <a:latin typeface="Arial" panose="020B0604020202020204" pitchFamily="34" charset="0"/>
                <a:ea typeface="Arial" panose="020B0604020202020204" pitchFamily="34" charset="0"/>
              </a:rPr>
              <a:t>Competencia</a:t>
            </a:r>
            <a:endParaRPr lang="es-CO" dirty="0">
              <a:solidFill>
                <a:schemeClr val="bg1"/>
              </a:solidFill>
            </a:endParaRPr>
          </a:p>
        </p:txBody>
      </p:sp>
      <p:sp>
        <p:nvSpPr>
          <p:cNvPr id="17" name="Rectángulo 16">
            <a:extLst>
              <a:ext uri="{FF2B5EF4-FFF2-40B4-BE49-F238E27FC236}">
                <a16:creationId xmlns:a16="http://schemas.microsoft.com/office/drawing/2014/main" id="{54B4E290-857C-414A-B1CF-995ABA732C55}"/>
              </a:ext>
            </a:extLst>
          </p:cNvPr>
          <p:cNvSpPr/>
          <p:nvPr/>
        </p:nvSpPr>
        <p:spPr>
          <a:xfrm>
            <a:off x="4479010" y="3629833"/>
            <a:ext cx="2455200" cy="601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800" b="1" dirty="0">
                <a:solidFill>
                  <a:schemeClr val="bg1"/>
                </a:solidFill>
                <a:effectLst/>
                <a:latin typeface="Arial" panose="020B0604020202020204" pitchFamily="34" charset="0"/>
                <a:ea typeface="Arial" panose="020B0604020202020204" pitchFamily="34" charset="0"/>
              </a:rPr>
              <a:t>Competencia digital</a:t>
            </a:r>
            <a:endParaRPr lang="es-CO" dirty="0">
              <a:solidFill>
                <a:schemeClr val="bg1"/>
              </a:solidFill>
            </a:endParaRPr>
          </a:p>
        </p:txBody>
      </p:sp>
      <p:sp>
        <p:nvSpPr>
          <p:cNvPr id="18" name="Rectángulo 17">
            <a:extLst>
              <a:ext uri="{FF2B5EF4-FFF2-40B4-BE49-F238E27FC236}">
                <a16:creationId xmlns:a16="http://schemas.microsoft.com/office/drawing/2014/main" id="{AE65A52B-D295-490E-B06F-1227E015D2D5}"/>
              </a:ext>
            </a:extLst>
          </p:cNvPr>
          <p:cNvSpPr/>
          <p:nvPr/>
        </p:nvSpPr>
        <p:spPr>
          <a:xfrm>
            <a:off x="4479010" y="4416796"/>
            <a:ext cx="2455200" cy="6014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800" b="1" dirty="0">
                <a:solidFill>
                  <a:schemeClr val="bg1"/>
                </a:solidFill>
                <a:effectLst/>
                <a:latin typeface="Arial" panose="020B0604020202020204" pitchFamily="34" charset="0"/>
                <a:ea typeface="Arial" panose="020B0604020202020204" pitchFamily="34" charset="0"/>
              </a:rPr>
              <a:t>Micro competencias digitales</a:t>
            </a:r>
            <a:endParaRPr lang="es-CO" dirty="0">
              <a:solidFill>
                <a:schemeClr val="bg1"/>
              </a:solidFill>
            </a:endParaRPr>
          </a:p>
        </p:txBody>
      </p:sp>
      <p:sp>
        <p:nvSpPr>
          <p:cNvPr id="25" name="Google Shape;196;gcd73fb7e61_0_71">
            <a:extLst>
              <a:ext uri="{FF2B5EF4-FFF2-40B4-BE49-F238E27FC236}">
                <a16:creationId xmlns:a16="http://schemas.microsoft.com/office/drawing/2014/main" id="{0604B4D8-2A93-4202-B62A-CD5C5E8DF7D0}"/>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6" name="Google Shape;197;gcd73fb7e61_0_71">
            <a:extLst>
              <a:ext uri="{FF2B5EF4-FFF2-40B4-BE49-F238E27FC236}">
                <a16:creationId xmlns:a16="http://schemas.microsoft.com/office/drawing/2014/main" id="{AB35F415-39D5-4839-BBC1-D72B4EE4ADC7}"/>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7" name="Google Shape;196;gcd73fb7e61_0_71">
            <a:extLst>
              <a:ext uri="{FF2B5EF4-FFF2-40B4-BE49-F238E27FC236}">
                <a16:creationId xmlns:a16="http://schemas.microsoft.com/office/drawing/2014/main" id="{3082896D-BF84-4C09-8A77-E47D7D25BC59}"/>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8" name="Google Shape;196;gcd73fb7e61_0_71">
            <a:extLst>
              <a:ext uri="{FF2B5EF4-FFF2-40B4-BE49-F238E27FC236}">
                <a16:creationId xmlns:a16="http://schemas.microsoft.com/office/drawing/2014/main" id="{0680E73F-9E3A-474B-BB7E-17481C90D21A}"/>
              </a:ext>
            </a:extLst>
          </p:cNvPr>
          <p:cNvSpPr txBox="1"/>
          <p:nvPr/>
        </p:nvSpPr>
        <p:spPr>
          <a:xfrm>
            <a:off x="560751" y="2242499"/>
            <a:ext cx="1777252" cy="369299"/>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Saberes previos</a:t>
            </a:r>
            <a:endParaRPr dirty="0">
              <a:sym typeface="Calibri"/>
            </a:endParaRPr>
          </a:p>
        </p:txBody>
      </p:sp>
      <p:sp>
        <p:nvSpPr>
          <p:cNvPr id="29" name="Google Shape;196;gcd73fb7e61_0_71">
            <a:extLst>
              <a:ext uri="{FF2B5EF4-FFF2-40B4-BE49-F238E27FC236}">
                <a16:creationId xmlns:a16="http://schemas.microsoft.com/office/drawing/2014/main" id="{D6E0E381-08FC-44D6-93F6-5F730E3100E0}"/>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30" name="Google Shape;196;gcd73fb7e61_0_71">
            <a:extLst>
              <a:ext uri="{FF2B5EF4-FFF2-40B4-BE49-F238E27FC236}">
                <a16:creationId xmlns:a16="http://schemas.microsoft.com/office/drawing/2014/main" id="{7A603332-FD93-442B-8163-BE8A13B6189C}"/>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31" name="Google Shape;197;gcd73fb7e61_0_71">
            <a:extLst>
              <a:ext uri="{FF2B5EF4-FFF2-40B4-BE49-F238E27FC236}">
                <a16:creationId xmlns:a16="http://schemas.microsoft.com/office/drawing/2014/main" id="{66E77C18-2877-49B2-A455-45F29DEA686E}"/>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
        <p:nvSpPr>
          <p:cNvPr id="22" name="CuadroTexto 21">
            <a:extLst>
              <a:ext uri="{FF2B5EF4-FFF2-40B4-BE49-F238E27FC236}">
                <a16:creationId xmlns:a16="http://schemas.microsoft.com/office/drawing/2014/main" id="{ED542D98-32AB-4501-8E95-065997882331}"/>
              </a:ext>
            </a:extLst>
          </p:cNvPr>
          <p:cNvSpPr txBox="1"/>
          <p:nvPr/>
        </p:nvSpPr>
        <p:spPr>
          <a:xfrm>
            <a:off x="3285041" y="495986"/>
            <a:ext cx="6090557" cy="338554"/>
          </a:xfrm>
          <a:prstGeom prst="rect">
            <a:avLst/>
          </a:prstGeom>
          <a:noFill/>
        </p:spPr>
        <p:txBody>
          <a:bodyPr wrap="square" rtlCol="0">
            <a:spAutoFit/>
          </a:bodyPr>
          <a:lstStyle/>
          <a:p>
            <a:r>
              <a:rPr lang="es-MX" sz="1600" dirty="0">
                <a:solidFill>
                  <a:srgbClr val="FF0000"/>
                </a:solidFill>
              </a:rPr>
              <a:t>Incluir un banner decorativo</a:t>
            </a:r>
            <a:endParaRPr lang="es-CO" sz="1600" dirty="0">
              <a:solidFill>
                <a:srgbClr val="FF0000"/>
              </a:solidFill>
            </a:endParaRPr>
          </a:p>
        </p:txBody>
      </p:sp>
      <p:sp>
        <p:nvSpPr>
          <p:cNvPr id="23" name="CuadroTexto 22">
            <a:extLst>
              <a:ext uri="{FF2B5EF4-FFF2-40B4-BE49-F238E27FC236}">
                <a16:creationId xmlns:a16="http://schemas.microsoft.com/office/drawing/2014/main" id="{FBA178FF-18D6-4891-A7B3-40F0445C2C67}"/>
              </a:ext>
            </a:extLst>
          </p:cNvPr>
          <p:cNvSpPr txBox="1"/>
          <p:nvPr/>
        </p:nvSpPr>
        <p:spPr>
          <a:xfrm>
            <a:off x="3285041" y="6023460"/>
            <a:ext cx="6090557" cy="338554"/>
          </a:xfrm>
          <a:prstGeom prst="rect">
            <a:avLst/>
          </a:prstGeom>
          <a:noFill/>
        </p:spPr>
        <p:txBody>
          <a:bodyPr wrap="square" rtlCol="0">
            <a:spAutoFit/>
          </a:bodyPr>
          <a:lstStyle/>
          <a:p>
            <a:r>
              <a:rPr lang="es-MX" sz="1600" dirty="0">
                <a:solidFill>
                  <a:srgbClr val="FF0000"/>
                </a:solidFill>
              </a:rPr>
              <a:t>Incluir </a:t>
            </a:r>
            <a:r>
              <a:rPr lang="es-MX" sz="1600" dirty="0" err="1">
                <a:solidFill>
                  <a:srgbClr val="FF0000"/>
                </a:solidFill>
              </a:rPr>
              <a:t>footer</a:t>
            </a:r>
            <a:endParaRPr lang="es-CO" sz="1600" dirty="0">
              <a:solidFill>
                <a:srgbClr val="FF0000"/>
              </a:solidFill>
            </a:endParaRPr>
          </a:p>
        </p:txBody>
      </p:sp>
    </p:spTree>
    <p:extLst>
      <p:ext uri="{BB962C8B-B14F-4D97-AF65-F5344CB8AC3E}">
        <p14:creationId xmlns:p14="http://schemas.microsoft.com/office/powerpoint/2010/main" val="1128322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Incluir el interactivo:</a:t>
            </a: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Introducción</a:t>
            </a:r>
            <a:endParaRPr dirty="0">
              <a:sym typeface="Calibri"/>
            </a:endParaRPr>
          </a:p>
        </p:txBody>
      </p:sp>
      <p:sp>
        <p:nvSpPr>
          <p:cNvPr id="195" name="Google Shape;195;gcd73fb7e61_0_71"/>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18" name="Rectángulo: esquinas redondeadas 17">
            <a:extLst>
              <a:ext uri="{FF2B5EF4-FFF2-40B4-BE49-F238E27FC236}">
                <a16:creationId xmlns:a16="http://schemas.microsoft.com/office/drawing/2014/main" id="{FC2C7BFC-5D92-4834-BA51-451C07102046}"/>
              </a:ext>
            </a:extLst>
          </p:cNvPr>
          <p:cNvSpPr/>
          <p:nvPr/>
        </p:nvSpPr>
        <p:spPr>
          <a:xfrm>
            <a:off x="4541003" y="1002204"/>
            <a:ext cx="6586780" cy="50111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t>Incluir el interactivo:</a:t>
            </a:r>
          </a:p>
          <a:p>
            <a:pPr algn="ctr"/>
            <a:r>
              <a:rPr lang="es-CO" sz="2800" dirty="0"/>
              <a:t>21051_CompetenciasTIC_U1_M1</a:t>
            </a:r>
          </a:p>
        </p:txBody>
      </p:sp>
      <p:sp>
        <p:nvSpPr>
          <p:cNvPr id="25" name="Google Shape;196;gcd73fb7e61_0_71">
            <a:extLst>
              <a:ext uri="{FF2B5EF4-FFF2-40B4-BE49-F238E27FC236}">
                <a16:creationId xmlns:a16="http://schemas.microsoft.com/office/drawing/2014/main" id="{2F86DC48-F797-4A24-91B4-0BBDF5211D5B}"/>
              </a:ext>
            </a:extLst>
          </p:cNvPr>
          <p:cNvSpPr txBox="1"/>
          <p:nvPr/>
        </p:nvSpPr>
        <p:spPr>
          <a:xfrm>
            <a:off x="560751" y="2623056"/>
            <a:ext cx="1777252" cy="369299"/>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6" name="Google Shape;197;gcd73fb7e61_0_71">
            <a:extLst>
              <a:ext uri="{FF2B5EF4-FFF2-40B4-BE49-F238E27FC236}">
                <a16:creationId xmlns:a16="http://schemas.microsoft.com/office/drawing/2014/main" id="{9A0098D2-1827-4819-9816-EC4463F10185}"/>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7" name="Google Shape;196;gcd73fb7e61_0_71">
            <a:extLst>
              <a:ext uri="{FF2B5EF4-FFF2-40B4-BE49-F238E27FC236}">
                <a16:creationId xmlns:a16="http://schemas.microsoft.com/office/drawing/2014/main" id="{795EEDBD-223B-4590-9A23-D4BB3F4CA524}"/>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8" name="Google Shape;196;gcd73fb7e61_0_71">
            <a:extLst>
              <a:ext uri="{FF2B5EF4-FFF2-40B4-BE49-F238E27FC236}">
                <a16:creationId xmlns:a16="http://schemas.microsoft.com/office/drawing/2014/main" id="{9B403A04-4CAA-43AF-AEC9-504DD868403E}"/>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29" name="Google Shape;196;gcd73fb7e61_0_71">
            <a:extLst>
              <a:ext uri="{FF2B5EF4-FFF2-40B4-BE49-F238E27FC236}">
                <a16:creationId xmlns:a16="http://schemas.microsoft.com/office/drawing/2014/main" id="{20633D0E-05EF-4404-930D-12AEC1EF7673}"/>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30" name="Google Shape;196;gcd73fb7e61_0_71">
            <a:extLst>
              <a:ext uri="{FF2B5EF4-FFF2-40B4-BE49-F238E27FC236}">
                <a16:creationId xmlns:a16="http://schemas.microsoft.com/office/drawing/2014/main" id="{1F5672C8-1B50-40CC-98D4-C1F09C4CCC00}"/>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31" name="Google Shape;197;gcd73fb7e61_0_71">
            <a:extLst>
              <a:ext uri="{FF2B5EF4-FFF2-40B4-BE49-F238E27FC236}">
                <a16:creationId xmlns:a16="http://schemas.microsoft.com/office/drawing/2014/main" id="{6F2B6E3D-9257-4FE8-8086-43BB7904C60E}"/>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
        <p:nvSpPr>
          <p:cNvPr id="19" name="CuadroTexto 18">
            <a:extLst>
              <a:ext uri="{FF2B5EF4-FFF2-40B4-BE49-F238E27FC236}">
                <a16:creationId xmlns:a16="http://schemas.microsoft.com/office/drawing/2014/main" id="{3687F07D-3742-46DB-BECF-11749DD2DE87}"/>
              </a:ext>
            </a:extLst>
          </p:cNvPr>
          <p:cNvSpPr txBox="1"/>
          <p:nvPr/>
        </p:nvSpPr>
        <p:spPr>
          <a:xfrm>
            <a:off x="3285041" y="495986"/>
            <a:ext cx="6090557" cy="338554"/>
          </a:xfrm>
          <a:prstGeom prst="rect">
            <a:avLst/>
          </a:prstGeom>
          <a:noFill/>
        </p:spPr>
        <p:txBody>
          <a:bodyPr wrap="square" rtlCol="0">
            <a:spAutoFit/>
          </a:bodyPr>
          <a:lstStyle/>
          <a:p>
            <a:r>
              <a:rPr lang="es-MX" sz="1600" dirty="0">
                <a:solidFill>
                  <a:srgbClr val="FF0000"/>
                </a:solidFill>
              </a:rPr>
              <a:t>Incluir un banner decorativo</a:t>
            </a:r>
            <a:endParaRPr lang="es-CO" sz="1600" dirty="0">
              <a:solidFill>
                <a:srgbClr val="FF0000"/>
              </a:solidFill>
            </a:endParaRPr>
          </a:p>
        </p:txBody>
      </p:sp>
      <p:sp>
        <p:nvSpPr>
          <p:cNvPr id="20" name="CuadroTexto 19">
            <a:extLst>
              <a:ext uri="{FF2B5EF4-FFF2-40B4-BE49-F238E27FC236}">
                <a16:creationId xmlns:a16="http://schemas.microsoft.com/office/drawing/2014/main" id="{120252EE-8532-459F-9E32-825D16D1B40E}"/>
              </a:ext>
            </a:extLst>
          </p:cNvPr>
          <p:cNvSpPr txBox="1"/>
          <p:nvPr/>
        </p:nvSpPr>
        <p:spPr>
          <a:xfrm>
            <a:off x="3285041" y="6023460"/>
            <a:ext cx="6090557" cy="338554"/>
          </a:xfrm>
          <a:prstGeom prst="rect">
            <a:avLst/>
          </a:prstGeom>
          <a:noFill/>
        </p:spPr>
        <p:txBody>
          <a:bodyPr wrap="square" rtlCol="0">
            <a:spAutoFit/>
          </a:bodyPr>
          <a:lstStyle/>
          <a:p>
            <a:r>
              <a:rPr lang="es-MX" sz="1600" dirty="0">
                <a:solidFill>
                  <a:srgbClr val="FF0000"/>
                </a:solidFill>
              </a:rPr>
              <a:t>Incluir </a:t>
            </a:r>
            <a:r>
              <a:rPr lang="es-MX" sz="1600" dirty="0" err="1">
                <a:solidFill>
                  <a:srgbClr val="FF0000"/>
                </a:solidFill>
              </a:rPr>
              <a:t>footer</a:t>
            </a:r>
            <a:endParaRPr lang="es-CO" sz="1600" dirty="0">
              <a:solidFill>
                <a:srgbClr val="FF0000"/>
              </a:solidFill>
            </a:endParaRPr>
          </a:p>
        </p:txBody>
      </p:sp>
    </p:spTree>
    <p:extLst>
      <p:ext uri="{BB962C8B-B14F-4D97-AF65-F5344CB8AC3E}">
        <p14:creationId xmlns:p14="http://schemas.microsoft.com/office/powerpoint/2010/main" val="1184786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Incluir el interactivo:</a:t>
            </a: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buNone/>
              <a:defRPr sz="1800">
                <a:solidFill>
                  <a:schemeClr val="dk1"/>
                </a:solidFill>
                <a:latin typeface="Calibri"/>
                <a:ea typeface="Calibri"/>
                <a:cs typeface="Calibri"/>
              </a:defRPr>
            </a:lvl1pPr>
          </a:lstStyle>
          <a:p>
            <a:r>
              <a:rPr lang="es-MX" dirty="0">
                <a:sym typeface="Calibri"/>
              </a:rPr>
              <a:t>Introducción</a:t>
            </a:r>
            <a:endParaRPr dirty="0">
              <a:sym typeface="Calibri"/>
            </a:endParaRPr>
          </a:p>
        </p:txBody>
      </p:sp>
      <p:sp>
        <p:nvSpPr>
          <p:cNvPr id="195" name="Google Shape;195;gcd73fb7e61_0_71"/>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18" name="Rectángulo: esquinas redondeadas 17">
            <a:extLst>
              <a:ext uri="{FF2B5EF4-FFF2-40B4-BE49-F238E27FC236}">
                <a16:creationId xmlns:a16="http://schemas.microsoft.com/office/drawing/2014/main" id="{FC2C7BFC-5D92-4834-BA51-451C07102046}"/>
              </a:ext>
            </a:extLst>
          </p:cNvPr>
          <p:cNvSpPr/>
          <p:nvPr/>
        </p:nvSpPr>
        <p:spPr>
          <a:xfrm>
            <a:off x="4541003" y="1002204"/>
            <a:ext cx="6586780" cy="50111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t>Incluir el interactivo:</a:t>
            </a:r>
          </a:p>
          <a:p>
            <a:pPr algn="ctr"/>
            <a:r>
              <a:rPr lang="es-CO" sz="2800" dirty="0"/>
              <a:t>21051_CompetenciasTIC_U2_M1</a:t>
            </a:r>
          </a:p>
        </p:txBody>
      </p:sp>
      <p:sp>
        <p:nvSpPr>
          <p:cNvPr id="25" name="Google Shape;196;gcd73fb7e61_0_71">
            <a:extLst>
              <a:ext uri="{FF2B5EF4-FFF2-40B4-BE49-F238E27FC236}">
                <a16:creationId xmlns:a16="http://schemas.microsoft.com/office/drawing/2014/main" id="{2F86DC48-F797-4A24-91B4-0BBDF5211D5B}"/>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6" name="Google Shape;197;gcd73fb7e61_0_71">
            <a:extLst>
              <a:ext uri="{FF2B5EF4-FFF2-40B4-BE49-F238E27FC236}">
                <a16:creationId xmlns:a16="http://schemas.microsoft.com/office/drawing/2014/main" id="{9A0098D2-1827-4819-9816-EC4463F10185}"/>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7" name="Google Shape;196;gcd73fb7e61_0_71">
            <a:extLst>
              <a:ext uri="{FF2B5EF4-FFF2-40B4-BE49-F238E27FC236}">
                <a16:creationId xmlns:a16="http://schemas.microsoft.com/office/drawing/2014/main" id="{795EEDBD-223B-4590-9A23-D4BB3F4CA524}"/>
              </a:ext>
            </a:extLst>
          </p:cNvPr>
          <p:cNvSpPr txBox="1"/>
          <p:nvPr/>
        </p:nvSpPr>
        <p:spPr>
          <a:xfrm>
            <a:off x="577084" y="2942917"/>
            <a:ext cx="1777252" cy="369299"/>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Unidad 2</a:t>
            </a:r>
            <a:endParaRPr dirty="0">
              <a:sym typeface="Calibri"/>
            </a:endParaRPr>
          </a:p>
        </p:txBody>
      </p:sp>
      <p:sp>
        <p:nvSpPr>
          <p:cNvPr id="28" name="Google Shape;196;gcd73fb7e61_0_71">
            <a:extLst>
              <a:ext uri="{FF2B5EF4-FFF2-40B4-BE49-F238E27FC236}">
                <a16:creationId xmlns:a16="http://schemas.microsoft.com/office/drawing/2014/main" id="{9B403A04-4CAA-43AF-AEC9-504DD868403E}"/>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29" name="Google Shape;196;gcd73fb7e61_0_71">
            <a:extLst>
              <a:ext uri="{FF2B5EF4-FFF2-40B4-BE49-F238E27FC236}">
                <a16:creationId xmlns:a16="http://schemas.microsoft.com/office/drawing/2014/main" id="{20633D0E-05EF-4404-930D-12AEC1EF7673}"/>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30" name="Google Shape;196;gcd73fb7e61_0_71">
            <a:extLst>
              <a:ext uri="{FF2B5EF4-FFF2-40B4-BE49-F238E27FC236}">
                <a16:creationId xmlns:a16="http://schemas.microsoft.com/office/drawing/2014/main" id="{1F5672C8-1B50-40CC-98D4-C1F09C4CCC00}"/>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31" name="Google Shape;197;gcd73fb7e61_0_71">
            <a:extLst>
              <a:ext uri="{FF2B5EF4-FFF2-40B4-BE49-F238E27FC236}">
                <a16:creationId xmlns:a16="http://schemas.microsoft.com/office/drawing/2014/main" id="{6F2B6E3D-9257-4FE8-8086-43BB7904C60E}"/>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
        <p:nvSpPr>
          <p:cNvPr id="19" name="CuadroTexto 18">
            <a:extLst>
              <a:ext uri="{FF2B5EF4-FFF2-40B4-BE49-F238E27FC236}">
                <a16:creationId xmlns:a16="http://schemas.microsoft.com/office/drawing/2014/main" id="{59F50B5C-34CA-40AA-BB86-13C4BA6DCF44}"/>
              </a:ext>
            </a:extLst>
          </p:cNvPr>
          <p:cNvSpPr txBox="1"/>
          <p:nvPr/>
        </p:nvSpPr>
        <p:spPr>
          <a:xfrm>
            <a:off x="3285041" y="495986"/>
            <a:ext cx="6090557" cy="338554"/>
          </a:xfrm>
          <a:prstGeom prst="rect">
            <a:avLst/>
          </a:prstGeom>
          <a:noFill/>
        </p:spPr>
        <p:txBody>
          <a:bodyPr wrap="square" rtlCol="0">
            <a:spAutoFit/>
          </a:bodyPr>
          <a:lstStyle/>
          <a:p>
            <a:r>
              <a:rPr lang="es-MX" sz="1600" dirty="0">
                <a:solidFill>
                  <a:srgbClr val="FF0000"/>
                </a:solidFill>
              </a:rPr>
              <a:t>Incluir un banner decorativo</a:t>
            </a:r>
            <a:endParaRPr lang="es-CO" sz="1600" dirty="0">
              <a:solidFill>
                <a:srgbClr val="FF0000"/>
              </a:solidFill>
            </a:endParaRPr>
          </a:p>
        </p:txBody>
      </p:sp>
      <p:sp>
        <p:nvSpPr>
          <p:cNvPr id="20" name="CuadroTexto 19">
            <a:extLst>
              <a:ext uri="{FF2B5EF4-FFF2-40B4-BE49-F238E27FC236}">
                <a16:creationId xmlns:a16="http://schemas.microsoft.com/office/drawing/2014/main" id="{43709BCD-C499-47B8-9EE0-C6591AFD1983}"/>
              </a:ext>
            </a:extLst>
          </p:cNvPr>
          <p:cNvSpPr txBox="1"/>
          <p:nvPr/>
        </p:nvSpPr>
        <p:spPr>
          <a:xfrm>
            <a:off x="3285041" y="6023460"/>
            <a:ext cx="6090557" cy="338554"/>
          </a:xfrm>
          <a:prstGeom prst="rect">
            <a:avLst/>
          </a:prstGeom>
          <a:noFill/>
        </p:spPr>
        <p:txBody>
          <a:bodyPr wrap="square" rtlCol="0">
            <a:spAutoFit/>
          </a:bodyPr>
          <a:lstStyle/>
          <a:p>
            <a:r>
              <a:rPr lang="es-MX" sz="1600" dirty="0">
                <a:solidFill>
                  <a:srgbClr val="FF0000"/>
                </a:solidFill>
              </a:rPr>
              <a:t>Incluir </a:t>
            </a:r>
            <a:r>
              <a:rPr lang="es-MX" sz="1600" dirty="0" err="1">
                <a:solidFill>
                  <a:srgbClr val="FF0000"/>
                </a:solidFill>
              </a:rPr>
              <a:t>footer</a:t>
            </a:r>
            <a:endParaRPr lang="es-CO" sz="1600" dirty="0">
              <a:solidFill>
                <a:srgbClr val="FF0000"/>
              </a:solidFill>
            </a:endParaRPr>
          </a:p>
        </p:txBody>
      </p:sp>
    </p:spTree>
    <p:extLst>
      <p:ext uri="{BB962C8B-B14F-4D97-AF65-F5344CB8AC3E}">
        <p14:creationId xmlns:p14="http://schemas.microsoft.com/office/powerpoint/2010/main" val="434066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Crear el foro</a:t>
            </a: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800" dirty="0">
                <a:solidFill>
                  <a:schemeClr val="dk1"/>
                </a:solidFill>
                <a:latin typeface="Calibri"/>
                <a:ea typeface="Calibri"/>
                <a:cs typeface="Calibri"/>
                <a:sym typeface="Calibri"/>
              </a:rPr>
              <a:t>Introducción</a:t>
            </a:r>
            <a:endParaRPr sz="1800" dirty="0">
              <a:solidFill>
                <a:schemeClr val="dk1"/>
              </a:solidFill>
              <a:latin typeface="Calibri"/>
              <a:ea typeface="Calibri"/>
              <a:cs typeface="Calibri"/>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17" name="Google Shape;195;gcd73fb7e61_0_71">
            <a:extLst>
              <a:ext uri="{FF2B5EF4-FFF2-40B4-BE49-F238E27FC236}">
                <a16:creationId xmlns:a16="http://schemas.microsoft.com/office/drawing/2014/main" id="{FB7474D2-95E8-466D-900B-AE89ED4E70C7}"/>
              </a:ext>
            </a:extLst>
          </p:cNvPr>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25" name="Google Shape;249;gcd73fb7e61_0_158">
            <a:extLst>
              <a:ext uri="{FF2B5EF4-FFF2-40B4-BE49-F238E27FC236}">
                <a16:creationId xmlns:a16="http://schemas.microsoft.com/office/drawing/2014/main" id="{A6F1B1C4-0D9A-4D14-8E17-2CA3C331C5F2}"/>
              </a:ext>
            </a:extLst>
          </p:cNvPr>
          <p:cNvSpPr txBox="1"/>
          <p:nvPr/>
        </p:nvSpPr>
        <p:spPr>
          <a:xfrm>
            <a:off x="3220526" y="319237"/>
            <a:ext cx="8809500" cy="5689732"/>
          </a:xfrm>
          <a:prstGeom prst="rect">
            <a:avLst/>
          </a:prstGeom>
          <a:solidFill>
            <a:schemeClr val="bg1"/>
          </a:solid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MX" sz="1600" dirty="0">
                <a:solidFill>
                  <a:srgbClr val="FF0000"/>
                </a:solidFill>
                <a:highlight>
                  <a:srgbClr val="FFFFFF"/>
                </a:highlight>
              </a:rPr>
              <a:t>Dentro del foro colocar la siguiente información:</a:t>
            </a:r>
            <a:endParaRPr sz="1600" dirty="0">
              <a:solidFill>
                <a:srgbClr val="FF0000"/>
              </a:solidFill>
              <a:highlight>
                <a:srgbClr val="FFFFFF"/>
              </a:highlight>
            </a:endParaRPr>
          </a:p>
          <a:p>
            <a:pPr marL="0" lvl="0" indent="0" algn="l" rtl="0">
              <a:lnSpc>
                <a:spcPct val="115000"/>
              </a:lnSpc>
              <a:spcBef>
                <a:spcPts val="1200"/>
              </a:spcBef>
              <a:spcAft>
                <a:spcPts val="0"/>
              </a:spcAft>
              <a:buNone/>
            </a:pPr>
            <a:r>
              <a:rPr lang="es-MX" sz="1600" dirty="0">
                <a:solidFill>
                  <a:schemeClr val="dk1"/>
                </a:solidFill>
                <a:highlight>
                  <a:srgbClr val="FFFFFF"/>
                </a:highlight>
              </a:rPr>
              <a:t>Le invitamos a participar en el siguiente foro para que comparta su reflexión en </a:t>
            </a:r>
            <a:r>
              <a:rPr lang="es-MX" sz="1600" b="1" dirty="0">
                <a:solidFill>
                  <a:schemeClr val="dk1"/>
                </a:solidFill>
                <a:highlight>
                  <a:srgbClr val="FFFFFF"/>
                </a:highlight>
              </a:rPr>
              <a:t>¿cuál(es) herramienta(s) utilizaría usted para resolver la necesidad educativa del profesor en el caso en cuestión? </a:t>
            </a:r>
          </a:p>
          <a:p>
            <a:pPr marL="0" lvl="0" indent="0" algn="l" rtl="0">
              <a:lnSpc>
                <a:spcPct val="115000"/>
              </a:lnSpc>
              <a:spcBef>
                <a:spcPts val="1200"/>
              </a:spcBef>
              <a:spcAft>
                <a:spcPts val="0"/>
              </a:spcAft>
              <a:buNone/>
            </a:pPr>
            <a:endParaRPr lang="es-MX" sz="1600" b="1" dirty="0">
              <a:solidFill>
                <a:schemeClr val="dk1"/>
              </a:solidFill>
              <a:highlight>
                <a:srgbClr val="FFFFFF"/>
              </a:highlight>
            </a:endParaRPr>
          </a:p>
          <a:p>
            <a:pPr>
              <a:lnSpc>
                <a:spcPct val="115000"/>
              </a:lnSpc>
              <a:spcAft>
                <a:spcPts val="800"/>
              </a:spcAft>
            </a:pPr>
            <a:r>
              <a:rPr lang="es-CO" sz="1600" b="1" dirty="0">
                <a:solidFill>
                  <a:srgbClr val="000000"/>
                </a:solidFill>
                <a:effectLst/>
                <a:latin typeface="Arial" panose="020B0604020202020204" pitchFamily="34" charset="0"/>
                <a:ea typeface="Arial" panose="020B0604020202020204" pitchFamily="34" charset="0"/>
              </a:rPr>
              <a:t>Ayuda: </a:t>
            </a:r>
            <a:r>
              <a:rPr lang="es-CO" sz="16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Como se trata de un proyecto integrador, la diversidad de herramientas debe propiciar la integración del ejercicio, para ello tener en cuenta aquellas que permitan escritura colectiva, almacenamiento en la nube de textos e imágenes, vinculación con audio y video.</a:t>
            </a:r>
          </a:p>
          <a:p>
            <a:pPr lvl="0">
              <a:lnSpc>
                <a:spcPct val="115000"/>
              </a:lnSpc>
              <a:spcAft>
                <a:spcPts val="800"/>
              </a:spcAft>
            </a:pPr>
            <a:r>
              <a:rPr lang="es-CO" sz="1600" dirty="0">
                <a:solidFill>
                  <a:schemeClr val="dk1"/>
                </a:solidFill>
                <a:latin typeface="Arial" panose="020B0604020202020204" pitchFamily="34" charset="0"/>
                <a:cs typeface="Times New Roman" panose="02020603050405020304" pitchFamily="18" charset="0"/>
              </a:rPr>
              <a:t>Luego lea los mensajes de sus compañeros y responda al menos dos de ellos.</a:t>
            </a:r>
            <a:endParaRPr lang="es-MX" sz="1600" dirty="0">
              <a:solidFill>
                <a:schemeClr val="dk1"/>
              </a:solidFill>
            </a:endParaRPr>
          </a:p>
          <a:p>
            <a:pPr marL="0" lvl="0" indent="0" algn="l" rtl="0">
              <a:lnSpc>
                <a:spcPct val="115000"/>
              </a:lnSpc>
              <a:spcBef>
                <a:spcPts val="1200"/>
              </a:spcBef>
              <a:spcAft>
                <a:spcPts val="0"/>
              </a:spcAft>
              <a:buNone/>
            </a:pPr>
            <a:r>
              <a:rPr lang="es-MX" sz="1600" dirty="0">
                <a:solidFill>
                  <a:schemeClr val="dk1"/>
                </a:solidFill>
                <a:highlight>
                  <a:srgbClr val="FFFFFF"/>
                </a:highlight>
              </a:rPr>
              <a:t>Tenga en cuenta los siguientes pasos para que publique su mensaje en el foro:​​</a:t>
            </a:r>
            <a:endParaRPr sz="1600" dirty="0">
              <a:solidFill>
                <a:schemeClr val="dk1"/>
              </a:solidFill>
              <a:highlight>
                <a:srgbClr val="FFFFFF"/>
              </a:highlight>
            </a:endParaRPr>
          </a:p>
          <a:p>
            <a:pPr marL="457200" lvl="0" indent="-323850" algn="l" rtl="0">
              <a:lnSpc>
                <a:spcPct val="115000"/>
              </a:lnSpc>
              <a:spcBef>
                <a:spcPts val="1200"/>
              </a:spcBef>
              <a:spcAft>
                <a:spcPts val="0"/>
              </a:spcAft>
              <a:buClr>
                <a:srgbClr val="565656"/>
              </a:buClr>
              <a:buSzPts val="1500"/>
              <a:buFont typeface="Roboto"/>
              <a:buChar char="●"/>
            </a:pPr>
            <a:r>
              <a:rPr lang="es-MX" sz="1600" dirty="0">
                <a:solidFill>
                  <a:schemeClr val="dk1"/>
                </a:solidFill>
                <a:highlight>
                  <a:srgbClr val="FFFFFF"/>
                </a:highlight>
              </a:rPr>
              <a:t>Presione el botón "Iniciar una nueva cadena”, que se encuentra en la esquina inferior izquierda.</a:t>
            </a:r>
          </a:p>
          <a:p>
            <a:pPr marL="457200" lvl="0" indent="-323850" algn="l" rtl="0">
              <a:lnSpc>
                <a:spcPct val="115000"/>
              </a:lnSpc>
              <a:spcBef>
                <a:spcPts val="1200"/>
              </a:spcBef>
              <a:spcAft>
                <a:spcPts val="0"/>
              </a:spcAft>
              <a:buClr>
                <a:srgbClr val="565656"/>
              </a:buClr>
              <a:buSzPts val="1500"/>
              <a:buFont typeface="Roboto"/>
              <a:buChar char="●"/>
            </a:pPr>
            <a:r>
              <a:rPr lang="es-MX" sz="1600" dirty="0">
                <a:solidFill>
                  <a:schemeClr val="dk1"/>
                </a:solidFill>
                <a:highlight>
                  <a:srgbClr val="FFFFFF"/>
                </a:highlight>
              </a:rPr>
              <a:t>En "ingresar un asunto" escriba un título que sintetice su intervención, es importante que este título sea atractivo y abstraiga los elementos que expone su publicación. ​</a:t>
            </a:r>
            <a:endParaRPr sz="1600" dirty="0">
              <a:solidFill>
                <a:schemeClr val="dk1"/>
              </a:solidFill>
              <a:highlight>
                <a:srgbClr val="FFFFFF"/>
              </a:highlight>
            </a:endParaRPr>
          </a:p>
          <a:p>
            <a:pPr marL="457200" lvl="0" indent="-323850" algn="l" rtl="0">
              <a:lnSpc>
                <a:spcPct val="115000"/>
              </a:lnSpc>
              <a:spcBef>
                <a:spcPts val="0"/>
              </a:spcBef>
              <a:spcAft>
                <a:spcPts val="0"/>
              </a:spcAft>
              <a:buClr>
                <a:srgbClr val="565656"/>
              </a:buClr>
              <a:buSzPts val="1500"/>
              <a:buFont typeface="Roboto"/>
              <a:buChar char="●"/>
            </a:pPr>
            <a:r>
              <a:rPr lang="es-MX" sz="1600" dirty="0">
                <a:solidFill>
                  <a:schemeClr val="dk1"/>
                </a:solidFill>
                <a:highlight>
                  <a:srgbClr val="FFFFFF"/>
                </a:highlight>
              </a:rPr>
              <a:t>Ingrese el texto con su mensaje. ​</a:t>
            </a:r>
            <a:endParaRPr sz="1600" dirty="0">
              <a:solidFill>
                <a:schemeClr val="dk1"/>
              </a:solidFill>
              <a:highlight>
                <a:srgbClr val="FFFFFF"/>
              </a:highlight>
            </a:endParaRPr>
          </a:p>
          <a:p>
            <a:pPr marL="457200" lvl="0" indent="-323850" algn="l" rtl="0">
              <a:lnSpc>
                <a:spcPct val="115000"/>
              </a:lnSpc>
              <a:spcBef>
                <a:spcPts val="0"/>
              </a:spcBef>
              <a:spcAft>
                <a:spcPts val="0"/>
              </a:spcAft>
              <a:buClr>
                <a:srgbClr val="565656"/>
              </a:buClr>
              <a:buSzPts val="1500"/>
              <a:buFont typeface="Roboto"/>
              <a:buChar char="●"/>
            </a:pPr>
            <a:r>
              <a:rPr lang="es-MX" sz="1600" dirty="0">
                <a:solidFill>
                  <a:schemeClr val="dk1"/>
                </a:solidFill>
                <a:highlight>
                  <a:srgbClr val="FFFFFF"/>
                </a:highlight>
              </a:rPr>
              <a:t>Presione el botón "publicar" para compartir su mensaje.</a:t>
            </a:r>
          </a:p>
        </p:txBody>
      </p:sp>
      <p:sp>
        <p:nvSpPr>
          <p:cNvPr id="27" name="Google Shape;196;gcd73fb7e61_0_71">
            <a:extLst>
              <a:ext uri="{FF2B5EF4-FFF2-40B4-BE49-F238E27FC236}">
                <a16:creationId xmlns:a16="http://schemas.microsoft.com/office/drawing/2014/main" id="{19FBB047-5B51-4D43-98D2-7958858A4044}"/>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8" name="Google Shape;197;gcd73fb7e61_0_71">
            <a:extLst>
              <a:ext uri="{FF2B5EF4-FFF2-40B4-BE49-F238E27FC236}">
                <a16:creationId xmlns:a16="http://schemas.microsoft.com/office/drawing/2014/main" id="{22BDB609-7CBE-4512-99EF-524B1ED6D534}"/>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9" name="Google Shape;196;gcd73fb7e61_0_71">
            <a:extLst>
              <a:ext uri="{FF2B5EF4-FFF2-40B4-BE49-F238E27FC236}">
                <a16:creationId xmlns:a16="http://schemas.microsoft.com/office/drawing/2014/main" id="{F76540A4-E6BF-48B7-BE03-C759C0934E56}"/>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30" name="Google Shape;196;gcd73fb7e61_0_71">
            <a:extLst>
              <a:ext uri="{FF2B5EF4-FFF2-40B4-BE49-F238E27FC236}">
                <a16:creationId xmlns:a16="http://schemas.microsoft.com/office/drawing/2014/main" id="{8D0657C2-C60D-4EF2-8611-E7886636667F}"/>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31" name="Google Shape;196;gcd73fb7e61_0_71">
            <a:extLst>
              <a:ext uri="{FF2B5EF4-FFF2-40B4-BE49-F238E27FC236}">
                <a16:creationId xmlns:a16="http://schemas.microsoft.com/office/drawing/2014/main" id="{1D34CA04-088F-471F-876A-93BB0A0426E0}"/>
              </a:ext>
            </a:extLst>
          </p:cNvPr>
          <p:cNvSpPr txBox="1"/>
          <p:nvPr/>
        </p:nvSpPr>
        <p:spPr>
          <a:xfrm>
            <a:off x="607912" y="3314177"/>
            <a:ext cx="1777252" cy="369299"/>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32" name="Google Shape;196;gcd73fb7e61_0_71">
            <a:extLst>
              <a:ext uri="{FF2B5EF4-FFF2-40B4-BE49-F238E27FC236}">
                <a16:creationId xmlns:a16="http://schemas.microsoft.com/office/drawing/2014/main" id="{6BDBE41C-2D99-4DD5-A572-44C25C879EC4}"/>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33" name="Google Shape;197;gcd73fb7e61_0_71">
            <a:extLst>
              <a:ext uri="{FF2B5EF4-FFF2-40B4-BE49-F238E27FC236}">
                <a16:creationId xmlns:a16="http://schemas.microsoft.com/office/drawing/2014/main" id="{D3D67329-D5D4-4B37-94F2-B9D58E17CD74}"/>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Tree>
    <p:extLst>
      <p:ext uri="{BB962C8B-B14F-4D97-AF65-F5344CB8AC3E}">
        <p14:creationId xmlns:p14="http://schemas.microsoft.com/office/powerpoint/2010/main" val="691070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Crear el foro</a:t>
            </a: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800" dirty="0">
                <a:solidFill>
                  <a:schemeClr val="dk1"/>
                </a:solidFill>
                <a:latin typeface="Calibri"/>
                <a:ea typeface="Calibri"/>
                <a:cs typeface="Calibri"/>
                <a:sym typeface="Calibri"/>
              </a:rPr>
              <a:t>Introducción</a:t>
            </a:r>
            <a:endParaRPr sz="1800" dirty="0">
              <a:solidFill>
                <a:schemeClr val="dk1"/>
              </a:solidFill>
              <a:latin typeface="Calibri"/>
              <a:ea typeface="Calibri"/>
              <a:cs typeface="Calibri"/>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17" name="Google Shape;195;gcd73fb7e61_0_71">
            <a:extLst>
              <a:ext uri="{FF2B5EF4-FFF2-40B4-BE49-F238E27FC236}">
                <a16:creationId xmlns:a16="http://schemas.microsoft.com/office/drawing/2014/main" id="{FB7474D2-95E8-466D-900B-AE89ED4E70C7}"/>
              </a:ext>
            </a:extLst>
          </p:cNvPr>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25" name="Google Shape;249;gcd73fb7e61_0_158">
            <a:extLst>
              <a:ext uri="{FF2B5EF4-FFF2-40B4-BE49-F238E27FC236}">
                <a16:creationId xmlns:a16="http://schemas.microsoft.com/office/drawing/2014/main" id="{A6F1B1C4-0D9A-4D14-8E17-2CA3C331C5F2}"/>
              </a:ext>
            </a:extLst>
          </p:cNvPr>
          <p:cNvSpPr txBox="1"/>
          <p:nvPr/>
        </p:nvSpPr>
        <p:spPr>
          <a:xfrm>
            <a:off x="3220526" y="319237"/>
            <a:ext cx="8809500" cy="4403226"/>
          </a:xfrm>
          <a:prstGeom prst="rect">
            <a:avLst/>
          </a:prstGeom>
          <a:solidFill>
            <a:schemeClr val="bg1"/>
          </a:solid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MX" sz="1600" dirty="0">
                <a:solidFill>
                  <a:srgbClr val="FF0000"/>
                </a:solidFill>
                <a:highlight>
                  <a:srgbClr val="FFFFFF"/>
                </a:highlight>
              </a:rPr>
              <a:t>Dentro del foro colocar la siguiente información:</a:t>
            </a:r>
            <a:endParaRPr sz="1600" dirty="0">
              <a:solidFill>
                <a:srgbClr val="FF0000"/>
              </a:solidFill>
              <a:highlight>
                <a:srgbClr val="FFFFFF"/>
              </a:highlight>
            </a:endParaRPr>
          </a:p>
          <a:p>
            <a:pPr marL="0" lvl="0" indent="0" algn="l" rtl="0">
              <a:lnSpc>
                <a:spcPct val="115000"/>
              </a:lnSpc>
              <a:spcBef>
                <a:spcPts val="1200"/>
              </a:spcBef>
              <a:spcAft>
                <a:spcPts val="0"/>
              </a:spcAft>
              <a:buNone/>
            </a:pPr>
            <a:r>
              <a:rPr lang="es-MX" sz="1600" dirty="0">
                <a:solidFill>
                  <a:schemeClr val="dk1"/>
                </a:solidFill>
                <a:highlight>
                  <a:srgbClr val="FFFFFF"/>
                </a:highlight>
              </a:rPr>
              <a:t>Le invitamos a participar en el siguiente foro para que comparta su reflexión en </a:t>
            </a:r>
            <a:r>
              <a:rPr lang="es-MX" sz="1600" b="1" dirty="0">
                <a:solidFill>
                  <a:schemeClr val="dk1"/>
                </a:solidFill>
                <a:highlight>
                  <a:srgbClr val="FFFFFF"/>
                </a:highlight>
              </a:rPr>
              <a:t>¿qué nivel de integración tiene la experiencia de integración de TIC en el área de física?.</a:t>
            </a:r>
          </a:p>
          <a:p>
            <a:pPr lvl="0">
              <a:lnSpc>
                <a:spcPct val="115000"/>
              </a:lnSpc>
              <a:spcAft>
                <a:spcPts val="800"/>
              </a:spcAft>
            </a:pPr>
            <a:endParaRPr lang="es-CO" sz="1600" dirty="0">
              <a:solidFill>
                <a:schemeClr val="dk1"/>
              </a:solidFill>
              <a:highlight>
                <a:srgbClr val="FFFF00"/>
              </a:highlight>
              <a:latin typeface="Arial" panose="020B0604020202020204" pitchFamily="34" charset="0"/>
              <a:cs typeface="Times New Roman" panose="02020603050405020304" pitchFamily="18" charset="0"/>
            </a:endParaRPr>
          </a:p>
          <a:p>
            <a:pPr lvl="0">
              <a:lnSpc>
                <a:spcPct val="115000"/>
              </a:lnSpc>
              <a:spcAft>
                <a:spcPts val="800"/>
              </a:spcAft>
            </a:pPr>
            <a:r>
              <a:rPr lang="es-CO" sz="1600" dirty="0">
                <a:solidFill>
                  <a:schemeClr val="dk1"/>
                </a:solidFill>
                <a:latin typeface="Arial" panose="020B0604020202020204" pitchFamily="34" charset="0"/>
                <a:cs typeface="Times New Roman" panose="02020603050405020304" pitchFamily="18" charset="0"/>
              </a:rPr>
              <a:t>Luego lea los mensajes de sus compañeros y responda al menos dos de ellos.</a:t>
            </a:r>
            <a:endParaRPr lang="es-MX" sz="1600" dirty="0">
              <a:solidFill>
                <a:schemeClr val="dk1"/>
              </a:solidFill>
            </a:endParaRPr>
          </a:p>
          <a:p>
            <a:pPr marL="0" lvl="0" indent="0" algn="l" rtl="0">
              <a:lnSpc>
                <a:spcPct val="115000"/>
              </a:lnSpc>
              <a:spcBef>
                <a:spcPts val="1200"/>
              </a:spcBef>
              <a:spcAft>
                <a:spcPts val="0"/>
              </a:spcAft>
              <a:buNone/>
            </a:pPr>
            <a:r>
              <a:rPr lang="es-MX" sz="1600" dirty="0">
                <a:solidFill>
                  <a:schemeClr val="dk1"/>
                </a:solidFill>
                <a:highlight>
                  <a:srgbClr val="FFFFFF"/>
                </a:highlight>
              </a:rPr>
              <a:t>Tenga en cuenta los siguientes pasos para que publique su mensaje en el foro:​​</a:t>
            </a:r>
            <a:endParaRPr sz="1600" dirty="0">
              <a:solidFill>
                <a:schemeClr val="dk1"/>
              </a:solidFill>
              <a:highlight>
                <a:srgbClr val="FFFFFF"/>
              </a:highlight>
            </a:endParaRPr>
          </a:p>
          <a:p>
            <a:pPr marL="457200" lvl="0" indent="-323850" algn="l" rtl="0">
              <a:lnSpc>
                <a:spcPct val="115000"/>
              </a:lnSpc>
              <a:spcBef>
                <a:spcPts val="1200"/>
              </a:spcBef>
              <a:spcAft>
                <a:spcPts val="0"/>
              </a:spcAft>
              <a:buClr>
                <a:srgbClr val="565656"/>
              </a:buClr>
              <a:buSzPts val="1500"/>
              <a:buFont typeface="Roboto"/>
              <a:buChar char="●"/>
            </a:pPr>
            <a:r>
              <a:rPr lang="es-MX" sz="1600" dirty="0">
                <a:solidFill>
                  <a:schemeClr val="dk1"/>
                </a:solidFill>
                <a:highlight>
                  <a:srgbClr val="FFFFFF"/>
                </a:highlight>
              </a:rPr>
              <a:t>Presione el botón "Iniciar una nueva cadena”, que se encuentra en la esquina inferior izquierda.</a:t>
            </a:r>
          </a:p>
          <a:p>
            <a:pPr marL="457200" lvl="0" indent="-323850" algn="l" rtl="0">
              <a:lnSpc>
                <a:spcPct val="115000"/>
              </a:lnSpc>
              <a:spcBef>
                <a:spcPts val="1200"/>
              </a:spcBef>
              <a:spcAft>
                <a:spcPts val="0"/>
              </a:spcAft>
              <a:buClr>
                <a:srgbClr val="565656"/>
              </a:buClr>
              <a:buSzPts val="1500"/>
              <a:buFont typeface="Roboto"/>
              <a:buChar char="●"/>
            </a:pPr>
            <a:r>
              <a:rPr lang="es-MX" sz="1600" dirty="0">
                <a:solidFill>
                  <a:schemeClr val="dk1"/>
                </a:solidFill>
                <a:highlight>
                  <a:srgbClr val="FFFFFF"/>
                </a:highlight>
              </a:rPr>
              <a:t>En "ingresar un asunto" escriba un título que sintetice su intervención, es importante que este título sea atractivo y abstraiga los elementos que expone su publicación. ​</a:t>
            </a:r>
            <a:endParaRPr sz="1600" dirty="0">
              <a:solidFill>
                <a:schemeClr val="dk1"/>
              </a:solidFill>
              <a:highlight>
                <a:srgbClr val="FFFFFF"/>
              </a:highlight>
            </a:endParaRPr>
          </a:p>
          <a:p>
            <a:pPr marL="457200" lvl="0" indent="-323850" algn="l" rtl="0">
              <a:lnSpc>
                <a:spcPct val="115000"/>
              </a:lnSpc>
              <a:spcBef>
                <a:spcPts val="0"/>
              </a:spcBef>
              <a:spcAft>
                <a:spcPts val="0"/>
              </a:spcAft>
              <a:buClr>
                <a:srgbClr val="565656"/>
              </a:buClr>
              <a:buSzPts val="1500"/>
              <a:buFont typeface="Roboto"/>
              <a:buChar char="●"/>
            </a:pPr>
            <a:r>
              <a:rPr lang="es-MX" sz="1600" dirty="0">
                <a:solidFill>
                  <a:schemeClr val="dk1"/>
                </a:solidFill>
                <a:highlight>
                  <a:srgbClr val="FFFFFF"/>
                </a:highlight>
              </a:rPr>
              <a:t>Ingrese el texto con su mensaje. ​</a:t>
            </a:r>
            <a:endParaRPr sz="1600" dirty="0">
              <a:solidFill>
                <a:schemeClr val="dk1"/>
              </a:solidFill>
              <a:highlight>
                <a:srgbClr val="FFFFFF"/>
              </a:highlight>
            </a:endParaRPr>
          </a:p>
          <a:p>
            <a:pPr marL="457200" lvl="0" indent="-323850" algn="l" rtl="0">
              <a:lnSpc>
                <a:spcPct val="115000"/>
              </a:lnSpc>
              <a:spcBef>
                <a:spcPts val="0"/>
              </a:spcBef>
              <a:spcAft>
                <a:spcPts val="0"/>
              </a:spcAft>
              <a:buClr>
                <a:srgbClr val="565656"/>
              </a:buClr>
              <a:buSzPts val="1500"/>
              <a:buFont typeface="Roboto"/>
              <a:buChar char="●"/>
            </a:pPr>
            <a:r>
              <a:rPr lang="es-MX" sz="1600" dirty="0">
                <a:solidFill>
                  <a:schemeClr val="dk1"/>
                </a:solidFill>
                <a:highlight>
                  <a:srgbClr val="FFFFFF"/>
                </a:highlight>
              </a:rPr>
              <a:t>Presione el botón "publicar" para compartir su mensaje.</a:t>
            </a:r>
          </a:p>
        </p:txBody>
      </p:sp>
      <p:sp>
        <p:nvSpPr>
          <p:cNvPr id="18" name="Google Shape;196;gcd73fb7e61_0_71">
            <a:extLst>
              <a:ext uri="{FF2B5EF4-FFF2-40B4-BE49-F238E27FC236}">
                <a16:creationId xmlns:a16="http://schemas.microsoft.com/office/drawing/2014/main" id="{BC993DF3-0578-4BB7-B1BB-2801762616A9}"/>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4" name="Google Shape;197;gcd73fb7e61_0_71">
            <a:extLst>
              <a:ext uri="{FF2B5EF4-FFF2-40B4-BE49-F238E27FC236}">
                <a16:creationId xmlns:a16="http://schemas.microsoft.com/office/drawing/2014/main" id="{7DA8F8B9-2105-4AB9-BC76-C4E9F7228BD8}"/>
              </a:ext>
            </a:extLst>
          </p:cNvPr>
          <p:cNvSpPr txBox="1"/>
          <p:nvPr/>
        </p:nvSpPr>
        <p:spPr>
          <a:xfrm>
            <a:off x="212583" y="4248987"/>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7" name="Google Shape;196;gcd73fb7e61_0_71">
            <a:extLst>
              <a:ext uri="{FF2B5EF4-FFF2-40B4-BE49-F238E27FC236}">
                <a16:creationId xmlns:a16="http://schemas.microsoft.com/office/drawing/2014/main" id="{255FBF07-3EF4-4EB0-8250-3195DA3A2B4F}"/>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8" name="Google Shape;196;gcd73fb7e61_0_71">
            <a:extLst>
              <a:ext uri="{FF2B5EF4-FFF2-40B4-BE49-F238E27FC236}">
                <a16:creationId xmlns:a16="http://schemas.microsoft.com/office/drawing/2014/main" id="{E60D654E-5F40-402C-8B80-5A43FEF0095A}"/>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29" name="Google Shape;196;gcd73fb7e61_0_71">
            <a:extLst>
              <a:ext uri="{FF2B5EF4-FFF2-40B4-BE49-F238E27FC236}">
                <a16:creationId xmlns:a16="http://schemas.microsoft.com/office/drawing/2014/main" id="{EEC59722-5D09-47B4-A536-98B9C6AD9F9B}"/>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30" name="Google Shape;196;gcd73fb7e61_0_71">
            <a:extLst>
              <a:ext uri="{FF2B5EF4-FFF2-40B4-BE49-F238E27FC236}">
                <a16:creationId xmlns:a16="http://schemas.microsoft.com/office/drawing/2014/main" id="{A1469E25-1DBB-4FE3-A146-9292ADBC6F8C}"/>
              </a:ext>
            </a:extLst>
          </p:cNvPr>
          <p:cNvSpPr txBox="1"/>
          <p:nvPr/>
        </p:nvSpPr>
        <p:spPr>
          <a:xfrm>
            <a:off x="607912" y="3669352"/>
            <a:ext cx="1777252" cy="369299"/>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31" name="Google Shape;197;gcd73fb7e61_0_71">
            <a:extLst>
              <a:ext uri="{FF2B5EF4-FFF2-40B4-BE49-F238E27FC236}">
                <a16:creationId xmlns:a16="http://schemas.microsoft.com/office/drawing/2014/main" id="{5EB4AB50-5627-4BE3-9663-0E14165AE7B6}"/>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Tree>
    <p:extLst>
      <p:ext uri="{BB962C8B-B14F-4D97-AF65-F5344CB8AC3E}">
        <p14:creationId xmlns:p14="http://schemas.microsoft.com/office/powerpoint/2010/main" val="2978306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cd73fb7e61_0_71"/>
          <p:cNvSpPr/>
          <p:nvPr/>
        </p:nvSpPr>
        <p:spPr>
          <a:xfrm>
            <a:off x="2997562" y="92680"/>
            <a:ext cx="9002100" cy="6588300"/>
          </a:xfrm>
          <a:prstGeom prst="roundRect">
            <a:avLst>
              <a:gd name="adj" fmla="val 3245"/>
            </a:avLst>
          </a:prstGeom>
          <a:solidFill>
            <a:schemeClr val="lt1"/>
          </a:solidFill>
          <a:ln w="28575" cap="flat" cmpd="sng">
            <a:solidFill>
              <a:srgbClr val="E2E5E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5" name="Google Shape;185;gcd73fb7e61_0_71"/>
          <p:cNvSpPr/>
          <p:nvPr/>
        </p:nvSpPr>
        <p:spPr>
          <a:xfrm>
            <a:off x="12191999" y="0"/>
            <a:ext cx="3127800" cy="6858000"/>
          </a:xfrm>
          <a:prstGeom prst="rect">
            <a:avLst/>
          </a:prstGeom>
          <a:solidFill>
            <a:schemeClr val="lt1"/>
          </a:solidFill>
          <a:ln w="12700" cap="flat" cmpd="sng">
            <a:solidFill>
              <a:srgbClr val="31538F"/>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s-MX" sz="1800" dirty="0">
                <a:solidFill>
                  <a:srgbClr val="FF0000"/>
                </a:solidFill>
                <a:latin typeface="Calibri"/>
                <a:ea typeface="Calibri"/>
                <a:cs typeface="Calibri"/>
                <a:sym typeface="Calibri"/>
              </a:rPr>
              <a:t>Instrucciones para el diseñador</a:t>
            </a:r>
            <a:endParaRPr dirty="0"/>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latin typeface="Calibri"/>
                <a:ea typeface="Calibri"/>
                <a:cs typeface="Calibri"/>
                <a:sym typeface="Calibri"/>
              </a:rPr>
              <a:t>Crear el </a:t>
            </a:r>
            <a:r>
              <a:rPr lang="es-MX" sz="1800" dirty="0">
                <a:solidFill>
                  <a:srgbClr val="FF0000"/>
                </a:solidFill>
                <a:highlight>
                  <a:srgbClr val="FFFFFF"/>
                </a:highlight>
              </a:rPr>
              <a:t>cuestionario</a:t>
            </a:r>
          </a:p>
          <a:p>
            <a:pPr marL="285750" marR="0" lvl="0" indent="-285750" algn="l" rtl="0">
              <a:spcBef>
                <a:spcPts val="0"/>
              </a:spcBef>
              <a:spcAft>
                <a:spcPts val="0"/>
              </a:spcAft>
              <a:buClr>
                <a:srgbClr val="FF0000"/>
              </a:buClr>
              <a:buSzPts val="1800"/>
              <a:buFont typeface="Arial"/>
              <a:buChar char="•"/>
            </a:pPr>
            <a:r>
              <a:rPr lang="es-MX" sz="1800" dirty="0">
                <a:solidFill>
                  <a:srgbClr val="FF0000"/>
                </a:solidFill>
                <a:highlight>
                  <a:srgbClr val="FFFFFF"/>
                </a:highlight>
                <a:latin typeface="Calibri"/>
                <a:ea typeface="Calibri"/>
                <a:cs typeface="Calibri"/>
                <a:sym typeface="Calibri"/>
              </a:rPr>
              <a:t>Configurar la insignia</a:t>
            </a:r>
            <a:endParaRPr lang="es-MX" sz="1800" dirty="0">
              <a:solidFill>
                <a:srgbClr val="FF0000"/>
              </a:solidFill>
              <a:latin typeface="Calibri"/>
              <a:ea typeface="Calibri"/>
              <a:cs typeface="Calibri"/>
              <a:sym typeface="Calibri"/>
            </a:endParaRPr>
          </a:p>
          <a:p>
            <a:pPr marL="0" marR="0" lvl="0" indent="0" algn="l" rtl="0">
              <a:spcBef>
                <a:spcPts val="0"/>
              </a:spcBef>
              <a:spcAft>
                <a:spcPts val="0"/>
              </a:spcAft>
              <a:buNone/>
            </a:pPr>
            <a:endParaRPr sz="1800" dirty="0">
              <a:solidFill>
                <a:srgbClr val="FF0000"/>
              </a:solidFill>
              <a:latin typeface="Calibri"/>
              <a:ea typeface="Calibri"/>
              <a:cs typeface="Calibri"/>
              <a:sym typeface="Calibri"/>
            </a:endParaRPr>
          </a:p>
        </p:txBody>
      </p:sp>
      <p:pic>
        <p:nvPicPr>
          <p:cNvPr id="186" name="Google Shape;186;gcd73fb7e61_0_71"/>
          <p:cNvPicPr preferRelativeResize="0"/>
          <p:nvPr/>
        </p:nvPicPr>
        <p:blipFill rotWithShape="1">
          <a:blip r:embed="rId3">
            <a:alphaModFix/>
          </a:blip>
          <a:srcRect b="71189"/>
          <a:stretch/>
        </p:blipFill>
        <p:spPr>
          <a:xfrm>
            <a:off x="75028" y="33875"/>
            <a:ext cx="2922534" cy="968598"/>
          </a:xfrm>
          <a:prstGeom prst="rect">
            <a:avLst/>
          </a:prstGeom>
          <a:noFill/>
          <a:ln>
            <a:noFill/>
          </a:ln>
        </p:spPr>
      </p:pic>
      <p:sp>
        <p:nvSpPr>
          <p:cNvPr id="187" name="Google Shape;187;gcd73fb7e61_0_71"/>
          <p:cNvSpPr txBox="1"/>
          <p:nvPr/>
        </p:nvSpPr>
        <p:spPr>
          <a:xfrm>
            <a:off x="607912" y="319237"/>
            <a:ext cx="22785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Módulo 1</a:t>
            </a:r>
            <a:endParaRPr sz="1800" dirty="0">
              <a:solidFill>
                <a:schemeClr val="dk1"/>
              </a:solidFill>
              <a:latin typeface="Calibri"/>
              <a:ea typeface="Calibri"/>
              <a:cs typeface="Calibri"/>
              <a:sym typeface="Calibri"/>
            </a:endParaRPr>
          </a:p>
        </p:txBody>
      </p:sp>
      <p:sp>
        <p:nvSpPr>
          <p:cNvPr id="190" name="Google Shape;190;gcd73fb7e61_0_71"/>
          <p:cNvSpPr txBox="1"/>
          <p:nvPr/>
        </p:nvSpPr>
        <p:spPr>
          <a:xfrm>
            <a:off x="304800" y="1349749"/>
            <a:ext cx="22929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b="0" i="0" u="none" strike="noStrike" cap="none">
                <a:solidFill>
                  <a:schemeClr val="dk1"/>
                </a:solidFill>
                <a:latin typeface="Calibri"/>
                <a:ea typeface="Calibri"/>
                <a:cs typeface="Calibri"/>
                <a:sym typeface="Calibri"/>
              </a:rPr>
              <a:t>Información del curso</a:t>
            </a:r>
            <a:endParaRPr sz="1800">
              <a:solidFill>
                <a:schemeClr val="dk1"/>
              </a:solidFill>
              <a:latin typeface="Calibri"/>
              <a:ea typeface="Calibri"/>
              <a:cs typeface="Calibri"/>
              <a:sym typeface="Calibri"/>
            </a:endParaRPr>
          </a:p>
        </p:txBody>
      </p:sp>
      <p:sp>
        <p:nvSpPr>
          <p:cNvPr id="191" name="Google Shape;191;gcd73fb7e61_0_71"/>
          <p:cNvSpPr/>
          <p:nvPr/>
        </p:nvSpPr>
        <p:spPr>
          <a:xfrm>
            <a:off x="304800" y="1002204"/>
            <a:ext cx="2581612" cy="11034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4" name="Google Shape;194;gcd73fb7e61_0_71"/>
          <p:cNvSpPr txBox="1"/>
          <p:nvPr/>
        </p:nvSpPr>
        <p:spPr>
          <a:xfrm>
            <a:off x="174459" y="1193658"/>
            <a:ext cx="24552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s-MX" sz="1800" dirty="0">
                <a:solidFill>
                  <a:schemeClr val="dk1"/>
                </a:solidFill>
                <a:latin typeface="Calibri"/>
                <a:ea typeface="Calibri"/>
                <a:cs typeface="Calibri"/>
                <a:sym typeface="Calibri"/>
              </a:rPr>
              <a:t>Introducción</a:t>
            </a:r>
            <a:endParaRPr sz="1800" dirty="0">
              <a:solidFill>
                <a:schemeClr val="dk1"/>
              </a:solidFill>
              <a:latin typeface="Calibri"/>
              <a:ea typeface="Calibri"/>
              <a:cs typeface="Calibri"/>
              <a:sym typeface="Calibri"/>
            </a:endParaRPr>
          </a:p>
        </p:txBody>
      </p:sp>
      <p:sp>
        <p:nvSpPr>
          <p:cNvPr id="14" name="Bocadillo: rectángulo con esquinas redondeadas 13">
            <a:extLst>
              <a:ext uri="{FF2B5EF4-FFF2-40B4-BE49-F238E27FC236}">
                <a16:creationId xmlns:a16="http://schemas.microsoft.com/office/drawing/2014/main" id="{BB6A2EB0-8D12-4DD6-9D1E-8F3A95EF6520}"/>
              </a:ext>
            </a:extLst>
          </p:cNvPr>
          <p:cNvSpPr/>
          <p:nvPr/>
        </p:nvSpPr>
        <p:spPr>
          <a:xfrm>
            <a:off x="-1463605" y="1562958"/>
            <a:ext cx="1432581" cy="710854"/>
          </a:xfrm>
          <a:prstGeom prst="wedgeRoundRectCallout">
            <a:avLst>
              <a:gd name="adj1" fmla="val 65118"/>
              <a:gd name="adj2" fmla="val 13791"/>
              <a:gd name="adj3" fmla="val 16667"/>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t>Carpeta</a:t>
            </a:r>
          </a:p>
          <a:p>
            <a:pPr algn="ctr"/>
            <a:r>
              <a:rPr lang="es-MX" dirty="0"/>
              <a:t>contenedora</a:t>
            </a:r>
            <a:endParaRPr lang="es-CO" dirty="0"/>
          </a:p>
        </p:txBody>
      </p:sp>
      <p:sp>
        <p:nvSpPr>
          <p:cNvPr id="17" name="Google Shape;195;gcd73fb7e61_0_71">
            <a:extLst>
              <a:ext uri="{FF2B5EF4-FFF2-40B4-BE49-F238E27FC236}">
                <a16:creationId xmlns:a16="http://schemas.microsoft.com/office/drawing/2014/main" id="{FB7474D2-95E8-466D-900B-AE89ED4E70C7}"/>
              </a:ext>
            </a:extLst>
          </p:cNvPr>
          <p:cNvSpPr txBox="1"/>
          <p:nvPr/>
        </p:nvSpPr>
        <p:spPr>
          <a:xfrm>
            <a:off x="152928" y="1823456"/>
            <a:ext cx="2455200" cy="36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Contenido temático</a:t>
            </a:r>
            <a:endParaRPr sz="1800" dirty="0">
              <a:solidFill>
                <a:schemeClr val="dk1"/>
              </a:solidFill>
              <a:latin typeface="Calibri"/>
              <a:ea typeface="Calibri"/>
              <a:cs typeface="Calibri"/>
              <a:sym typeface="Calibri"/>
            </a:endParaRPr>
          </a:p>
        </p:txBody>
      </p:sp>
      <p:sp>
        <p:nvSpPr>
          <p:cNvPr id="25" name="Google Shape;249;gcd73fb7e61_0_158">
            <a:extLst>
              <a:ext uri="{FF2B5EF4-FFF2-40B4-BE49-F238E27FC236}">
                <a16:creationId xmlns:a16="http://schemas.microsoft.com/office/drawing/2014/main" id="{A6F1B1C4-0D9A-4D14-8E17-2CA3C331C5F2}"/>
              </a:ext>
            </a:extLst>
          </p:cNvPr>
          <p:cNvSpPr txBox="1"/>
          <p:nvPr/>
        </p:nvSpPr>
        <p:spPr>
          <a:xfrm>
            <a:off x="3220526" y="319237"/>
            <a:ext cx="8809500" cy="1187987"/>
          </a:xfrm>
          <a:prstGeom prst="rect">
            <a:avLst/>
          </a:prstGeom>
          <a:solidFill>
            <a:schemeClr val="bg1"/>
          </a:solid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s-MX" sz="1600" dirty="0">
                <a:solidFill>
                  <a:srgbClr val="FF0000"/>
                </a:solidFill>
                <a:highlight>
                  <a:srgbClr val="FFFFFF"/>
                </a:highlight>
              </a:rPr>
              <a:t>Dentro del cuestionario colocar la siguiente información:</a:t>
            </a:r>
            <a:endParaRPr sz="1600" dirty="0">
              <a:solidFill>
                <a:srgbClr val="FF0000"/>
              </a:solidFill>
              <a:highlight>
                <a:srgbClr val="FFFFFF"/>
              </a:highlight>
            </a:endParaRPr>
          </a:p>
          <a:p>
            <a:pPr marL="0" lvl="0" indent="0" algn="l" rtl="0">
              <a:lnSpc>
                <a:spcPct val="115000"/>
              </a:lnSpc>
              <a:spcBef>
                <a:spcPts val="1200"/>
              </a:spcBef>
              <a:spcAft>
                <a:spcPts val="0"/>
              </a:spcAft>
              <a:buNone/>
            </a:pPr>
            <a:r>
              <a:rPr lang="es-MX" sz="1600" dirty="0">
                <a:solidFill>
                  <a:schemeClr val="dk1"/>
                </a:solidFill>
                <a:highlight>
                  <a:srgbClr val="FFFFFF"/>
                </a:highlight>
              </a:rPr>
              <a:t>A continuación, encontrarás una serie de preguntas en las cuales debe seleccionar la respuesta correcta.</a:t>
            </a:r>
          </a:p>
        </p:txBody>
      </p:sp>
      <p:sp>
        <p:nvSpPr>
          <p:cNvPr id="18" name="Rectángulo: esquinas redondeadas 17">
            <a:extLst>
              <a:ext uri="{FF2B5EF4-FFF2-40B4-BE49-F238E27FC236}">
                <a16:creationId xmlns:a16="http://schemas.microsoft.com/office/drawing/2014/main" id="{A74B08A0-5B3F-4465-B33F-180E7246E60F}"/>
              </a:ext>
            </a:extLst>
          </p:cNvPr>
          <p:cNvSpPr/>
          <p:nvPr/>
        </p:nvSpPr>
        <p:spPr>
          <a:xfrm>
            <a:off x="4301391" y="2192756"/>
            <a:ext cx="6586780" cy="40743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t>Crear el cuestionario ver archivo:</a:t>
            </a:r>
          </a:p>
          <a:p>
            <a:pPr algn="ctr"/>
            <a:r>
              <a:rPr lang="es-CO" sz="2800" dirty="0"/>
              <a:t>21051_CompetenciasTIC_Evaluación_M1</a:t>
            </a:r>
          </a:p>
        </p:txBody>
      </p:sp>
      <p:sp>
        <p:nvSpPr>
          <p:cNvPr id="24" name="Google Shape;196;gcd73fb7e61_0_71">
            <a:extLst>
              <a:ext uri="{FF2B5EF4-FFF2-40B4-BE49-F238E27FC236}">
                <a16:creationId xmlns:a16="http://schemas.microsoft.com/office/drawing/2014/main" id="{7715BBB7-8F01-4A12-B401-1560F00A7E0B}"/>
              </a:ext>
            </a:extLst>
          </p:cNvPr>
          <p:cNvSpPr txBox="1"/>
          <p:nvPr/>
        </p:nvSpPr>
        <p:spPr>
          <a:xfrm>
            <a:off x="560751" y="2623056"/>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Unidad 1</a:t>
            </a:r>
            <a:endParaRPr dirty="0">
              <a:sym typeface="Calibri"/>
            </a:endParaRPr>
          </a:p>
        </p:txBody>
      </p:sp>
      <p:sp>
        <p:nvSpPr>
          <p:cNvPr id="27" name="Google Shape;197;gcd73fb7e61_0_71">
            <a:extLst>
              <a:ext uri="{FF2B5EF4-FFF2-40B4-BE49-F238E27FC236}">
                <a16:creationId xmlns:a16="http://schemas.microsoft.com/office/drawing/2014/main" id="{D90FD369-95DE-4A04-8D53-3EE373E1EC75}"/>
              </a:ext>
            </a:extLst>
          </p:cNvPr>
          <p:cNvSpPr txBox="1"/>
          <p:nvPr/>
        </p:nvSpPr>
        <p:spPr>
          <a:xfrm>
            <a:off x="212583" y="4248987"/>
            <a:ext cx="2455200" cy="369300"/>
          </a:xfrm>
          <a:prstGeom prst="rect">
            <a:avLst/>
          </a:prstGeom>
          <a:solidFill>
            <a:srgbClr val="FFD966"/>
          </a:solid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Cuestionario</a:t>
            </a:r>
            <a:endParaRPr dirty="0">
              <a:sym typeface="Calibri"/>
            </a:endParaRPr>
          </a:p>
        </p:txBody>
      </p:sp>
      <p:sp>
        <p:nvSpPr>
          <p:cNvPr id="28" name="Google Shape;196;gcd73fb7e61_0_71">
            <a:extLst>
              <a:ext uri="{FF2B5EF4-FFF2-40B4-BE49-F238E27FC236}">
                <a16:creationId xmlns:a16="http://schemas.microsoft.com/office/drawing/2014/main" id="{25F2B0AF-B522-40DB-A508-7EC7EA3CEDE2}"/>
              </a:ext>
            </a:extLst>
          </p:cNvPr>
          <p:cNvSpPr txBox="1"/>
          <p:nvPr/>
        </p:nvSpPr>
        <p:spPr>
          <a:xfrm>
            <a:off x="577084" y="2942917"/>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Unidad 2</a:t>
            </a:r>
            <a:endParaRPr sz="1800" dirty="0">
              <a:solidFill>
                <a:schemeClr val="dk1"/>
              </a:solidFill>
              <a:latin typeface="Calibri"/>
              <a:ea typeface="Calibri"/>
              <a:cs typeface="Calibri"/>
              <a:sym typeface="Calibri"/>
            </a:endParaRPr>
          </a:p>
        </p:txBody>
      </p:sp>
      <p:sp>
        <p:nvSpPr>
          <p:cNvPr id="29" name="Google Shape;196;gcd73fb7e61_0_71">
            <a:extLst>
              <a:ext uri="{FF2B5EF4-FFF2-40B4-BE49-F238E27FC236}">
                <a16:creationId xmlns:a16="http://schemas.microsoft.com/office/drawing/2014/main" id="{00B55DF8-AE57-496C-B01D-90514BFD6E20}"/>
              </a:ext>
            </a:extLst>
          </p:cNvPr>
          <p:cNvSpPr txBox="1"/>
          <p:nvPr/>
        </p:nvSpPr>
        <p:spPr>
          <a:xfrm>
            <a:off x="560751" y="2242499"/>
            <a:ext cx="1777252" cy="3692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MX" sz="1800" dirty="0">
                <a:solidFill>
                  <a:schemeClr val="dk1"/>
                </a:solidFill>
                <a:latin typeface="Calibri"/>
                <a:ea typeface="Calibri"/>
                <a:cs typeface="Calibri"/>
                <a:sym typeface="Calibri"/>
              </a:rPr>
              <a:t>Saberes previos</a:t>
            </a:r>
            <a:endParaRPr sz="1800" dirty="0">
              <a:solidFill>
                <a:schemeClr val="dk1"/>
              </a:solidFill>
              <a:latin typeface="Calibri"/>
              <a:ea typeface="Calibri"/>
              <a:cs typeface="Calibri"/>
              <a:sym typeface="Calibri"/>
            </a:endParaRPr>
          </a:p>
        </p:txBody>
      </p:sp>
      <p:sp>
        <p:nvSpPr>
          <p:cNvPr id="30" name="Google Shape;196;gcd73fb7e61_0_71">
            <a:extLst>
              <a:ext uri="{FF2B5EF4-FFF2-40B4-BE49-F238E27FC236}">
                <a16:creationId xmlns:a16="http://schemas.microsoft.com/office/drawing/2014/main" id="{CFD61311-7084-42B0-867A-71352FC2C60D}"/>
              </a:ext>
            </a:extLst>
          </p:cNvPr>
          <p:cNvSpPr txBox="1"/>
          <p:nvPr/>
        </p:nvSpPr>
        <p:spPr>
          <a:xfrm>
            <a:off x="607912" y="3314177"/>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1</a:t>
            </a:r>
            <a:endParaRPr dirty="0">
              <a:sym typeface="Calibri"/>
            </a:endParaRPr>
          </a:p>
        </p:txBody>
      </p:sp>
      <p:sp>
        <p:nvSpPr>
          <p:cNvPr id="31" name="Google Shape;196;gcd73fb7e61_0_71">
            <a:extLst>
              <a:ext uri="{FF2B5EF4-FFF2-40B4-BE49-F238E27FC236}">
                <a16:creationId xmlns:a16="http://schemas.microsoft.com/office/drawing/2014/main" id="{1F4DE819-0697-4135-B220-F36BE6F62C0E}"/>
              </a:ext>
            </a:extLst>
          </p:cNvPr>
          <p:cNvSpPr txBox="1"/>
          <p:nvPr/>
        </p:nvSpPr>
        <p:spPr>
          <a:xfrm>
            <a:off x="607912" y="3669352"/>
            <a:ext cx="1777252" cy="369299"/>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Foro 2</a:t>
            </a:r>
            <a:endParaRPr dirty="0">
              <a:sym typeface="Calibri"/>
            </a:endParaRPr>
          </a:p>
        </p:txBody>
      </p:sp>
      <p:sp>
        <p:nvSpPr>
          <p:cNvPr id="32" name="Google Shape;197;gcd73fb7e61_0_71">
            <a:extLst>
              <a:ext uri="{FF2B5EF4-FFF2-40B4-BE49-F238E27FC236}">
                <a16:creationId xmlns:a16="http://schemas.microsoft.com/office/drawing/2014/main" id="{1D8B9F7A-47D3-4915-9CB7-4C79E2EC6258}"/>
              </a:ext>
            </a:extLst>
          </p:cNvPr>
          <p:cNvSpPr txBox="1"/>
          <p:nvPr/>
        </p:nvSpPr>
        <p:spPr>
          <a:xfrm>
            <a:off x="143733" y="4775024"/>
            <a:ext cx="2455200" cy="369300"/>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RPr/>
            </a:defPPr>
            <a:lvl1pPr marL="0" indent="0">
              <a:buNone/>
              <a:defRPr sz="1800">
                <a:solidFill>
                  <a:schemeClr val="dk1"/>
                </a:solidFill>
                <a:latin typeface="Calibri"/>
                <a:ea typeface="Calibri"/>
                <a:cs typeface="Calibri"/>
              </a:defRPr>
            </a:lvl1pPr>
          </a:lstStyle>
          <a:p>
            <a:r>
              <a:rPr lang="es-MX" dirty="0">
                <a:sym typeface="Calibri"/>
              </a:rPr>
              <a:t>Bibliografía</a:t>
            </a:r>
            <a:endParaRPr dirty="0">
              <a:sym typeface="Calibri"/>
            </a:endParaRPr>
          </a:p>
        </p:txBody>
      </p:sp>
    </p:spTree>
    <p:extLst>
      <p:ext uri="{BB962C8B-B14F-4D97-AF65-F5344CB8AC3E}">
        <p14:creationId xmlns:p14="http://schemas.microsoft.com/office/powerpoint/2010/main" val="315766361"/>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DEFE63E6D1285448F88809FA5A8D7AB" ma:contentTypeVersion="29" ma:contentTypeDescription="Crear nuevo documento." ma:contentTypeScope="" ma:versionID="74708dbc3265e49db21a9b8e627d4d5d">
  <xsd:schema xmlns:xsd="http://www.w3.org/2001/XMLSchema" xmlns:xs="http://www.w3.org/2001/XMLSchema" xmlns:p="http://schemas.microsoft.com/office/2006/metadata/properties" xmlns:ns1="4e763a2e-39b8-4f90-88c5-ee3933be9094" xmlns:ns3="2488d886-132a-40f9-8b41-aad569bef3aa" xmlns:ns4="e62e2dd9-6f56-496f-8db1-04b2587c65a0" xmlns:ns5="5eacc250-3c3b-41c1-91ff-120ce2e95ac3" xmlns:ns6="6ae66991-a8b5-46e2-b221-53a128985963" xmlns:ns7="78c68983-19a4-44b6-9893-ef2885495660" targetNamespace="http://schemas.microsoft.com/office/2006/metadata/properties" ma:root="true" ma:fieldsID="203489adde943e7def62f47f23d5fff2" ns1:_="" ns3:_="" ns4:_="" ns5:_="" ns6:_="" ns7:_="">
    <xsd:import namespace="4e763a2e-39b8-4f90-88c5-ee3933be9094"/>
    <xsd:import namespace="2488d886-132a-40f9-8b41-aad569bef3aa"/>
    <xsd:import namespace="e62e2dd9-6f56-496f-8db1-04b2587c65a0"/>
    <xsd:import namespace="5eacc250-3c3b-41c1-91ff-120ce2e95ac3"/>
    <xsd:import namespace="6ae66991-a8b5-46e2-b221-53a128985963"/>
    <xsd:import namespace="78c68983-19a4-44b6-9893-ef2885495660"/>
    <xsd:element name="properties">
      <xsd:complexType>
        <xsd:sequence>
          <xsd:element name="documentManagement">
            <xsd:complexType>
              <xsd:all>
                <xsd:element ref="ns1:Estado" minOccurs="0"/>
                <xsd:element ref="ns1:Tipo_x0020_de_x0020_programa" minOccurs="0"/>
                <xsd:element ref="ns1:Modalidad" minOccurs="0"/>
                <xsd:element ref="ns3:Clase_x0020_de_x0020_programa" minOccurs="0"/>
                <xsd:element ref="ns3:Nombre_x0020_Empresa" minOccurs="0"/>
                <xsd:element ref="ns1:Lugar" minOccurs="0"/>
                <xsd:element ref="ns1:Facturaci_x00f3_n" minOccurs="0"/>
                <xsd:element ref="ns1:A_x00f1_o" minOccurs="0"/>
                <xsd:element ref="ns4:SharedWithUsers" minOccurs="0"/>
                <xsd:element ref="ns4:SharedWithDetails" minOccurs="0"/>
                <xsd:element ref="ns5:N_x00b0__x0020_ID" minOccurs="0"/>
                <xsd:element ref="ns5:Departamento" minOccurs="0"/>
                <xsd:element ref="ns6:N_x00b0__x0020_ID_x0020_Oportunidad" minOccurs="0"/>
                <xsd:element ref="ns7:LastSharedByUser" minOccurs="0"/>
                <xsd:element ref="ns7:LastSharedByTime" minOccurs="0"/>
                <xsd:element ref="ns6:MediaServiceMetadata" minOccurs="0"/>
                <xsd:element ref="ns6:MediaServiceFastMetadata" minOccurs="0"/>
                <xsd:element ref="ns6:MediaServiceAutoTags" minOccurs="0"/>
                <xsd:element ref="ns6:MediaServiceDateTaken" minOccurs="0"/>
                <xsd:element ref="ns6:MediaServiceEventHashCode" minOccurs="0"/>
                <xsd:element ref="ns6:MediaServiceGenerationTime" minOccurs="0"/>
                <xsd:element ref="ns6:MediaServiceOCR" minOccurs="0"/>
                <xsd:element ref="ns6:MediaServiceLocation" minOccurs="0"/>
                <xsd:element ref="ns6:MediaServiceAutoKeyPoints" minOccurs="0"/>
                <xsd:element ref="ns6:MediaServiceKeyPoints" minOccurs="0"/>
                <xsd:element ref="ns6:MediaLengthInSeconds" minOccurs="0"/>
                <xsd:element ref="ns6: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763a2e-39b8-4f90-88c5-ee3933be9094" elementFormDefault="qualified">
    <xsd:import namespace="http://schemas.microsoft.com/office/2006/documentManagement/types"/>
    <xsd:import namespace="http://schemas.microsoft.com/office/infopath/2007/PartnerControls"/>
    <xsd:element name="Estado" ma:index="0" nillable="true" ma:displayName="Estado" ma:format="Dropdown" ma:internalName="Estado">
      <xsd:simpleType>
        <xsd:restriction base="dms:Choice">
          <xsd:enumeration value="Activo"/>
          <xsd:enumeration value="Cancelado"/>
          <xsd:enumeration value="Cotización"/>
          <xsd:enumeration value="Promoción"/>
          <xsd:enumeration value="Finalizado"/>
          <xsd:enumeration value="Virtualización"/>
        </xsd:restriction>
      </xsd:simpleType>
    </xsd:element>
    <xsd:element name="Tipo_x0020_de_x0020_programa" ma:index="3" nillable="true" ma:displayName="Tipo de programa" ma:format="Dropdown" ma:internalName="Tipo_x0020_de_x0020_programa">
      <xsd:simpleType>
        <xsd:restriction base="dms:Choice">
          <xsd:enumeration value="Abierto"/>
          <xsd:enumeration value="Empresarial"/>
        </xsd:restriction>
      </xsd:simpleType>
    </xsd:element>
    <xsd:element name="Modalidad" ma:index="4" nillable="true" ma:displayName="Modalidad" ma:format="Dropdown" ma:internalName="Modalidad">
      <xsd:simpleType>
        <xsd:restriction base="dms:Choice">
          <xsd:enumeration value="Presencial"/>
          <xsd:enumeration value="Semipresencial"/>
          <xsd:enumeration value="Virtual"/>
          <xsd:enumeration value="Virtual-Mooc"/>
          <xsd:enumeration value="Online"/>
        </xsd:restriction>
      </xsd:simpleType>
    </xsd:element>
    <xsd:element name="Lugar" ma:index="7" nillable="true" ma:displayName="Lugar" ma:format="Dropdown" ma:internalName="Lugar">
      <xsd:simpleType>
        <xsd:union memberTypes="dms:Text">
          <xsd:simpleType>
            <xsd:restriction base="dms:Choice">
              <xsd:enumeration value="Bogotá"/>
              <xsd:enumeration value="No Aplica"/>
              <xsd:enumeration value="Armenia"/>
              <xsd:enumeration value="Barrancabermeja"/>
              <xsd:enumeration value="Barranquilla"/>
              <xsd:enumeration value="Bucaramanga"/>
              <xsd:enumeration value="Buenos Aires"/>
              <xsd:enumeration value="Cali"/>
              <xsd:enumeration value="Cartagena de Indias"/>
              <xsd:enumeration value="Chaparral"/>
              <xsd:enumeration value="Ciudad de Guatemala"/>
              <xsd:enumeration value="Ciudad de Panamá"/>
              <xsd:enumeration value="Costa Rica"/>
              <xsd:enumeration value="Cúcuta"/>
              <xsd:enumeration value="Facatativá"/>
              <xsd:enumeration value="Ibagué"/>
              <xsd:enumeration value="Lima"/>
              <xsd:enumeration value="Manizales"/>
              <xsd:enumeration value="Medellín"/>
              <xsd:enumeration value="Montería"/>
              <xsd:enumeration value="Neiva"/>
              <xsd:enumeration value="Palmira"/>
              <xsd:enumeration value="Pereira"/>
              <xsd:enumeration value="Quito"/>
              <xsd:enumeration value="Rionegro"/>
              <xsd:enumeration value="Sahagún"/>
              <xsd:enumeration value="San Carlos"/>
              <xsd:enumeration value="San José de Costa Rica"/>
              <xsd:enumeration value="San Juan de Pasto"/>
              <xsd:enumeration value="Santa Marta"/>
              <xsd:enumeration value="Santo Domingo"/>
              <xsd:enumeration value="Sogamoso"/>
              <xsd:enumeration value="Tunja"/>
              <xsd:enumeration value="Valledupar"/>
              <xsd:enumeration value="Villavicencio"/>
              <xsd:enumeration value="Yopal"/>
            </xsd:restriction>
          </xsd:simpleType>
        </xsd:union>
      </xsd:simpleType>
    </xsd:element>
    <xsd:element name="Facturaci_x00f3_n" ma:index="8" nillable="true" ma:displayName="Facturación" ma:format="Dropdown" ma:internalName="Facturaci_x00f3_n">
      <xsd:simpleType>
        <xsd:restriction base="dms:Choice">
          <xsd:enumeration value="Facturado (Emp.)"/>
          <xsd:enumeration value="Saldo pendiente"/>
          <xsd:enumeration value="Sin facturar"/>
        </xsd:restriction>
      </xsd:simpleType>
    </xsd:element>
    <xsd:element name="A_x00f1_o" ma:index="9" nillable="true" ma:displayName="Año" ma:format="Dropdown" ma:internalName="A_x00f1_o">
      <xsd:simpleType>
        <xsd:restriction base="dms:Choice">
          <xsd:enumeration value="2016"/>
          <xsd:enumeration value="2017"/>
          <xsd:enumeration value="2018"/>
          <xsd:enumeration value="2019"/>
          <xsd:enumeration value="2020"/>
          <xsd:enumeration value="2021"/>
          <xsd:enumeration value="2022"/>
        </xsd:restriction>
      </xsd:simpleType>
    </xsd:element>
  </xsd:schema>
  <xsd:schema xmlns:xsd="http://www.w3.org/2001/XMLSchema" xmlns:xs="http://www.w3.org/2001/XMLSchema" xmlns:dms="http://schemas.microsoft.com/office/2006/documentManagement/types" xmlns:pc="http://schemas.microsoft.com/office/infopath/2007/PartnerControls" targetNamespace="2488d886-132a-40f9-8b41-aad569bef3aa" elementFormDefault="qualified">
    <xsd:import namespace="http://schemas.microsoft.com/office/2006/documentManagement/types"/>
    <xsd:import namespace="http://schemas.microsoft.com/office/infopath/2007/PartnerControls"/>
    <xsd:element name="Clase_x0020_de_x0020_programa" ma:index="5" nillable="true" ma:displayName="Clase de programa" ma:format="Dropdown" ma:internalName="Clase_x0020_de_x0020_programa">
      <xsd:simpleType>
        <xsd:restriction base="dms:Choice">
          <xsd:enumeration value="Curso"/>
          <xsd:enumeration value="Diplomado"/>
          <xsd:enumeration value="Congreso"/>
          <xsd:enumeration value="Seminario"/>
          <xsd:enumeration value="Simposio"/>
          <xsd:enumeration value="Taller"/>
          <xsd:enumeration value="Curso/Taller"/>
          <xsd:enumeration value="Programa para Profesionales"/>
          <xsd:enumeration value="Programa para no Profesionales"/>
        </xsd:restriction>
      </xsd:simpleType>
    </xsd:element>
    <xsd:element name="Nombre_x0020_Empresa" ma:index="6" nillable="true" ma:displayName="Nombre empresa" ma:internalName="Nombre_x0020_Empresa">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62e2dd9-6f56-496f-8db1-04b2587c65a0" elementFormDefault="qualified">
    <xsd:import namespace="http://schemas.microsoft.com/office/2006/documentManagement/types"/>
    <xsd:import namespace="http://schemas.microsoft.com/office/infopath/2007/PartnerControls"/>
    <xsd:element name="SharedWithUsers" ma:index="12"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les de uso compartido" ma:description="" ma:internalName="SharedWithDetails" ma:readOnly="true">
      <xsd:simpleType>
        <xsd:restriction base="dms:Note">
          <xsd:maxLength value="255"/>
        </xsd:restriction>
      </xsd:simpleType>
    </xsd:element>
    <xsd:element name="TaxCatchAll" ma:index="36" nillable="true" ma:displayName="Taxonomy Catch All Column" ma:hidden="true" ma:list="{ebdea4f2-686b-4f2e-b311-4d4e3665d282}" ma:internalName="TaxCatchAll" ma:showField="CatchAllData" ma:web="e62e2dd9-6f56-496f-8db1-04b2587c65a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eacc250-3c3b-41c1-91ff-120ce2e95ac3" elementFormDefault="qualified">
    <xsd:import namespace="http://schemas.microsoft.com/office/2006/documentManagement/types"/>
    <xsd:import namespace="http://schemas.microsoft.com/office/infopath/2007/PartnerControls"/>
    <xsd:element name="N_x00b0__x0020_ID" ma:index="18" nillable="true" ma:displayName="N° ID Programa" ma:indexed="true" ma:internalName="N_x00b0__x0020_ID" ma:percentage="FALSE">
      <xsd:simpleType>
        <xsd:restriction base="dms:Number"/>
      </xsd:simpleType>
    </xsd:element>
    <xsd:element name="Departamento" ma:index="19" nillable="true" ma:displayName="Departamento" ma:format="Dropdown" ma:internalName="Departamento">
      <xsd:simpleType>
        <xsd:restriction base="dms:Choice">
          <xsd:enumeration value="Artes Escénicas"/>
          <xsd:enumeration value="Artes Visuales"/>
          <xsd:enumeration value="Música"/>
          <xsd:enumeration value="Ciencias Básicas"/>
          <xsd:enumeration value="Formación"/>
          <xsd:enumeration value="Filosofía"/>
          <xsd:enumeration value="Administración"/>
          <xsd:enumeration value="Ciencias Contables"/>
          <xsd:enumeration value="Economía"/>
          <xsd:enumeration value="Derecho Económico"/>
          <xsd:enumeration value="Derecho Laboral"/>
          <xsd:enumeration value="Derecho Penal"/>
          <xsd:enumeration value="Derecho Privado"/>
          <xsd:enumeration value="Derecho Procesal"/>
          <xsd:enumeration value="Derecho Público"/>
          <xsd:enumeration value="Filosofía e Historia del Derecho"/>
          <xsd:enumeration value="Sociología y Política Jurídica"/>
          <xsd:enumeration value="Derecho Canónico"/>
          <xsd:enumeration value="Arquitectura"/>
          <xsd:enumeration value="Diseño"/>
          <xsd:enumeration value="Estética"/>
          <xsd:enumeration value="Ecología y Territorio"/>
          <xsd:enumeration value="Desarrollo Rural y Regional"/>
          <xsd:enumeration value="Civil"/>
          <xsd:enumeration value="Electrónica"/>
          <xsd:enumeration value="Ingeniería Industrial"/>
          <xsd:enumeration value="Sistemas"/>
          <xsd:enumeration value="Ciencia Política"/>
          <xsd:enumeration value="Relaciones Internacionales"/>
          <xsd:enumeration value="Antropología"/>
          <xsd:enumeration value="Historia y Geografía"/>
          <xsd:enumeration value="Literatura"/>
          <xsd:enumeration value="Sociología"/>
          <xsd:enumeration value="Comunicación"/>
          <xsd:enumeration value="Información"/>
          <xsd:enumeration value="Lenguas"/>
          <xsd:enumeration value="Teología"/>
          <xsd:enumeration value="Biología"/>
          <xsd:enumeration value="Física"/>
          <xsd:enumeration value="Matemáticas"/>
          <xsd:enumeration value="Microbiología"/>
          <xsd:enumeration value="Nutrición y Bioquímica"/>
          <xsd:enumeration value="Química"/>
          <xsd:enumeration value="Enfermería Clínica"/>
          <xsd:enumeration value="Enfermería en Salud de Colectivos"/>
          <xsd:enumeration value="Anestesiología"/>
          <xsd:enumeration value="Ciencias Fisiológicas"/>
          <xsd:enumeration value="Cirugía"/>
          <xsd:enumeration value="Ginecología y Obstetricia"/>
          <xsd:enumeration value="Medicina Interna"/>
          <xsd:enumeration value="Medicina Preventiva y Social"/>
          <xsd:enumeration value="Morfología"/>
          <xsd:enumeration value="Ortopedia y Traumatología"/>
          <xsd:enumeration value="Patología"/>
          <xsd:enumeration value="Pediatría"/>
          <xsd:enumeration value="Psiquiatría y Salud Mental"/>
          <xsd:enumeration value="Radiología e Imágenes"/>
          <xsd:enumeration value="Neurociencias"/>
          <xsd:enumeration value="Epidemiología Clínica"/>
          <xsd:enumeration value="Sistema Bucal"/>
          <xsd:enumeration value="Sistema Cráneo Facial"/>
          <xsd:enumeration value="Sistema Dentario"/>
          <xsd:enumeration value="Sistema Periodontal"/>
          <xsd:enumeration value="Psicología"/>
          <xsd:enumeration value="Instituto Pensar"/>
          <xsd:enumeration value="Instituto de Genética Humana"/>
          <xsd:enumeration value="Instituto de Envejecimiento"/>
          <xsd:enumeration value="Centro para el Aprendizaje, la Enseñanza y la Evaluación"/>
          <xsd:enumeration value="Instituto de Bioética"/>
          <xsd:enumeration value="Subcentro de Seguridad Social y Riesgos Profesionales"/>
          <xsd:enumeration value="Centro de Proyectos para el Desarrollo &quot;CENDEX&quot;"/>
        </xsd:restriction>
      </xsd:simpleType>
    </xsd:element>
  </xsd:schema>
  <xsd:schema xmlns:xsd="http://www.w3.org/2001/XMLSchema" xmlns:xs="http://www.w3.org/2001/XMLSchema" xmlns:dms="http://schemas.microsoft.com/office/2006/documentManagement/types" xmlns:pc="http://schemas.microsoft.com/office/infopath/2007/PartnerControls" targetNamespace="6ae66991-a8b5-46e2-b221-53a128985963" elementFormDefault="qualified">
    <xsd:import namespace="http://schemas.microsoft.com/office/2006/documentManagement/types"/>
    <xsd:import namespace="http://schemas.microsoft.com/office/infopath/2007/PartnerControls"/>
    <xsd:element name="N_x00b0__x0020_ID_x0020_Oportunidad" ma:index="20" nillable="true" ma:displayName="N° ID Oportunidad" ma:internalName="N_x00b0__x0020_ID_x0020_Oportunidad">
      <xsd:simpleType>
        <xsd:restriction base="dms:Number"/>
      </xsd:simpleType>
    </xsd:element>
    <xsd:element name="MediaServiceMetadata" ma:index="23" nillable="true" ma:displayName="MediaServiceMetadata" ma:description="" ma:hidden="true" ma:internalName="MediaServiceMetadata" ma:readOnly="true">
      <xsd:simpleType>
        <xsd:restriction base="dms:Note"/>
      </xsd:simpleType>
    </xsd:element>
    <xsd:element name="MediaServiceFastMetadata" ma:index="24" nillable="true" ma:displayName="MediaServiceFastMetadata" ma:description="" ma:hidden="true" ma:internalName="MediaServiceFastMetadata" ma:readOnly="true">
      <xsd:simpleType>
        <xsd:restriction base="dms:Note"/>
      </xsd:simpleType>
    </xsd:element>
    <xsd:element name="MediaServiceAutoTags" ma:index="25" nillable="true" ma:displayName="MediaServiceAutoTags" ma:description="" ma:internalName="MediaServiceAutoTags" ma:readOnly="true">
      <xsd:simpleType>
        <xsd:restriction base="dms:Text"/>
      </xsd:simpleType>
    </xsd:element>
    <xsd:element name="MediaServiceDateTaken" ma:index="26" nillable="true" ma:displayName="MediaServiceDateTaken" ma:description="" ma:hidden="true" ma:internalName="MediaServiceDateTaken" ma:readOnly="true">
      <xsd:simpleType>
        <xsd:restriction base="dms:Text"/>
      </xsd:simpleType>
    </xsd:element>
    <xsd:element name="MediaServiceEventHashCode" ma:index="27" nillable="true" ma:displayName="MediaServiceEventHashCode" ma:hidden="true" ma:internalName="MediaServiceEventHashCode" ma:readOnly="true">
      <xsd:simpleType>
        <xsd:restriction base="dms:Text"/>
      </xsd:simpleType>
    </xsd:element>
    <xsd:element name="MediaServiceGenerationTime" ma:index="28" nillable="true" ma:displayName="MediaServiceGenerationTime" ma:hidden="true" ma:internalName="MediaServiceGenerationTime"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Location" ma:index="30" nillable="true" ma:displayName="Location" ma:internalName="MediaServiceLocation" ma:readOnly="true">
      <xsd:simpleType>
        <xsd:restriction base="dms:Text"/>
      </xsd:simpleType>
    </xsd:element>
    <xsd:element name="MediaServiceAutoKeyPoints" ma:index="31" nillable="true" ma:displayName="MediaServiceAutoKeyPoints" ma:hidden="true" ma:internalName="MediaServiceAutoKeyPoints" ma:readOnly="true">
      <xsd:simpleType>
        <xsd:restriction base="dms:Note"/>
      </xsd:simpleType>
    </xsd:element>
    <xsd:element name="MediaServiceKeyPoints" ma:index="32" nillable="true" ma:displayName="KeyPoints" ma:internalName="MediaServiceKeyPoints" ma:readOnly="true">
      <xsd:simpleType>
        <xsd:restriction base="dms:Note">
          <xsd:maxLength value="255"/>
        </xsd:restriction>
      </xsd:simpleType>
    </xsd:element>
    <xsd:element name="MediaLengthInSeconds" ma:index="33" nillable="true" ma:displayName="Length (seconds)" ma:internalName="MediaLengthInSeconds" ma:readOnly="true">
      <xsd:simpleType>
        <xsd:restriction base="dms:Unknown"/>
      </xsd:simpleType>
    </xsd:element>
    <xsd:element name="lcf76f155ced4ddcb4097134ff3c332f" ma:index="35" nillable="true" ma:taxonomy="true" ma:internalName="lcf76f155ced4ddcb4097134ff3c332f" ma:taxonomyFieldName="MediaServiceImageTags" ma:displayName="Etiquetas de imagen" ma:readOnly="false" ma:fieldId="{5cf76f15-5ced-4ddc-b409-7134ff3c332f}" ma:taxonomyMulti="true" ma:sspId="8d068974-5b92-4f84-9f7a-5b28e50c742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8c68983-19a4-44b6-9893-ef2885495660" elementFormDefault="qualified">
    <xsd:import namespace="http://schemas.microsoft.com/office/2006/documentManagement/types"/>
    <xsd:import namespace="http://schemas.microsoft.com/office/infopath/2007/PartnerControls"/>
    <xsd:element name="LastSharedByUser" ma:index="21" nillable="true" ma:displayName="Última vez que se compartió por usuario" ma:description="" ma:internalName="LastSharedByUser" ma:readOnly="true">
      <xsd:simpleType>
        <xsd:restriction base="dms:Note">
          <xsd:maxLength value="255"/>
        </xsd:restriction>
      </xsd:simpleType>
    </xsd:element>
    <xsd:element name="LastSharedByTime" ma:index="22" nillable="true" ma:displayName="Última vez que se compartió por hora"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Tipo de contenido"/>
        <xsd:element ref="dc:title" minOccurs="0" maxOccurs="1" ma:index="2"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odalidad xmlns="4e763a2e-39b8-4f90-88c5-ee3933be9094" xsi:nil="true"/>
    <Facturaci_x00f3_n xmlns="4e763a2e-39b8-4f90-88c5-ee3933be9094" xsi:nil="true"/>
    <N_x00b0__x0020_ID xmlns="5eacc250-3c3b-41c1-91ff-120ce2e95ac3" xsi:nil="true"/>
    <Lugar xmlns="4e763a2e-39b8-4f90-88c5-ee3933be9094" xsi:nil="true"/>
    <Departamento xmlns="5eacc250-3c3b-41c1-91ff-120ce2e95ac3" xsi:nil="true"/>
    <A_x00f1_o xmlns="4e763a2e-39b8-4f90-88c5-ee3933be9094" xsi:nil="true"/>
    <Nombre_x0020_Empresa xmlns="2488d886-132a-40f9-8b41-aad569bef3aa" xsi:nil="true"/>
    <Estado xmlns="4e763a2e-39b8-4f90-88c5-ee3933be9094" xsi:nil="true"/>
    <Tipo_x0020_de_x0020_programa xmlns="4e763a2e-39b8-4f90-88c5-ee3933be9094" xsi:nil="true"/>
    <Clase_x0020_de_x0020_programa xmlns="2488d886-132a-40f9-8b41-aad569bef3aa" xsi:nil="true"/>
    <N_x00b0__x0020_ID_x0020_Oportunidad xmlns="6ae66991-a8b5-46e2-b221-53a128985963" xsi:nil="true"/>
    <lcf76f155ced4ddcb4097134ff3c332f xmlns="6ae66991-a8b5-46e2-b221-53a128985963">
      <Terms xmlns="http://schemas.microsoft.com/office/infopath/2007/PartnerControls"/>
    </lcf76f155ced4ddcb4097134ff3c332f>
    <TaxCatchAll xmlns="e62e2dd9-6f56-496f-8db1-04b2587c65a0" xsi:nil="true"/>
  </documentManagement>
</p:properties>
</file>

<file path=customXml/itemProps1.xml><?xml version="1.0" encoding="utf-8"?>
<ds:datastoreItem xmlns:ds="http://schemas.openxmlformats.org/officeDocument/2006/customXml" ds:itemID="{A47C1E8E-FC3E-4510-B777-086D308EA8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763a2e-39b8-4f90-88c5-ee3933be9094"/>
    <ds:schemaRef ds:uri="2488d886-132a-40f9-8b41-aad569bef3aa"/>
    <ds:schemaRef ds:uri="e62e2dd9-6f56-496f-8db1-04b2587c65a0"/>
    <ds:schemaRef ds:uri="5eacc250-3c3b-41c1-91ff-120ce2e95ac3"/>
    <ds:schemaRef ds:uri="6ae66991-a8b5-46e2-b221-53a128985963"/>
    <ds:schemaRef ds:uri="78c68983-19a4-44b6-9893-ef28854956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E0A5BD-6902-422C-A213-9F34AB40DAF6}">
  <ds:schemaRefs>
    <ds:schemaRef ds:uri="http://schemas.microsoft.com/sharepoint/v3/contenttype/forms"/>
  </ds:schemaRefs>
</ds:datastoreItem>
</file>

<file path=customXml/itemProps3.xml><?xml version="1.0" encoding="utf-8"?>
<ds:datastoreItem xmlns:ds="http://schemas.openxmlformats.org/officeDocument/2006/customXml" ds:itemID="{8E25C6E0-5E12-4134-8EC7-BE9887CFED0E}">
  <ds:schemaRefs>
    <ds:schemaRef ds:uri="http://schemas.microsoft.com/office/infopath/2007/PartnerControls"/>
    <ds:schemaRef ds:uri="http://schemas.openxmlformats.org/package/2006/metadata/core-properties"/>
    <ds:schemaRef ds:uri="http://schemas.microsoft.com/office/2006/metadata/properties"/>
    <ds:schemaRef ds:uri="4e763a2e-39b8-4f90-88c5-ee3933be9094"/>
    <ds:schemaRef ds:uri="2488d886-132a-40f9-8b41-aad569bef3aa"/>
    <ds:schemaRef ds:uri="http://schemas.microsoft.com/office/2006/documentManagement/types"/>
    <ds:schemaRef ds:uri="6ae66991-a8b5-46e2-b221-53a128985963"/>
    <ds:schemaRef ds:uri="78c68983-19a4-44b6-9893-ef2885495660"/>
    <ds:schemaRef ds:uri="http://purl.org/dc/elements/1.1/"/>
    <ds:schemaRef ds:uri="http://purl.org/dc/terms/"/>
    <ds:schemaRef ds:uri="http://www.w3.org/XML/1998/namespace"/>
    <ds:schemaRef ds:uri="5eacc250-3c3b-41c1-91ff-120ce2e95ac3"/>
    <ds:schemaRef ds:uri="e62e2dd9-6f56-496f-8db1-04b2587c65a0"/>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200</TotalTime>
  <Words>1758</Words>
  <Application>Microsoft Office PowerPoint</Application>
  <PresentationFormat>Panorámica</PresentationFormat>
  <Paragraphs>247</Paragraphs>
  <Slides>10</Slides>
  <Notes>10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Julieta Erazo</dc:creator>
  <cp:lastModifiedBy>Julieta Erazo</cp:lastModifiedBy>
  <cp:revision>24</cp:revision>
  <dcterms:created xsi:type="dcterms:W3CDTF">2021-03-30T18:44:30Z</dcterms:created>
  <dcterms:modified xsi:type="dcterms:W3CDTF">2022-03-23T21:29:26Z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0x0101003DEFE63E6D1285448F88809FA5A8D7AB</vt:lpwstr>
  </property>
</Properties>
</file>