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 id="259" r:id="rId7"/>
    <p:sldId id="260" r:id="rId8"/>
    <p:sldId id="261" r:id="rId9"/>
  </p:sldIdLst>
  <p:sldSz cx="6858000" cy="9144000" type="letter"/>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A5B797F-3C30-4718-A55F-97BAF020D12F}">
          <p14:sldIdLst>
            <p14:sldId id="257"/>
            <p14:sldId id="256"/>
            <p14:sldId id="259"/>
          </p14:sldIdLst>
        </p14:section>
        <p14:section name="Recomendaciones módulos" id="{6D42A3AF-E0FB-469A-A893-7EC153C86CD8}">
          <p14:sldIdLst>
            <p14:sldId id="260"/>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C3FBF-88D4-46E9-BA25-81F464B44A75}" v="14" dt="2019-11-19T16:56:19.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22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8FCE3B7-F57A-4CDB-9FAE-81F38BD0E92F}" type="datetimeFigureOut">
              <a:rPr lang="es-CO" smtClean="0"/>
              <a:t>14/03/2022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202440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FCE3B7-F57A-4CDB-9FAE-81F38BD0E92F}" type="datetimeFigureOut">
              <a:rPr lang="es-CO" smtClean="0"/>
              <a:t>14/03/2022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318484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FCE3B7-F57A-4CDB-9FAE-81F38BD0E92F}" type="datetimeFigureOut">
              <a:rPr lang="es-CO" smtClean="0"/>
              <a:t>14/03/2022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80541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FCE3B7-F57A-4CDB-9FAE-81F38BD0E92F}" type="datetimeFigureOut">
              <a:rPr lang="es-CO" smtClean="0"/>
              <a:t>14/03/2022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179331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8FCE3B7-F57A-4CDB-9FAE-81F38BD0E92F}" type="datetimeFigureOut">
              <a:rPr lang="es-CO" smtClean="0"/>
              <a:t>14/03/2022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99520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8FCE3B7-F57A-4CDB-9FAE-81F38BD0E92F}" type="datetimeFigureOut">
              <a:rPr lang="es-CO" smtClean="0"/>
              <a:t>14/03/2022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8497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FCE3B7-F57A-4CDB-9FAE-81F38BD0E92F}" type="datetimeFigureOut">
              <a:rPr lang="es-CO" smtClean="0"/>
              <a:t>14/03/2022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111532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8FCE3B7-F57A-4CDB-9FAE-81F38BD0E92F}" type="datetimeFigureOut">
              <a:rPr lang="es-CO" smtClean="0"/>
              <a:t>14/03/2022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266374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accent5">
            <a:lumMod val="50000"/>
          </a:schemeClr>
        </a:solidFill>
        <a:effectLst/>
      </p:bgPr>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7781" y="5154838"/>
            <a:ext cx="3519238" cy="1272723"/>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5557" y="7536047"/>
            <a:ext cx="2403686" cy="835563"/>
          </a:xfrm>
          <a:prstGeom prst="rect">
            <a:avLst/>
          </a:prstGeom>
        </p:spPr>
      </p:pic>
    </p:spTree>
    <p:extLst>
      <p:ext uri="{BB962C8B-B14F-4D97-AF65-F5344CB8AC3E}">
        <p14:creationId xmlns:p14="http://schemas.microsoft.com/office/powerpoint/2010/main" val="63234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68FCE3B7-F57A-4CDB-9FAE-81F38BD0E92F}" type="datetimeFigureOut">
              <a:rPr lang="es-CO" smtClean="0"/>
              <a:t>14/03/2022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C464438-9931-4058-83AD-1FBE437419D0}" type="slidenum">
              <a:rPr lang="es-CO" smtClean="0"/>
              <a:t>‹#›</a:t>
            </a:fld>
            <a:endParaRPr lang="es-CO"/>
          </a:p>
        </p:txBody>
      </p:sp>
    </p:spTree>
    <p:extLst>
      <p:ext uri="{BB962C8B-B14F-4D97-AF65-F5344CB8AC3E}">
        <p14:creationId xmlns:p14="http://schemas.microsoft.com/office/powerpoint/2010/main" val="402776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0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8FCE3B7-F57A-4CDB-9FAE-81F38BD0E92F}" type="datetimeFigureOut">
              <a:rPr lang="es-CO" smtClean="0"/>
              <a:t>14/03/2022</a:t>
            </a:fld>
            <a:endParaRPr lang="es-CO"/>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C464438-9931-4058-83AD-1FBE437419D0}" type="slidenum">
              <a:rPr lang="es-CO" smtClean="0"/>
              <a:t>‹#›</a:t>
            </a:fld>
            <a:endParaRPr lang="es-CO"/>
          </a:p>
        </p:txBody>
      </p:sp>
    </p:spTree>
    <p:extLst>
      <p:ext uri="{BB962C8B-B14F-4D97-AF65-F5344CB8AC3E}">
        <p14:creationId xmlns:p14="http://schemas.microsoft.com/office/powerpoint/2010/main" val="1308442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514350" y="1496484"/>
            <a:ext cx="5829300" cy="318346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b="1" dirty="0">
                <a:solidFill>
                  <a:schemeClr val="bg1"/>
                </a:solidFill>
                <a:latin typeface="Segoe UI" panose="020B0502040204020203" pitchFamily="34" charset="0"/>
                <a:cs typeface="Segoe UI" panose="020B0502040204020203" pitchFamily="34" charset="0"/>
              </a:rPr>
              <a:t>Estructura módulo 0</a:t>
            </a:r>
          </a:p>
          <a:p>
            <a:pPr algn="ctr"/>
            <a:r>
              <a:rPr lang="es-CO" b="1" dirty="0">
                <a:solidFill>
                  <a:schemeClr val="bg1"/>
                </a:solidFill>
                <a:latin typeface="Segoe UI" panose="020B0502040204020203" pitchFamily="34" charset="0"/>
                <a:cs typeface="Segoe UI" panose="020B0502040204020203" pitchFamily="34" charset="0"/>
              </a:rPr>
              <a:t>Bienvenidos</a:t>
            </a:r>
          </a:p>
        </p:txBody>
      </p:sp>
      <p:sp>
        <p:nvSpPr>
          <p:cNvPr id="2" name="Rectángulo 1"/>
          <p:cNvSpPr/>
          <p:nvPr/>
        </p:nvSpPr>
        <p:spPr>
          <a:xfrm>
            <a:off x="650630" y="2631016"/>
            <a:ext cx="5693020" cy="2327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Este documento es una guía, se podrá ajustar dependiendo de la estructura y recursos de cada programa (curso o diplomado), es muy importante guiar de forma clara y sencilla el proceso de formación, debe incluir todas las recomendaciones e indicaciones para el participante. </a:t>
            </a:r>
          </a:p>
        </p:txBody>
      </p:sp>
    </p:spTree>
    <p:extLst>
      <p:ext uri="{BB962C8B-B14F-4D97-AF65-F5344CB8AC3E}">
        <p14:creationId xmlns:p14="http://schemas.microsoft.com/office/powerpoint/2010/main" val="279099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67987" y="469603"/>
            <a:ext cx="6480000" cy="457268"/>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Foto de portada</a:t>
            </a:r>
          </a:p>
        </p:txBody>
      </p:sp>
      <p:sp>
        <p:nvSpPr>
          <p:cNvPr id="11" name="CuadroTexto 10"/>
          <p:cNvSpPr txBox="1"/>
          <p:nvPr/>
        </p:nvSpPr>
        <p:spPr>
          <a:xfrm>
            <a:off x="167987" y="926871"/>
            <a:ext cx="2878480" cy="461665"/>
          </a:xfrm>
          <a:prstGeom prst="rect">
            <a:avLst/>
          </a:prstGeom>
          <a:noFill/>
        </p:spPr>
        <p:txBody>
          <a:bodyPr wrap="none" rtlCol="0">
            <a:spAutoFit/>
          </a:bodyPr>
          <a:lstStyle/>
          <a:p>
            <a:r>
              <a:rPr lang="es-CO" sz="2400" dirty="0">
                <a:solidFill>
                  <a:schemeClr val="accent5">
                    <a:lumMod val="50000"/>
                  </a:schemeClr>
                </a:solidFill>
              </a:rPr>
              <a:t>Nombre de la sección</a:t>
            </a:r>
          </a:p>
        </p:txBody>
      </p:sp>
      <p:sp>
        <p:nvSpPr>
          <p:cNvPr id="12" name="Rectángulo 11"/>
          <p:cNvSpPr/>
          <p:nvPr/>
        </p:nvSpPr>
        <p:spPr>
          <a:xfrm>
            <a:off x="167987" y="1380148"/>
            <a:ext cx="6480000" cy="50299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Banner de bienvenidos</a:t>
            </a:r>
          </a:p>
        </p:txBody>
      </p:sp>
      <p:sp>
        <p:nvSpPr>
          <p:cNvPr id="13" name="Rectángulo 12"/>
          <p:cNvSpPr/>
          <p:nvPr/>
        </p:nvSpPr>
        <p:spPr>
          <a:xfrm>
            <a:off x="1437910" y="2031752"/>
            <a:ext cx="828000" cy="8280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Home</a:t>
            </a:r>
          </a:p>
        </p:txBody>
      </p:sp>
      <p:sp>
        <p:nvSpPr>
          <p:cNvPr id="14" name="Rectángulo 13"/>
          <p:cNvSpPr/>
          <p:nvPr/>
        </p:nvSpPr>
        <p:spPr>
          <a:xfrm>
            <a:off x="2662559" y="2031752"/>
            <a:ext cx="828000" cy="8280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1</a:t>
            </a:r>
          </a:p>
        </p:txBody>
      </p:sp>
      <p:sp>
        <p:nvSpPr>
          <p:cNvPr id="15" name="Rectángulo 14"/>
          <p:cNvSpPr/>
          <p:nvPr/>
        </p:nvSpPr>
        <p:spPr>
          <a:xfrm>
            <a:off x="3887208" y="2031752"/>
            <a:ext cx="828000" cy="8280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2</a:t>
            </a:r>
          </a:p>
        </p:txBody>
      </p:sp>
      <p:sp>
        <p:nvSpPr>
          <p:cNvPr id="16" name="Rectángulo 15"/>
          <p:cNvSpPr/>
          <p:nvPr/>
        </p:nvSpPr>
        <p:spPr>
          <a:xfrm>
            <a:off x="5111856" y="2031752"/>
            <a:ext cx="828000" cy="8280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3</a:t>
            </a:r>
          </a:p>
        </p:txBody>
      </p:sp>
      <p:sp>
        <p:nvSpPr>
          <p:cNvPr id="17" name="Rectángulo 16"/>
          <p:cNvSpPr/>
          <p:nvPr/>
        </p:nvSpPr>
        <p:spPr>
          <a:xfrm>
            <a:off x="167989" y="2932490"/>
            <a:ext cx="6574369" cy="646331"/>
          </a:xfrm>
          <a:prstGeom prst="rect">
            <a:avLst/>
          </a:prstGeom>
        </p:spPr>
        <p:txBody>
          <a:bodyPr wrap="square">
            <a:spAutoFit/>
          </a:bodyPr>
          <a:lstStyle/>
          <a:p>
            <a:r>
              <a:rPr lang="es-CO" sz="1200" b="0" i="0" dirty="0">
                <a:solidFill>
                  <a:srgbClr val="002060"/>
                </a:solidFill>
                <a:effectLst/>
              </a:rPr>
              <a:t>¡Buen día! Este será su aula virtual, en este espacio encontrará todos los recursos necesarios para su formación, antes de iniciar conozca la plataforma, para esto le proponemos que desarrolle cuatro (4 actividades) y revise los contenidos de esta sección. Haga clic en el siguiente banner. </a:t>
            </a:r>
            <a:endParaRPr lang="es-CO" sz="1200" dirty="0">
              <a:solidFill>
                <a:srgbClr val="002060"/>
              </a:solidFill>
            </a:endParaRPr>
          </a:p>
        </p:txBody>
      </p:sp>
      <p:sp>
        <p:nvSpPr>
          <p:cNvPr id="18" name="Rectángulo 17"/>
          <p:cNvSpPr/>
          <p:nvPr/>
        </p:nvSpPr>
        <p:spPr>
          <a:xfrm>
            <a:off x="2057496" y="3736848"/>
            <a:ext cx="2795354" cy="50299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accent5">
                    <a:lumMod val="50000"/>
                  </a:schemeClr>
                </a:solidFill>
              </a:rPr>
              <a:t>Conociendo la plataforma</a:t>
            </a:r>
            <a:endParaRPr lang="es-CO" dirty="0">
              <a:solidFill>
                <a:schemeClr val="accent5">
                  <a:lumMod val="50000"/>
                </a:schemeClr>
              </a:solidFill>
            </a:endParaRPr>
          </a:p>
        </p:txBody>
      </p:sp>
      <p:sp>
        <p:nvSpPr>
          <p:cNvPr id="19" name="Rectángulo 18"/>
          <p:cNvSpPr/>
          <p:nvPr/>
        </p:nvSpPr>
        <p:spPr>
          <a:xfrm>
            <a:off x="262358" y="4397335"/>
            <a:ext cx="6480000" cy="461665"/>
          </a:xfrm>
          <a:prstGeom prst="rect">
            <a:avLst/>
          </a:prstGeom>
        </p:spPr>
        <p:txBody>
          <a:bodyPr wrap="square">
            <a:spAutoFit/>
          </a:bodyPr>
          <a:lstStyle/>
          <a:p>
            <a:r>
              <a:rPr lang="es-CO" sz="1200" dirty="0">
                <a:solidFill>
                  <a:srgbClr val="002060"/>
                </a:solidFill>
              </a:rPr>
              <a:t>Ahora que conoce la plataforma, comprenda las generalidades del programa navegando por el siguiente recurso.</a:t>
            </a:r>
          </a:p>
        </p:txBody>
      </p:sp>
      <p:sp>
        <p:nvSpPr>
          <p:cNvPr id="20" name="Rectángulo 19"/>
          <p:cNvSpPr/>
          <p:nvPr/>
        </p:nvSpPr>
        <p:spPr>
          <a:xfrm>
            <a:off x="167987" y="4859000"/>
            <a:ext cx="6480000" cy="2278654"/>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Interactivo: presentación del curso, secuencia didáctica</a:t>
            </a:r>
          </a:p>
        </p:txBody>
      </p:sp>
      <p:sp>
        <p:nvSpPr>
          <p:cNvPr id="21" name="Rectángulo 20"/>
          <p:cNvSpPr/>
          <p:nvPr/>
        </p:nvSpPr>
        <p:spPr>
          <a:xfrm>
            <a:off x="167987" y="7137654"/>
            <a:ext cx="6527185" cy="830997"/>
          </a:xfrm>
          <a:prstGeom prst="rect">
            <a:avLst/>
          </a:prstGeom>
        </p:spPr>
        <p:txBody>
          <a:bodyPr wrap="square">
            <a:spAutoFit/>
          </a:bodyPr>
          <a:lstStyle/>
          <a:p>
            <a:r>
              <a:rPr lang="es-CO" sz="1200" dirty="0">
                <a:solidFill>
                  <a:srgbClr val="002060"/>
                </a:solidFill>
              </a:rPr>
              <a:t>Para terminar con esta primera parte conozca a sus compañeros de aula ingresando a "Punto de encuentro" y participe en el foro de presentación, luego podrá consultar las actividades y fechas de entrega en la "Agenda del Curso“. Luego navegue por los temas de la zona superior para descubrir los contenidos de este curso.</a:t>
            </a:r>
          </a:p>
        </p:txBody>
      </p:sp>
      <p:sp>
        <p:nvSpPr>
          <p:cNvPr id="22" name="Rectángulo 21"/>
          <p:cNvSpPr/>
          <p:nvPr/>
        </p:nvSpPr>
        <p:spPr>
          <a:xfrm>
            <a:off x="382134" y="8106789"/>
            <a:ext cx="2880000" cy="622088"/>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Punto de encuentro</a:t>
            </a:r>
          </a:p>
        </p:txBody>
      </p:sp>
      <p:sp>
        <p:nvSpPr>
          <p:cNvPr id="23" name="Rectángulo 22"/>
          <p:cNvSpPr/>
          <p:nvPr/>
        </p:nvSpPr>
        <p:spPr>
          <a:xfrm>
            <a:off x="3671856" y="8106789"/>
            <a:ext cx="2880000" cy="622088"/>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Agenda del curso</a:t>
            </a:r>
          </a:p>
        </p:txBody>
      </p:sp>
      <p:sp>
        <p:nvSpPr>
          <p:cNvPr id="26" name="Rectángulo 25"/>
          <p:cNvSpPr/>
          <p:nvPr/>
        </p:nvSpPr>
        <p:spPr>
          <a:xfrm>
            <a:off x="6858000" y="-27896"/>
            <a:ext cx="2914650" cy="9144000"/>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t>Intrucciones</a:t>
            </a:r>
            <a:r>
              <a:rPr lang="es-CO" dirty="0"/>
              <a:t> </a:t>
            </a:r>
          </a:p>
        </p:txBody>
      </p:sp>
      <p:sp>
        <p:nvSpPr>
          <p:cNvPr id="27" name="Rectángulo 26"/>
          <p:cNvSpPr/>
          <p:nvPr/>
        </p:nvSpPr>
        <p:spPr>
          <a:xfrm>
            <a:off x="6954131" y="453310"/>
            <a:ext cx="2700508" cy="387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rPr>
              <a:t>Personalice la foto de portada, selección de acuerdo con el tema</a:t>
            </a:r>
          </a:p>
        </p:txBody>
      </p:sp>
      <p:sp>
        <p:nvSpPr>
          <p:cNvPr id="28" name="Rectángulo 27"/>
          <p:cNvSpPr/>
          <p:nvPr/>
        </p:nvSpPr>
        <p:spPr>
          <a:xfrm>
            <a:off x="6954131" y="921976"/>
            <a:ext cx="2700508" cy="387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rPr>
              <a:t>De nombre a la sección: Bienvenidos | Bienvenidas</a:t>
            </a:r>
          </a:p>
        </p:txBody>
      </p:sp>
      <p:sp>
        <p:nvSpPr>
          <p:cNvPr id="29" name="Rectángulo 28"/>
          <p:cNvSpPr/>
          <p:nvPr/>
        </p:nvSpPr>
        <p:spPr>
          <a:xfrm>
            <a:off x="6954131" y="1437747"/>
            <a:ext cx="2700508" cy="387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rPr>
              <a:t>Banner: imagen</a:t>
            </a:r>
          </a:p>
        </p:txBody>
      </p:sp>
      <p:sp>
        <p:nvSpPr>
          <p:cNvPr id="30" name="Rectángulo 29"/>
          <p:cNvSpPr/>
          <p:nvPr/>
        </p:nvSpPr>
        <p:spPr>
          <a:xfrm>
            <a:off x="6948945" y="2019877"/>
            <a:ext cx="2700508" cy="82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rPr>
              <a:t>Botones vinculados a cada sección (módulo) incluya roll </a:t>
            </a:r>
            <a:r>
              <a:rPr lang="es-CO" sz="1400" dirty="0" err="1">
                <a:solidFill>
                  <a:srgbClr val="002060"/>
                </a:solidFill>
              </a:rPr>
              <a:t>over</a:t>
            </a:r>
            <a:r>
              <a:rPr lang="es-CO" sz="1400" dirty="0">
                <a:solidFill>
                  <a:srgbClr val="002060"/>
                </a:solidFill>
              </a:rPr>
              <a:t> con el nombre correspondiente</a:t>
            </a:r>
          </a:p>
        </p:txBody>
      </p:sp>
      <p:sp>
        <p:nvSpPr>
          <p:cNvPr id="31" name="Rectángulo 30"/>
          <p:cNvSpPr/>
          <p:nvPr/>
        </p:nvSpPr>
        <p:spPr>
          <a:xfrm>
            <a:off x="6948945" y="3062793"/>
            <a:ext cx="2700508" cy="4248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rPr>
              <a:t>Texto sobre plataforma</a:t>
            </a:r>
          </a:p>
        </p:txBody>
      </p:sp>
      <p:sp>
        <p:nvSpPr>
          <p:cNvPr id="32" name="Rectángulo 31"/>
          <p:cNvSpPr/>
          <p:nvPr/>
        </p:nvSpPr>
        <p:spPr>
          <a:xfrm>
            <a:off x="6948945" y="3677301"/>
            <a:ext cx="2700508" cy="62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solidFill>
                  <a:srgbClr val="002060"/>
                </a:solidFill>
              </a:rPr>
              <a:t>Botón con vinculo a la sección: personalice esta sección con la identidad del programa, agregue botones de navegación </a:t>
            </a:r>
          </a:p>
        </p:txBody>
      </p:sp>
      <p:sp>
        <p:nvSpPr>
          <p:cNvPr id="33" name="Rectángulo 32"/>
          <p:cNvSpPr/>
          <p:nvPr/>
        </p:nvSpPr>
        <p:spPr>
          <a:xfrm>
            <a:off x="6948945" y="4331657"/>
            <a:ext cx="2700508" cy="4248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rPr>
              <a:t>Texto sobre plataforma</a:t>
            </a:r>
          </a:p>
        </p:txBody>
      </p:sp>
      <p:sp>
        <p:nvSpPr>
          <p:cNvPr id="34" name="Rectángulo 33"/>
          <p:cNvSpPr/>
          <p:nvPr/>
        </p:nvSpPr>
        <p:spPr>
          <a:xfrm>
            <a:off x="6948945" y="4869746"/>
            <a:ext cx="2700508" cy="2267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rPr>
              <a:t>Interactivo: embeba el código</a:t>
            </a:r>
          </a:p>
        </p:txBody>
      </p:sp>
      <p:sp>
        <p:nvSpPr>
          <p:cNvPr id="35" name="Rectángulo 34"/>
          <p:cNvSpPr/>
          <p:nvPr/>
        </p:nvSpPr>
        <p:spPr>
          <a:xfrm>
            <a:off x="6948945" y="7250848"/>
            <a:ext cx="2700508" cy="4248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2060"/>
                </a:solidFill>
              </a:rPr>
              <a:t>Texto sobre plataforma</a:t>
            </a:r>
          </a:p>
        </p:txBody>
      </p:sp>
      <p:sp>
        <p:nvSpPr>
          <p:cNvPr id="36" name="Rectángulo 35"/>
          <p:cNvSpPr/>
          <p:nvPr/>
        </p:nvSpPr>
        <p:spPr>
          <a:xfrm>
            <a:off x="6948945" y="8055408"/>
            <a:ext cx="2700508" cy="62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solidFill>
                  <a:srgbClr val="002060"/>
                </a:solidFill>
              </a:rPr>
              <a:t>Botón con vinculo a cada sección: personalice con la identidad del programa, agregue botones de navegación.</a:t>
            </a:r>
          </a:p>
        </p:txBody>
      </p:sp>
      <p:sp>
        <p:nvSpPr>
          <p:cNvPr id="37" name="CuadroTexto 36"/>
          <p:cNvSpPr txBox="1"/>
          <p:nvPr/>
        </p:nvSpPr>
        <p:spPr>
          <a:xfrm>
            <a:off x="7325446" y="21678"/>
            <a:ext cx="2447204" cy="276999"/>
          </a:xfrm>
          <a:prstGeom prst="rect">
            <a:avLst/>
          </a:prstGeom>
          <a:noFill/>
        </p:spPr>
        <p:txBody>
          <a:bodyPr wrap="square" rtlCol="0">
            <a:spAutoFit/>
          </a:bodyPr>
          <a:lstStyle/>
          <a:p>
            <a:r>
              <a:rPr lang="es-CO" sz="1200" dirty="0">
                <a:solidFill>
                  <a:schemeClr val="bg1"/>
                </a:solidFill>
              </a:rPr>
              <a:t>Instrucciones para el diseñador</a:t>
            </a:r>
          </a:p>
        </p:txBody>
      </p:sp>
      <p:sp>
        <p:nvSpPr>
          <p:cNvPr id="38" name="Triángulo isósceles 37"/>
          <p:cNvSpPr/>
          <p:nvPr/>
        </p:nvSpPr>
        <p:spPr>
          <a:xfrm rot="16200000">
            <a:off x="6615811" y="529280"/>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Triángulo isósceles 38"/>
          <p:cNvSpPr/>
          <p:nvPr/>
        </p:nvSpPr>
        <p:spPr>
          <a:xfrm rot="16200000">
            <a:off x="6615811" y="978455"/>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Triángulo isósceles 39"/>
          <p:cNvSpPr/>
          <p:nvPr/>
        </p:nvSpPr>
        <p:spPr>
          <a:xfrm rot="16200000">
            <a:off x="6615811" y="1499013"/>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Triángulo isósceles 40"/>
          <p:cNvSpPr/>
          <p:nvPr/>
        </p:nvSpPr>
        <p:spPr>
          <a:xfrm rot="16200000">
            <a:off x="6615811" y="2329915"/>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Triángulo isósceles 41"/>
          <p:cNvSpPr/>
          <p:nvPr/>
        </p:nvSpPr>
        <p:spPr>
          <a:xfrm rot="16200000">
            <a:off x="6615811" y="3147121"/>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Triángulo isósceles 42"/>
          <p:cNvSpPr/>
          <p:nvPr/>
        </p:nvSpPr>
        <p:spPr>
          <a:xfrm rot="16200000">
            <a:off x="6615811" y="3890585"/>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Triángulo isósceles 43"/>
          <p:cNvSpPr/>
          <p:nvPr/>
        </p:nvSpPr>
        <p:spPr>
          <a:xfrm rot="16200000">
            <a:off x="6615811" y="4396548"/>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Triángulo isósceles 44"/>
          <p:cNvSpPr/>
          <p:nvPr/>
        </p:nvSpPr>
        <p:spPr>
          <a:xfrm rot="16200000">
            <a:off x="6615811" y="5832168"/>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Triángulo isósceles 45"/>
          <p:cNvSpPr/>
          <p:nvPr/>
        </p:nvSpPr>
        <p:spPr>
          <a:xfrm rot="16200000">
            <a:off x="6615811" y="7325271"/>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Triángulo isósceles 46"/>
          <p:cNvSpPr/>
          <p:nvPr/>
        </p:nvSpPr>
        <p:spPr>
          <a:xfrm rot="16200000">
            <a:off x="6615811" y="8229034"/>
            <a:ext cx="339187" cy="27483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8451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69" t="6322" r="3763"/>
          <a:stretch/>
        </p:blipFill>
        <p:spPr>
          <a:xfrm>
            <a:off x="2857548" y="533520"/>
            <a:ext cx="3675649" cy="8302658"/>
          </a:xfrm>
          <a:prstGeom prst="rect">
            <a:avLst/>
          </a:prstGeom>
        </p:spPr>
      </p:pic>
      <p:sp>
        <p:nvSpPr>
          <p:cNvPr id="3" name="CuadroTexto 2"/>
          <p:cNvSpPr txBox="1"/>
          <p:nvPr/>
        </p:nvSpPr>
        <p:spPr>
          <a:xfrm>
            <a:off x="0" y="533520"/>
            <a:ext cx="1202573" cy="461665"/>
          </a:xfrm>
          <a:prstGeom prst="rect">
            <a:avLst/>
          </a:prstGeom>
          <a:noFill/>
        </p:spPr>
        <p:txBody>
          <a:bodyPr wrap="none" rtlCol="0">
            <a:spAutoFit/>
          </a:bodyPr>
          <a:lstStyle/>
          <a:p>
            <a:r>
              <a:rPr lang="es-CO" sz="2400" dirty="0">
                <a:solidFill>
                  <a:schemeClr val="accent5">
                    <a:lumMod val="50000"/>
                  </a:schemeClr>
                </a:solidFill>
              </a:rPr>
              <a:t>Ejemplo</a:t>
            </a:r>
          </a:p>
        </p:txBody>
      </p:sp>
    </p:spTree>
    <p:extLst>
      <p:ext uri="{BB962C8B-B14F-4D97-AF65-F5344CB8AC3E}">
        <p14:creationId xmlns:p14="http://schemas.microsoft.com/office/powerpoint/2010/main" val="201018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C3241275-9931-4505-9DE7-7E655931905D}"/>
              </a:ext>
            </a:extLst>
          </p:cNvPr>
          <p:cNvSpPr txBox="1">
            <a:spLocks/>
          </p:cNvSpPr>
          <p:nvPr/>
        </p:nvSpPr>
        <p:spPr>
          <a:xfrm>
            <a:off x="514350" y="1496484"/>
            <a:ext cx="5829300" cy="3183467"/>
          </a:xfrm>
          <a:prstGeom prst="rect">
            <a:avLst/>
          </a:prstGeom>
        </p:spPr>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b="1" dirty="0">
                <a:solidFill>
                  <a:schemeClr val="bg1"/>
                </a:solidFill>
                <a:latin typeface="Segoe UI"/>
                <a:cs typeface="Segoe UI"/>
              </a:rPr>
              <a:t>Montaje de las escenas </a:t>
            </a:r>
            <a:endParaRPr lang="es-ES" dirty="0">
              <a:solidFill>
                <a:schemeClr val="bg1"/>
              </a:solidFill>
            </a:endParaRPr>
          </a:p>
        </p:txBody>
      </p:sp>
    </p:spTree>
    <p:extLst>
      <p:ext uri="{BB962C8B-B14F-4D97-AF65-F5344CB8AC3E}">
        <p14:creationId xmlns:p14="http://schemas.microsoft.com/office/powerpoint/2010/main" val="60795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439191"/>
            <a:ext cx="2697341" cy="461665"/>
          </a:xfrm>
          <a:prstGeom prst="rect">
            <a:avLst/>
          </a:prstGeom>
          <a:noFill/>
        </p:spPr>
        <p:txBody>
          <a:bodyPr wrap="none" rtlCol="0">
            <a:spAutoFit/>
          </a:bodyPr>
          <a:lstStyle/>
          <a:p>
            <a:r>
              <a:rPr lang="es-CO" sz="2400" dirty="0">
                <a:solidFill>
                  <a:schemeClr val="accent5">
                    <a:lumMod val="50000"/>
                  </a:schemeClr>
                </a:solidFill>
              </a:rPr>
              <a:t>Nombre del módulo</a:t>
            </a:r>
          </a:p>
        </p:txBody>
      </p:sp>
      <p:sp>
        <p:nvSpPr>
          <p:cNvPr id="4" name="Rectángulo 3"/>
          <p:cNvSpPr/>
          <p:nvPr/>
        </p:nvSpPr>
        <p:spPr>
          <a:xfrm>
            <a:off x="1269923" y="947807"/>
            <a:ext cx="828000" cy="8280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Home</a:t>
            </a:r>
          </a:p>
        </p:txBody>
      </p:sp>
      <p:sp>
        <p:nvSpPr>
          <p:cNvPr id="5" name="Rectángulo 4"/>
          <p:cNvSpPr/>
          <p:nvPr/>
        </p:nvSpPr>
        <p:spPr>
          <a:xfrm>
            <a:off x="2494572" y="947807"/>
            <a:ext cx="828000" cy="828000"/>
          </a:xfrm>
          <a:prstGeom prst="rect">
            <a:avLst/>
          </a:prstGeom>
          <a:solidFill>
            <a:schemeClr val="accent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1</a:t>
            </a:r>
          </a:p>
        </p:txBody>
      </p:sp>
      <p:sp>
        <p:nvSpPr>
          <p:cNvPr id="6" name="Rectángulo 5"/>
          <p:cNvSpPr/>
          <p:nvPr/>
        </p:nvSpPr>
        <p:spPr>
          <a:xfrm>
            <a:off x="3719221" y="947807"/>
            <a:ext cx="828000" cy="8280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2</a:t>
            </a:r>
          </a:p>
        </p:txBody>
      </p:sp>
      <p:sp>
        <p:nvSpPr>
          <p:cNvPr id="7" name="Rectángulo 6"/>
          <p:cNvSpPr/>
          <p:nvPr/>
        </p:nvSpPr>
        <p:spPr>
          <a:xfrm>
            <a:off x="4943869" y="947807"/>
            <a:ext cx="828000" cy="8280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3</a:t>
            </a:r>
          </a:p>
        </p:txBody>
      </p:sp>
      <p:sp>
        <p:nvSpPr>
          <p:cNvPr id="8" name="Rectángulo 7"/>
          <p:cNvSpPr/>
          <p:nvPr/>
        </p:nvSpPr>
        <p:spPr>
          <a:xfrm>
            <a:off x="47185" y="2015010"/>
            <a:ext cx="6574369" cy="461665"/>
          </a:xfrm>
          <a:prstGeom prst="rect">
            <a:avLst/>
          </a:prstGeom>
        </p:spPr>
        <p:txBody>
          <a:bodyPr wrap="square">
            <a:spAutoFit/>
          </a:bodyPr>
          <a:lstStyle/>
          <a:p>
            <a:r>
              <a:rPr lang="es-CO" sz="1200" dirty="0">
                <a:solidFill>
                  <a:srgbClr val="002060"/>
                </a:solidFill>
              </a:rPr>
              <a:t>Lo invitamos a conocer los contenidos de la </a:t>
            </a:r>
            <a:r>
              <a:rPr lang="es-CO" sz="1200" b="1" dirty="0">
                <a:solidFill>
                  <a:srgbClr val="002060"/>
                </a:solidFill>
              </a:rPr>
              <a:t>escena 1: explicaciones biológicas y psicológicas sobre el crimen</a:t>
            </a:r>
            <a:r>
              <a:rPr lang="es-CO" sz="1200" dirty="0">
                <a:solidFill>
                  <a:srgbClr val="002060"/>
                </a:solidFill>
              </a:rPr>
              <a:t>, haciendo clic en el botón "Entrar"</a:t>
            </a:r>
          </a:p>
        </p:txBody>
      </p:sp>
      <p:sp>
        <p:nvSpPr>
          <p:cNvPr id="9" name="Rectángulo 8"/>
          <p:cNvSpPr/>
          <p:nvPr/>
        </p:nvSpPr>
        <p:spPr>
          <a:xfrm>
            <a:off x="861624" y="2476675"/>
            <a:ext cx="4952141" cy="277198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Interactivo</a:t>
            </a:r>
          </a:p>
        </p:txBody>
      </p:sp>
      <p:sp>
        <p:nvSpPr>
          <p:cNvPr id="10" name="Rectángulo 9"/>
          <p:cNvSpPr/>
          <p:nvPr/>
        </p:nvSpPr>
        <p:spPr>
          <a:xfrm>
            <a:off x="47185" y="5372490"/>
            <a:ext cx="6480000" cy="461665"/>
          </a:xfrm>
          <a:prstGeom prst="rect">
            <a:avLst/>
          </a:prstGeom>
        </p:spPr>
        <p:txBody>
          <a:bodyPr wrap="square">
            <a:spAutoFit/>
          </a:bodyPr>
          <a:lstStyle/>
          <a:p>
            <a:r>
              <a:rPr lang="es-CO" sz="1200" dirty="0">
                <a:solidFill>
                  <a:srgbClr val="002060"/>
                </a:solidFill>
              </a:rPr>
              <a:t>Ahora que ha terminado el estudio y apropiación de esta escena es tiempo de aplicar los conocimientos adquiridos mediante la realización de las actividades de apropiación.</a:t>
            </a:r>
          </a:p>
        </p:txBody>
      </p:sp>
      <p:sp>
        <p:nvSpPr>
          <p:cNvPr id="12" name="Rectángulo 11"/>
          <p:cNvSpPr/>
          <p:nvPr/>
        </p:nvSpPr>
        <p:spPr>
          <a:xfrm>
            <a:off x="321349" y="5900019"/>
            <a:ext cx="5779274" cy="50299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accent5">
                    <a:lumMod val="50000"/>
                  </a:schemeClr>
                </a:solidFill>
              </a:rPr>
              <a:t>Banner de actividades de afianzamiento</a:t>
            </a:r>
          </a:p>
        </p:txBody>
      </p:sp>
      <p:sp>
        <p:nvSpPr>
          <p:cNvPr id="13" name="Rectángulo 12"/>
          <p:cNvSpPr/>
          <p:nvPr/>
        </p:nvSpPr>
        <p:spPr>
          <a:xfrm>
            <a:off x="861624" y="6722006"/>
            <a:ext cx="4952141" cy="2212444"/>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accent5">
                    <a:lumMod val="50000"/>
                  </a:schemeClr>
                </a:solidFill>
              </a:rPr>
              <a:t>Pluggin</a:t>
            </a:r>
            <a:r>
              <a:rPr lang="es-CO" dirty="0">
                <a:solidFill>
                  <a:schemeClr val="accent5">
                    <a:lumMod val="50000"/>
                  </a:schemeClr>
                </a:solidFill>
              </a:rPr>
              <a:t> H5P</a:t>
            </a:r>
          </a:p>
        </p:txBody>
      </p:sp>
    </p:spTree>
    <p:extLst>
      <p:ext uri="{BB962C8B-B14F-4D97-AF65-F5344CB8AC3E}">
        <p14:creationId xmlns:p14="http://schemas.microsoft.com/office/powerpoint/2010/main" val="71738287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9F92AEC4427854C9E1822975C409BEE" ma:contentTypeVersion="25" ma:contentTypeDescription="Crear nuevo documento." ma:contentTypeScope="" ma:versionID="ec1a02c9e85f06913d6a237fc6333abb">
  <xsd:schema xmlns:xsd="http://www.w3.org/2001/XMLSchema" xmlns:xs="http://www.w3.org/2001/XMLSchema" xmlns:p="http://schemas.microsoft.com/office/2006/metadata/properties" xmlns:ns1="4e763a2e-39b8-4f90-88c5-ee3933be9094" xmlns:ns3="2488d886-132a-40f9-8b41-aad569bef3aa" xmlns:ns4="e62e2dd9-6f56-496f-8db1-04b2587c65a0" xmlns:ns5="5eacc250-3c3b-41c1-91ff-120ce2e95ac3" xmlns:ns6="26fdcb6d-1e8b-46e9-9d89-be7bd2407d0c" xmlns:ns7="978207f9-d9ac-43b5-a670-738bc63d91d0" targetNamespace="http://schemas.microsoft.com/office/2006/metadata/properties" ma:root="true" ma:fieldsID="de79aebd59fcba35fa7dcac549280270" ns1:_="" ns3:_="" ns4:_="" ns5:_="" ns6:_="" ns7:_="">
    <xsd:import namespace="4e763a2e-39b8-4f90-88c5-ee3933be9094"/>
    <xsd:import namespace="2488d886-132a-40f9-8b41-aad569bef3aa"/>
    <xsd:import namespace="e62e2dd9-6f56-496f-8db1-04b2587c65a0"/>
    <xsd:import namespace="5eacc250-3c3b-41c1-91ff-120ce2e95ac3"/>
    <xsd:import namespace="26fdcb6d-1e8b-46e9-9d89-be7bd2407d0c"/>
    <xsd:import namespace="978207f9-d9ac-43b5-a670-738bc63d91d0"/>
    <xsd:element name="properties">
      <xsd:complexType>
        <xsd:sequence>
          <xsd:element name="documentManagement">
            <xsd:complexType>
              <xsd:all>
                <xsd:element ref="ns1:Estado" minOccurs="0"/>
                <xsd:element ref="ns1:Tipo_x0020_de_x0020_programa" minOccurs="0"/>
                <xsd:element ref="ns1:Modalidad" minOccurs="0"/>
                <xsd:element ref="ns3:Clase_x0020_de_x0020_programa" minOccurs="0"/>
                <xsd:element ref="ns3:Nombre_x0020_Empresa" minOccurs="0"/>
                <xsd:element ref="ns1:Lugar" minOccurs="0"/>
                <xsd:element ref="ns1:Facturaci_x00f3_n" minOccurs="0"/>
                <xsd:element ref="ns1:A_x00f1_o" minOccurs="0"/>
                <xsd:element ref="ns4:SharedWithUsers" minOccurs="0"/>
                <xsd:element ref="ns4:SharedWithDetails" minOccurs="0"/>
                <xsd:element ref="ns5:N_x00b0__x0020_ID" minOccurs="0"/>
                <xsd:element ref="ns5:Departamento" minOccurs="0"/>
                <xsd:element ref="ns6:N_x00b0__x0020_ID_x0020_Oportunidad" minOccurs="0"/>
                <xsd:element ref="ns7:LastSharedByUser" minOccurs="0"/>
                <xsd:element ref="ns7:LastSharedByTime" minOccurs="0"/>
                <xsd:element ref="ns6:MediaServiceMetadata" minOccurs="0"/>
                <xsd:element ref="ns6:MediaServiceFastMetadata" minOccurs="0"/>
                <xsd:element ref="ns6:MediaServiceAutoTags" minOccurs="0"/>
                <xsd:element ref="ns6:MediaServiceDateTaken" minOccurs="0"/>
                <xsd:element ref="ns6:MediaServiceOCR" minOccurs="0"/>
                <xsd:element ref="ns6:MediaServiceEventHashCode" minOccurs="0"/>
                <xsd:element ref="ns6:MediaServiceGenerationTime" minOccurs="0"/>
                <xsd:element ref="ns6:MediaServiceLocation"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63a2e-39b8-4f90-88c5-ee3933be9094" elementFormDefault="qualified">
    <xsd:import namespace="http://schemas.microsoft.com/office/2006/documentManagement/types"/>
    <xsd:import namespace="http://schemas.microsoft.com/office/infopath/2007/PartnerControls"/>
    <xsd:element name="Estado" ma:index="0" nillable="true" ma:displayName="Estado" ma:format="Dropdown" ma:indexed="true" ma:internalName="Estado">
      <xsd:simpleType>
        <xsd:restriction base="dms:Choice">
          <xsd:enumeration value="Activo"/>
          <xsd:enumeration value="Cancelado"/>
          <xsd:enumeration value="Cotización"/>
          <xsd:enumeration value="Promoción"/>
          <xsd:enumeration value="Finalizado"/>
        </xsd:restriction>
      </xsd:simpleType>
    </xsd:element>
    <xsd:element name="Tipo_x0020_de_x0020_programa" ma:index="3" nillable="true" ma:displayName="Tipo de programa" ma:format="Dropdown" ma:internalName="Tipo_x0020_de_x0020_programa">
      <xsd:simpleType>
        <xsd:restriction base="dms:Choice">
          <xsd:enumeration value="Abierto"/>
          <xsd:enumeration value="Empresarial"/>
        </xsd:restriction>
      </xsd:simpleType>
    </xsd:element>
    <xsd:element name="Modalidad" ma:index="4" nillable="true" ma:displayName="Modalidad" ma:format="Dropdown" ma:internalName="Modalidad">
      <xsd:simpleType>
        <xsd:restriction base="dms:Choice">
          <xsd:enumeration value="Presencial"/>
          <xsd:enumeration value="Semipresencial"/>
          <xsd:enumeration value="Virtual"/>
          <xsd:enumeration value="Virtual-Mooc"/>
        </xsd:restriction>
      </xsd:simpleType>
    </xsd:element>
    <xsd:element name="Lugar" ma:index="7" nillable="true" ma:displayName="Lugar" ma:format="Dropdown" ma:internalName="Lugar">
      <xsd:simpleType>
        <xsd:union memberTypes="dms:Text">
          <xsd:simpleType>
            <xsd:restriction base="dms:Choice">
              <xsd:enumeration value="Bogotá"/>
              <xsd:enumeration value="No Aplica"/>
              <xsd:enumeration value="Armenia"/>
              <xsd:enumeration value="Barrancabermeja"/>
              <xsd:enumeration value="Barranquilla"/>
              <xsd:enumeration value="Bucaramanga"/>
              <xsd:enumeration value="Cali"/>
              <xsd:enumeration value="Cartagena de Indias"/>
              <xsd:enumeration value="Chaparral"/>
              <xsd:enumeration value="Ciudad de Guatemala"/>
              <xsd:enumeration value="Ciudad de Panamá"/>
              <xsd:enumeration value="Costa Rica"/>
              <xsd:enumeration value="Cúcuta"/>
              <xsd:enumeration value="Facatativá"/>
              <xsd:enumeration value="Ibagué"/>
              <xsd:enumeration value="Lima"/>
              <xsd:enumeration value="Manizales"/>
              <xsd:enumeration value="Medellín"/>
              <xsd:enumeration value="Montería"/>
              <xsd:enumeration value="Neiva"/>
              <xsd:enumeration value="Pereira"/>
              <xsd:enumeration value="Quito"/>
              <xsd:enumeration value="Rionegro"/>
              <xsd:enumeration value="Sahagún"/>
              <xsd:enumeration value="San Carlos"/>
              <xsd:enumeration value="San José de Costa Rica"/>
              <xsd:enumeration value="San Juan de Pasto"/>
              <xsd:enumeration value="Santa Marta"/>
              <xsd:enumeration value="Santo Domingo"/>
              <xsd:enumeration value="Sogamoso"/>
              <xsd:enumeration value="Tunja"/>
              <xsd:enumeration value="Valledupar"/>
              <xsd:enumeration value="Villavicencio"/>
              <xsd:enumeration value="Yopal"/>
            </xsd:restriction>
          </xsd:simpleType>
        </xsd:union>
      </xsd:simpleType>
    </xsd:element>
    <xsd:element name="Facturaci_x00f3_n" ma:index="8" nillable="true" ma:displayName="Facturación" ma:format="Dropdown" ma:internalName="Facturaci_x00f3_n">
      <xsd:simpleType>
        <xsd:restriction base="dms:Choice">
          <xsd:enumeration value="Facturado (Emp.)"/>
          <xsd:enumeration value="Saldo pendiente"/>
          <xsd:enumeration value="Sin facturar"/>
        </xsd:restriction>
      </xsd:simpleType>
    </xsd:element>
    <xsd:element name="A_x00f1_o" ma:index="9" nillable="true" ma:displayName="Año" ma:format="Dropdown" ma:internalName="A_x00f1_o">
      <xsd:simpleType>
        <xsd:restriction base="dms:Choice">
          <xsd:enumeration value="2016"/>
          <xsd:enumeration value="2017"/>
          <xsd:enumeration value="2018"/>
          <xsd:enumeration value="2019"/>
          <xsd:enumeration value="2020"/>
        </xsd:restriction>
      </xsd:simpleType>
    </xsd:element>
  </xsd:schema>
  <xsd:schema xmlns:xsd="http://www.w3.org/2001/XMLSchema" xmlns:xs="http://www.w3.org/2001/XMLSchema" xmlns:dms="http://schemas.microsoft.com/office/2006/documentManagement/types" xmlns:pc="http://schemas.microsoft.com/office/infopath/2007/PartnerControls" targetNamespace="2488d886-132a-40f9-8b41-aad569bef3aa" elementFormDefault="qualified">
    <xsd:import namespace="http://schemas.microsoft.com/office/2006/documentManagement/types"/>
    <xsd:import namespace="http://schemas.microsoft.com/office/infopath/2007/PartnerControls"/>
    <xsd:element name="Clase_x0020_de_x0020_programa" ma:index="5" nillable="true" ma:displayName="Clase de programa" ma:format="Dropdown" ma:internalName="Clase_x0020_de_x0020_programa">
      <xsd:simpleType>
        <xsd:restriction base="dms:Choice">
          <xsd:enumeration value="Curso"/>
          <xsd:enumeration value="Diplomado"/>
          <xsd:enumeration value="Congreso"/>
          <xsd:enumeration value="Seminario"/>
          <xsd:enumeration value="Simposio"/>
          <xsd:enumeration value="Taller"/>
          <xsd:enumeration value="Curso/Taller"/>
          <xsd:enumeration value="Programa para Profesionales"/>
          <xsd:enumeration value="Programa para no Profesionales"/>
        </xsd:restriction>
      </xsd:simpleType>
    </xsd:element>
    <xsd:element name="Nombre_x0020_Empresa" ma:index="6" nillable="true" ma:displayName="Nombre empresa" ma:internalName="Nombre_x0020_Empres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2e2dd9-6f56-496f-8db1-04b2587c65a0" elementFormDefault="qualified">
    <xsd:import namespace="http://schemas.microsoft.com/office/2006/documentManagement/types"/>
    <xsd:import namespace="http://schemas.microsoft.com/office/infopath/2007/PartnerControls"/>
    <xsd:element name="SharedWithUsers" ma:index="12"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cc250-3c3b-41c1-91ff-120ce2e95ac3" elementFormDefault="qualified">
    <xsd:import namespace="http://schemas.microsoft.com/office/2006/documentManagement/types"/>
    <xsd:import namespace="http://schemas.microsoft.com/office/infopath/2007/PartnerControls"/>
    <xsd:element name="N_x00b0__x0020_ID" ma:index="18" nillable="true" ma:displayName="N° ID Programa" ma:indexed="true" ma:internalName="N_x00b0__x0020_ID" ma:percentage="FALSE">
      <xsd:simpleType>
        <xsd:restriction base="dms:Number"/>
      </xsd:simpleType>
    </xsd:element>
    <xsd:element name="Departamento" ma:index="19" nillable="true" ma:displayName="Departamento" ma:format="Dropdown" ma:internalName="Departamento">
      <xsd:simpleType>
        <xsd:restriction base="dms:Choice">
          <xsd:enumeration value="Artes Escénicas"/>
          <xsd:enumeration value="Artes Visuales"/>
          <xsd:enumeration value="Música"/>
          <xsd:enumeration value="Ciencias Básicas"/>
          <xsd:enumeration value="Formación"/>
          <xsd:enumeration value="Filosofía"/>
          <xsd:enumeration value="Administración"/>
          <xsd:enumeration value="Ciencias Contables"/>
          <xsd:enumeration value="Economía"/>
          <xsd:enumeration value="Derecho Económico"/>
          <xsd:enumeration value="Derecho Laboral"/>
          <xsd:enumeration value="Derecho Penal"/>
          <xsd:enumeration value="Derecho Privado"/>
          <xsd:enumeration value="Derecho Procesal"/>
          <xsd:enumeration value="Derecho Público"/>
          <xsd:enumeration value="Filosofía e Historia del Derecho"/>
          <xsd:enumeration value="Sociología y Política Jurídica"/>
          <xsd:enumeration value="Derecho Canónico"/>
          <xsd:enumeration value="Arquitectura"/>
          <xsd:enumeration value="Diseño"/>
          <xsd:enumeration value="Estética"/>
          <xsd:enumeration value="Ecología y Territorio"/>
          <xsd:enumeration value="Desarrollo Rural y Regional"/>
          <xsd:enumeration value="Civil"/>
          <xsd:enumeration value="Electrónica"/>
          <xsd:enumeration value="Ingeniería Industrial"/>
          <xsd:enumeration value="Sistemas"/>
          <xsd:enumeration value="Ciencia Política"/>
          <xsd:enumeration value="Relaciones Internacionales"/>
          <xsd:enumeration value="Antropología"/>
          <xsd:enumeration value="Historia y Geografía"/>
          <xsd:enumeration value="Literatura"/>
          <xsd:enumeration value="Sociología"/>
          <xsd:enumeration value="Comunicación"/>
          <xsd:enumeration value="Información"/>
          <xsd:enumeration value="Lenguas"/>
          <xsd:enumeration value="Teología"/>
          <xsd:enumeration value="Biología"/>
          <xsd:enumeration value="Física"/>
          <xsd:enumeration value="Matemáticas"/>
          <xsd:enumeration value="Microbiología"/>
          <xsd:enumeration value="Nutrición y Bioquímica"/>
          <xsd:enumeration value="Química"/>
          <xsd:enumeration value="Enfermería Clínica"/>
          <xsd:enumeration value="Enfermería en Salud de Colectivos"/>
          <xsd:enumeration value="Anestesiología"/>
          <xsd:enumeration value="Ciencias Fisiológicas"/>
          <xsd:enumeration value="Cirugía"/>
          <xsd:enumeration value="Ginecología y Obstetricia"/>
          <xsd:enumeration value="Medicina Interna"/>
          <xsd:enumeration value="Medicina Preventiva y Social"/>
          <xsd:enumeration value="Morfología"/>
          <xsd:enumeration value="Ortopedia y Traumatología"/>
          <xsd:enumeration value="Patología"/>
          <xsd:enumeration value="Pediatría"/>
          <xsd:enumeration value="Psiquiatría y Salud Mental"/>
          <xsd:enumeration value="Radiología e Imágenes"/>
          <xsd:enumeration value="Neurociencias"/>
          <xsd:enumeration value="Epidemiología Clínica"/>
          <xsd:enumeration value="Sistema Bucal"/>
          <xsd:enumeration value="Sistema Cráneo Facial"/>
          <xsd:enumeration value="Sistema Dentario"/>
          <xsd:enumeration value="Sistema Periodontal"/>
          <xsd:enumeration value="Psicología"/>
          <xsd:enumeration value="Instituto Pensar"/>
          <xsd:enumeration value="Instituto de Genética Humana"/>
          <xsd:enumeration value="Instituto de Envejecimiento"/>
          <xsd:enumeration value="Centro para el Aprendizaje, la Enseñanza y la Evaluación"/>
          <xsd:enumeration value="Instituto de Bioética"/>
          <xsd:enumeration value="Subcentro de Seguridad Social y Riesgos Profesionales"/>
          <xsd:enumeration value="Centro de Proyectos para el Desarrollo &quot;CENDEX&quot;"/>
        </xsd:restriction>
      </xsd:simpleType>
    </xsd:element>
  </xsd:schema>
  <xsd:schema xmlns:xsd="http://www.w3.org/2001/XMLSchema" xmlns:xs="http://www.w3.org/2001/XMLSchema" xmlns:dms="http://schemas.microsoft.com/office/2006/documentManagement/types" xmlns:pc="http://schemas.microsoft.com/office/infopath/2007/PartnerControls" targetNamespace="26fdcb6d-1e8b-46e9-9d89-be7bd2407d0c" elementFormDefault="qualified">
    <xsd:import namespace="http://schemas.microsoft.com/office/2006/documentManagement/types"/>
    <xsd:import namespace="http://schemas.microsoft.com/office/infopath/2007/PartnerControls"/>
    <xsd:element name="N_x00b0__x0020_ID_x0020_Oportunidad" ma:index="20" nillable="true" ma:displayName="N° ID Oportunidad" ma:internalName="N_x00b0__x0020_ID_x0020_Oportunidad">
      <xsd:simpleType>
        <xsd:restriction base="dms:Number"/>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AutoTags" ma:index="25" nillable="true" ma:displayName="MediaServiceAutoTags" ma:internalName="MediaServiceAutoTags"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8207f9-d9ac-43b5-a670-738bc63d91d0" elementFormDefault="qualified">
    <xsd:import namespace="http://schemas.microsoft.com/office/2006/documentManagement/types"/>
    <xsd:import namespace="http://schemas.microsoft.com/office/infopath/2007/PartnerControls"/>
    <xsd:element name="LastSharedByUser" ma:index="21" nillable="true" ma:displayName="Última vez que se compartió por usuario" ma:description="" ma:internalName="LastSharedByUser" ma:readOnly="true">
      <xsd:simpleType>
        <xsd:restriction base="dms:Note">
          <xsd:maxLength value="255"/>
        </xsd:restriction>
      </xsd:simpleType>
    </xsd:element>
    <xsd:element name="LastSharedByTime" ma:index="22"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Tipo de contenido"/>
        <xsd:element ref="dc:title" minOccurs="0" maxOccurs="1" ma:index="2"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dalidad xmlns="4e763a2e-39b8-4f90-88c5-ee3933be9094" xsi:nil="true"/>
    <Facturaci_x00f3_n xmlns="4e763a2e-39b8-4f90-88c5-ee3933be9094" xsi:nil="true"/>
    <N_x00b0__x0020_ID xmlns="5eacc250-3c3b-41c1-91ff-120ce2e95ac3" xsi:nil="true"/>
    <N_x00b0__x0020_ID_x0020_Oportunidad xmlns="26fdcb6d-1e8b-46e9-9d89-be7bd2407d0c" xsi:nil="true"/>
    <Lugar xmlns="4e763a2e-39b8-4f90-88c5-ee3933be9094" xsi:nil="true"/>
    <Departamento xmlns="5eacc250-3c3b-41c1-91ff-120ce2e95ac3" xsi:nil="true"/>
    <A_x00f1_o xmlns="4e763a2e-39b8-4f90-88c5-ee3933be9094" xsi:nil="true"/>
    <Nombre_x0020_Empresa xmlns="2488d886-132a-40f9-8b41-aad569bef3aa" xsi:nil="true"/>
    <Estado xmlns="4e763a2e-39b8-4f90-88c5-ee3933be9094" xsi:nil="true"/>
    <Tipo_x0020_de_x0020_programa xmlns="4e763a2e-39b8-4f90-88c5-ee3933be9094" xsi:nil="true"/>
    <Clase_x0020_de_x0020_programa xmlns="2488d886-132a-40f9-8b41-aad569bef3aa" xsi:nil="true"/>
  </documentManagement>
</p:properties>
</file>

<file path=customXml/itemProps1.xml><?xml version="1.0" encoding="utf-8"?>
<ds:datastoreItem xmlns:ds="http://schemas.openxmlformats.org/officeDocument/2006/customXml" ds:itemID="{A0AA17D6-842F-42A5-B7DB-222F71CB5DD7}">
  <ds:schemaRefs>
    <ds:schemaRef ds:uri="http://schemas.microsoft.com/sharepoint/v3/contenttype/forms"/>
  </ds:schemaRefs>
</ds:datastoreItem>
</file>

<file path=customXml/itemProps2.xml><?xml version="1.0" encoding="utf-8"?>
<ds:datastoreItem xmlns:ds="http://schemas.openxmlformats.org/officeDocument/2006/customXml" ds:itemID="{F1C800A3-C4C9-4B5F-B8B7-750522434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63a2e-39b8-4f90-88c5-ee3933be9094"/>
    <ds:schemaRef ds:uri="2488d886-132a-40f9-8b41-aad569bef3aa"/>
    <ds:schemaRef ds:uri="e62e2dd9-6f56-496f-8db1-04b2587c65a0"/>
    <ds:schemaRef ds:uri="5eacc250-3c3b-41c1-91ff-120ce2e95ac3"/>
    <ds:schemaRef ds:uri="26fdcb6d-1e8b-46e9-9d89-be7bd2407d0c"/>
    <ds:schemaRef ds:uri="978207f9-d9ac-43b5-a670-738bc63d91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5BD8E-76AC-4EDC-A4E0-E2F92ECE0367}">
  <ds:schemaRefs>
    <ds:schemaRef ds:uri="26fdcb6d-1e8b-46e9-9d89-be7bd2407d0c"/>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978207f9-d9ac-43b5-a670-738bc63d91d0"/>
    <ds:schemaRef ds:uri="http://purl.org/dc/elements/1.1/"/>
    <ds:schemaRef ds:uri="5eacc250-3c3b-41c1-91ff-120ce2e95ac3"/>
    <ds:schemaRef ds:uri="e62e2dd9-6f56-496f-8db1-04b2587c65a0"/>
    <ds:schemaRef ds:uri="2488d886-132a-40f9-8b41-aad569bef3aa"/>
    <ds:schemaRef ds:uri="4e763a2e-39b8-4f90-88c5-ee3933be90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181</TotalTime>
  <Words>391</Words>
  <Application>Microsoft Office PowerPoint</Application>
  <PresentationFormat>Letter Paper (8.5x11 in)</PresentationFormat>
  <Paragraphs>41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Tema de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Sandy Tatiana Leon Wilches</dc:creator>
  <cp:lastModifiedBy>Sandy Tatiana Leon Wilches</cp:lastModifiedBy>
  <cp:revision>19</cp:revision>
  <dcterms:created xsi:type="dcterms:W3CDTF">2019-11-18T15:25:52Z</dcterms:created>
  <dcterms:modified xsi:type="dcterms:W3CDTF">2022-03-14T21:15:37Z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0x010100B9F92AEC4427854C9E1822975C409BEE</vt:lpwstr>
  </property>
</Properties>
</file>