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4" r:id="rId3"/>
    <p:sldId id="257" r:id="rId4"/>
    <p:sldId id="258" r:id="rId5"/>
    <p:sldId id="261" r:id="rId6"/>
    <p:sldId id="262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hDb45RGo6qXH9AN/I54R8FxaG1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6D06E4F-A811-44A8-A300-D396746817DD}">
  <a:tblStyle styleId="{56D06E4F-A811-44A8-A300-D396746817DD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9BA9BB61-80CA-418F-A3B7-2DA79E7941F4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7" autoAdjust="0"/>
    <p:restoredTop sz="94660"/>
  </p:normalViewPr>
  <p:slideViewPr>
    <p:cSldViewPr snapToGrid="0">
      <p:cViewPr>
        <p:scale>
          <a:sx n="75" d="100"/>
          <a:sy n="75" d="100"/>
        </p:scale>
        <p:origin x="54" y="-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499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499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499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499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499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499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499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499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499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es-CO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6"/>
          <p:cNvSpPr txBox="1"/>
          <p:nvPr/>
        </p:nvSpPr>
        <p:spPr>
          <a:xfrm>
            <a:off x="0" y="273840"/>
            <a:ext cx="3386667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CO" sz="2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Formato diseño instruccional</a:t>
            </a: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6"/>
          <p:cNvSpPr txBox="1"/>
          <p:nvPr/>
        </p:nvSpPr>
        <p:spPr>
          <a:xfrm>
            <a:off x="4055534" y="364770"/>
            <a:ext cx="547793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alibri"/>
              <a:buNone/>
            </a:pPr>
            <a:r>
              <a:rPr lang="es-CO" sz="2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Complete la siguiente información </a:t>
            </a:r>
            <a:endParaRPr sz="20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5" name="Google Shape;15;p6"/>
          <p:cNvGraphicFramePr/>
          <p:nvPr>
            <p:extLst>
              <p:ext uri="{D42A27DB-BD31-4B8C-83A1-F6EECF244321}">
                <p14:modId xmlns:p14="http://schemas.microsoft.com/office/powerpoint/2010/main" val="2017512544"/>
              </p:ext>
            </p:extLst>
          </p:nvPr>
        </p:nvGraphicFramePr>
        <p:xfrm>
          <a:off x="107649" y="1288239"/>
          <a:ext cx="11939200" cy="5137875"/>
        </p:xfrm>
        <a:graphic>
          <a:graphicData uri="http://schemas.openxmlformats.org/drawingml/2006/table">
            <a:tbl>
              <a:tblPr firstRow="1" bandRow="1">
                <a:noFill/>
                <a:tableStyleId>{56D06E4F-A811-44A8-A300-D396746817DD}</a:tableStyleId>
              </a:tblPr>
              <a:tblGrid>
                <a:gridCol w="596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0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A323F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 b="1" u="none" strike="noStrike" cap="none" dirty="0">
                          <a:solidFill>
                            <a:srgbClr val="0A323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Línea</a:t>
                      </a:r>
                      <a:r>
                        <a:rPr lang="es-CO" sz="1600" b="1" u="none" strike="noStrike" cap="none" baseline="0" dirty="0">
                          <a:solidFill>
                            <a:srgbClr val="0A323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académica </a:t>
                      </a:r>
                      <a:r>
                        <a:rPr lang="es-CO" sz="1600" b="1" u="none" strike="noStrike" cap="none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(información en la ficha técnica)</a:t>
                      </a:r>
                      <a:endParaRPr sz="1600" b="1" u="none" strike="noStrike" cap="none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08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A323F"/>
                        </a:buClr>
                        <a:buSzPts val="1600"/>
                        <a:buFont typeface="Calibri"/>
                        <a:buNone/>
                        <a:tabLst/>
                        <a:defRPr/>
                      </a:pPr>
                      <a:r>
                        <a:rPr lang="es-CO" sz="1600" b="1" u="none" strike="noStrike" cap="none" dirty="0">
                          <a:solidFill>
                            <a:srgbClr val="0A323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Facultad </a:t>
                      </a:r>
                      <a:r>
                        <a:rPr lang="es-ES" sz="1600" b="1" u="none" strike="noStrike" cap="none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(información en la ficha técnica)</a:t>
                      </a:r>
                      <a:endParaRPr sz="1600" b="1" u="none" strike="noStrike" cap="none" dirty="0">
                        <a:solidFill>
                          <a:srgbClr val="0A323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0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A323F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 b="1" u="none" strike="noStrike" cap="none">
                          <a:solidFill>
                            <a:srgbClr val="0A323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Nombre del programa</a:t>
                      </a:r>
                      <a:endParaRPr sz="1600" b="1" u="none" strike="noStrike" cap="none">
                        <a:solidFill>
                          <a:srgbClr val="0A323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0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A323F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 b="1" u="none" strike="noStrike" cap="none" dirty="0">
                          <a:solidFill>
                            <a:srgbClr val="0A323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Clase de programa </a:t>
                      </a:r>
                      <a:r>
                        <a:rPr lang="es-CO" sz="1600" b="1" u="none" strike="noStrike" cap="none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(curso/diplomado/</a:t>
                      </a:r>
                      <a:r>
                        <a:rPr lang="es-CO" sz="1600" b="1" u="none" strike="noStrike" cap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mooc</a:t>
                      </a:r>
                      <a:r>
                        <a:rPr lang="es-CO" sz="1600" b="1" u="none" strike="noStrike" cap="none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)</a:t>
                      </a:r>
                      <a:endParaRPr sz="1600" b="1" u="none" strike="noStrike" cap="none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0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A323F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 b="1" u="none" strike="noStrike" cap="none" dirty="0">
                          <a:solidFill>
                            <a:srgbClr val="0A323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Modalidad </a:t>
                      </a:r>
                      <a:r>
                        <a:rPr lang="es-CO" sz="1600" b="1" u="none" strike="noStrike" cap="none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(virtual/semipresencial/online)</a:t>
                      </a:r>
                      <a:endParaRPr sz="1600" b="1" u="none" strike="noStrike" cap="none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0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A323F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 b="1" u="none" strike="noStrike" cap="none" dirty="0">
                          <a:solidFill>
                            <a:srgbClr val="0A323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Clase de recurso </a:t>
                      </a:r>
                      <a:r>
                        <a:rPr lang="es-CO" sz="1600" b="1" u="none" strike="noStrike" cap="none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(interactivo/actividad/video)</a:t>
                      </a:r>
                      <a:endParaRPr sz="1600" b="1" u="none" strike="noStrike" cap="none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0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A323F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 b="1" u="none" strike="noStrike" cap="none" dirty="0">
                          <a:solidFill>
                            <a:srgbClr val="0A323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Objetivo académico</a:t>
                      </a:r>
                      <a:endParaRPr sz="1600" b="1" u="none" strike="noStrike" cap="none" dirty="0">
                        <a:solidFill>
                          <a:srgbClr val="0A323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0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A323F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 b="1" u="none" strike="noStrike" cap="none" dirty="0">
                          <a:solidFill>
                            <a:srgbClr val="0A323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Diseñador instruccional</a:t>
                      </a:r>
                      <a:endParaRPr sz="1600" b="1" u="none" strike="noStrike" cap="none" dirty="0">
                        <a:solidFill>
                          <a:srgbClr val="0A323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0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A323F"/>
                        </a:buClr>
                        <a:buSzPts val="1600"/>
                        <a:buFont typeface="Calibri"/>
                        <a:buNone/>
                      </a:pPr>
                      <a:r>
                        <a:rPr lang="es-CO" sz="1600" b="1" u="none" strike="noStrike" cap="none" dirty="0">
                          <a:solidFill>
                            <a:srgbClr val="0A323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Instruccionales generales</a:t>
                      </a:r>
                      <a:endParaRPr dirty="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/>
                    </a:p>
                  </a:txBody>
                  <a:tcPr marL="91450" marR="91450" marT="45725" marB="45725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6077252" y="1882636"/>
            <a:ext cx="5868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6077252" y="2451633"/>
            <a:ext cx="5868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body" idx="3"/>
          </p:nvPr>
        </p:nvSpPr>
        <p:spPr>
          <a:xfrm>
            <a:off x="6077252" y="3020630"/>
            <a:ext cx="5868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body" idx="4"/>
          </p:nvPr>
        </p:nvSpPr>
        <p:spPr>
          <a:xfrm>
            <a:off x="6077252" y="1313639"/>
            <a:ext cx="5868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body" idx="5"/>
          </p:nvPr>
        </p:nvSpPr>
        <p:spPr>
          <a:xfrm>
            <a:off x="6077252" y="5865612"/>
            <a:ext cx="5868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body" idx="6"/>
          </p:nvPr>
        </p:nvSpPr>
        <p:spPr>
          <a:xfrm>
            <a:off x="6077252" y="4158624"/>
            <a:ext cx="5868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body" idx="7"/>
          </p:nvPr>
        </p:nvSpPr>
        <p:spPr>
          <a:xfrm>
            <a:off x="6077252" y="5296618"/>
            <a:ext cx="5868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8"/>
          </p:nvPr>
        </p:nvSpPr>
        <p:spPr>
          <a:xfrm>
            <a:off x="6077252" y="3589627"/>
            <a:ext cx="5868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9"/>
          </p:nvPr>
        </p:nvSpPr>
        <p:spPr>
          <a:xfrm>
            <a:off x="6077252" y="4727621"/>
            <a:ext cx="5868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A32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seño personalizado">
  <p:cSld name="Diseño personalizado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-1" y="212726"/>
            <a:ext cx="3516199" cy="937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sz="2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234950" y="1254125"/>
            <a:ext cx="11766550" cy="524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2"/>
          </p:nvPr>
        </p:nvSpPr>
        <p:spPr>
          <a:xfrm>
            <a:off x="4191000" y="0"/>
            <a:ext cx="8001000" cy="388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seño personalizado" userDrawn="1">
  <p:cSld name="1_Diseño personalizado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/>
          <p:nvPr/>
        </p:nvSpPr>
        <p:spPr>
          <a:xfrm>
            <a:off x="0" y="0"/>
            <a:ext cx="12192000" cy="6581869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2" name="Google Shape;32;p9"/>
          <p:cNvGraphicFramePr/>
          <p:nvPr/>
        </p:nvGraphicFramePr>
        <p:xfrm>
          <a:off x="5598" y="5418"/>
          <a:ext cx="12201050" cy="6515440"/>
        </p:xfrm>
        <a:graphic>
          <a:graphicData uri="http://schemas.openxmlformats.org/drawingml/2006/table">
            <a:tbl>
              <a:tblPr firstRow="1" bandRow="1">
                <a:noFill/>
                <a:tableStyleId>{9BA9BB61-80CA-418F-A3B7-2DA79E7941F4}</a:tableStyleId>
              </a:tblPr>
              <a:tblGrid>
                <a:gridCol w="143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6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32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4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4800"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05C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1700"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5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"/>
                        <a:buFont typeface="Arial"/>
                        <a:buNone/>
                      </a:pPr>
                      <a:endParaRPr sz="1200" b="1" u="none" strike="noStrike" cap="none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"/>
                        <a:buFont typeface="Arial"/>
                        <a:buNone/>
                      </a:pPr>
                      <a:endParaRPr sz="12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57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"/>
                        <a:buFont typeface="Arial"/>
                        <a:buNone/>
                      </a:pPr>
                      <a:endParaRPr sz="1200" b="1" u="none" strike="noStrike" cap="none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9800"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5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3" name="Google Shape;33;p9"/>
          <p:cNvSpPr txBox="1">
            <a:spLocks noGrp="1"/>
          </p:cNvSpPr>
          <p:nvPr>
            <p:ph type="body" idx="1"/>
          </p:nvPr>
        </p:nvSpPr>
        <p:spPr>
          <a:xfrm>
            <a:off x="94344" y="508000"/>
            <a:ext cx="12039599" cy="4631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9"/>
          <p:cNvSpPr txBox="1"/>
          <p:nvPr/>
        </p:nvSpPr>
        <p:spPr>
          <a:xfrm>
            <a:off x="53975" y="100112"/>
            <a:ext cx="194316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</a:pPr>
            <a:r>
              <a:rPr lang="es-CO" sz="1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Esquema/Texo pantalla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9"/>
          <p:cNvSpPr txBox="1"/>
          <p:nvPr/>
        </p:nvSpPr>
        <p:spPr>
          <a:xfrm>
            <a:off x="12206625" y="29053"/>
            <a:ext cx="2859204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400"/>
              <a:buFont typeface="Calibri"/>
              <a:buNone/>
            </a:pPr>
            <a:r>
              <a:rPr lang="es-CO" sz="1400" b="1" i="0" u="none" strike="noStrike" cap="none" dirty="0">
                <a:solidFill>
                  <a:schemeClr val="accent2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Instrucción para el diseñador</a:t>
            </a:r>
            <a:endParaRPr sz="1400" b="1" i="0" u="none" strike="noStrike" cap="none" dirty="0">
              <a:solidFill>
                <a:schemeClr val="accent2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9"/>
          <p:cNvSpPr txBox="1"/>
          <p:nvPr/>
        </p:nvSpPr>
        <p:spPr>
          <a:xfrm>
            <a:off x="74083" y="5193589"/>
            <a:ext cx="129073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</a:pPr>
            <a:r>
              <a:rPr lang="es-CO" sz="1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Tema en menú</a:t>
            </a:r>
            <a:endParaRPr sz="1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9"/>
          <p:cNvSpPr/>
          <p:nvPr/>
        </p:nvSpPr>
        <p:spPr>
          <a:xfrm>
            <a:off x="74083" y="5501366"/>
            <a:ext cx="171553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"/>
              <a:buFont typeface="Arial"/>
              <a:buNone/>
            </a:pPr>
            <a:r>
              <a:rPr lang="es-CO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Audio o narración</a:t>
            </a:r>
            <a:endParaRPr sz="1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3"/>
          </p:nvPr>
        </p:nvSpPr>
        <p:spPr>
          <a:xfrm>
            <a:off x="152399" y="5809143"/>
            <a:ext cx="11908971" cy="6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46;p10"/>
          <p:cNvSpPr txBox="1">
            <a:spLocks noGrp="1"/>
          </p:cNvSpPr>
          <p:nvPr>
            <p:ph type="body" idx="2"/>
          </p:nvPr>
        </p:nvSpPr>
        <p:spPr>
          <a:xfrm>
            <a:off x="12251827" y="485461"/>
            <a:ext cx="2814002" cy="63646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9525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seño personalizado">
  <p:cSld name="2_Diseño personalizado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/>
          <p:nvPr/>
        </p:nvSpPr>
        <p:spPr>
          <a:xfrm>
            <a:off x="0" y="0"/>
            <a:ext cx="12192000" cy="6581869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2" name="Google Shape;42;p10"/>
          <p:cNvGraphicFramePr/>
          <p:nvPr/>
        </p:nvGraphicFramePr>
        <p:xfrm>
          <a:off x="20886" y="0"/>
          <a:ext cx="12201025" cy="6852575"/>
        </p:xfrm>
        <a:graphic>
          <a:graphicData uri="http://schemas.openxmlformats.org/drawingml/2006/table">
            <a:tbl>
              <a:tblPr firstRow="1" bandRow="1">
                <a:noFill/>
                <a:tableStyleId>{9BA9BB61-80CA-418F-A3B7-2DA79E7941F4}</a:tableStyleId>
              </a:tblPr>
              <a:tblGrid>
                <a:gridCol w="11656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4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6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16300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5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F38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94344" y="493486"/>
            <a:ext cx="12039599" cy="636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Google Shape;44;p10"/>
          <p:cNvSpPr txBox="1"/>
          <p:nvPr/>
        </p:nvSpPr>
        <p:spPr>
          <a:xfrm>
            <a:off x="53975" y="100112"/>
            <a:ext cx="194316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</a:pPr>
            <a:r>
              <a:rPr lang="es-CO" sz="1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Esquema/Texo pantalla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0"/>
          <p:cNvSpPr txBox="1"/>
          <p:nvPr/>
        </p:nvSpPr>
        <p:spPr>
          <a:xfrm>
            <a:off x="12206625" y="100112"/>
            <a:ext cx="2859204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400"/>
              <a:buFont typeface="Calibri"/>
              <a:buNone/>
            </a:pPr>
            <a:r>
              <a:rPr lang="es-CO" sz="1400" b="1" i="0" u="none" strike="noStrike" cap="none" dirty="0">
                <a:solidFill>
                  <a:schemeClr val="accent2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Instrucción</a:t>
            </a:r>
            <a:r>
              <a:rPr lang="es-CO" sz="1400" b="1" i="0" u="none" strike="noStrike" cap="none" baseline="0" dirty="0">
                <a:solidFill>
                  <a:schemeClr val="accent2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para el diseñador</a:t>
            </a:r>
            <a:endParaRPr sz="1400" b="1" i="0" u="none" strike="noStrike" cap="none" dirty="0">
              <a:solidFill>
                <a:schemeClr val="accent2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0"/>
          <p:cNvSpPr txBox="1">
            <a:spLocks noGrp="1"/>
          </p:cNvSpPr>
          <p:nvPr>
            <p:ph type="body" idx="2"/>
          </p:nvPr>
        </p:nvSpPr>
        <p:spPr>
          <a:xfrm>
            <a:off x="12251827" y="485461"/>
            <a:ext cx="2814002" cy="63646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9525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5"/>
          <p:cNvPicPr preferRelativeResize="0"/>
          <p:nvPr/>
        </p:nvPicPr>
        <p:blipFill rotWithShape="1">
          <a:blip r:embed="rId6">
            <a:alphaModFix/>
          </a:blip>
          <a:srcRect b="82536"/>
          <a:stretch/>
        </p:blipFill>
        <p:spPr>
          <a:xfrm>
            <a:off x="0" y="0"/>
            <a:ext cx="12192000" cy="119017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5"/>
          <p:cNvSpPr/>
          <p:nvPr/>
        </p:nvSpPr>
        <p:spPr>
          <a:xfrm>
            <a:off x="0" y="6647543"/>
            <a:ext cx="12192000" cy="224971"/>
          </a:xfrm>
          <a:prstGeom prst="rect">
            <a:avLst/>
          </a:prstGeom>
          <a:solidFill>
            <a:srgbClr val="105C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 txBox="1">
            <a:spLocks noGrp="1"/>
          </p:cNvSpPr>
          <p:nvPr>
            <p:ph type="body" idx="1"/>
          </p:nvPr>
        </p:nvSpPr>
        <p:spPr>
          <a:xfrm>
            <a:off x="6077252" y="1882636"/>
            <a:ext cx="5868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</a:pPr>
            <a:endParaRPr/>
          </a:p>
        </p:txBody>
      </p:sp>
      <p:sp>
        <p:nvSpPr>
          <p:cNvPr id="52" name="Google Shape;52;p1"/>
          <p:cNvSpPr txBox="1">
            <a:spLocks noGrp="1"/>
          </p:cNvSpPr>
          <p:nvPr>
            <p:ph type="body" idx="2"/>
          </p:nvPr>
        </p:nvSpPr>
        <p:spPr>
          <a:xfrm>
            <a:off x="6077252" y="2451633"/>
            <a:ext cx="5868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</a:pPr>
            <a:endParaRPr/>
          </a:p>
        </p:txBody>
      </p:sp>
      <p:sp>
        <p:nvSpPr>
          <p:cNvPr id="53" name="Google Shape;53;p1"/>
          <p:cNvSpPr txBox="1">
            <a:spLocks noGrp="1"/>
          </p:cNvSpPr>
          <p:nvPr>
            <p:ph type="body" idx="3"/>
          </p:nvPr>
        </p:nvSpPr>
        <p:spPr>
          <a:xfrm>
            <a:off x="6077252" y="3020630"/>
            <a:ext cx="5868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</a:pPr>
            <a:endParaRPr/>
          </a:p>
        </p:txBody>
      </p:sp>
      <p:sp>
        <p:nvSpPr>
          <p:cNvPr id="54" name="Google Shape;54;p1"/>
          <p:cNvSpPr txBox="1">
            <a:spLocks noGrp="1"/>
          </p:cNvSpPr>
          <p:nvPr>
            <p:ph type="body" idx="4"/>
          </p:nvPr>
        </p:nvSpPr>
        <p:spPr>
          <a:xfrm>
            <a:off x="6077252" y="1313639"/>
            <a:ext cx="5868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</a:pPr>
            <a:endParaRPr/>
          </a:p>
        </p:txBody>
      </p:sp>
      <p:sp>
        <p:nvSpPr>
          <p:cNvPr id="55" name="Google Shape;55;p1"/>
          <p:cNvSpPr txBox="1">
            <a:spLocks noGrp="1"/>
          </p:cNvSpPr>
          <p:nvPr>
            <p:ph type="body" idx="5"/>
          </p:nvPr>
        </p:nvSpPr>
        <p:spPr>
          <a:xfrm>
            <a:off x="6077252" y="5865612"/>
            <a:ext cx="5868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</a:pPr>
            <a:endParaRPr/>
          </a:p>
        </p:txBody>
      </p:sp>
      <p:sp>
        <p:nvSpPr>
          <p:cNvPr id="56" name="Google Shape;56;p1"/>
          <p:cNvSpPr txBox="1">
            <a:spLocks noGrp="1"/>
          </p:cNvSpPr>
          <p:nvPr>
            <p:ph type="body" idx="6"/>
          </p:nvPr>
        </p:nvSpPr>
        <p:spPr>
          <a:xfrm>
            <a:off x="6077252" y="4158624"/>
            <a:ext cx="5868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</a:pPr>
            <a:endParaRPr/>
          </a:p>
        </p:txBody>
      </p:sp>
      <p:sp>
        <p:nvSpPr>
          <p:cNvPr id="57" name="Google Shape;57;p1"/>
          <p:cNvSpPr txBox="1">
            <a:spLocks noGrp="1"/>
          </p:cNvSpPr>
          <p:nvPr>
            <p:ph type="body" idx="7"/>
          </p:nvPr>
        </p:nvSpPr>
        <p:spPr>
          <a:xfrm>
            <a:off x="6077252" y="5296618"/>
            <a:ext cx="5868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</a:pPr>
            <a:endParaRPr/>
          </a:p>
        </p:txBody>
      </p:sp>
      <p:sp>
        <p:nvSpPr>
          <p:cNvPr id="58" name="Google Shape;58;p1"/>
          <p:cNvSpPr txBox="1">
            <a:spLocks noGrp="1"/>
          </p:cNvSpPr>
          <p:nvPr>
            <p:ph type="body" idx="8"/>
          </p:nvPr>
        </p:nvSpPr>
        <p:spPr>
          <a:xfrm>
            <a:off x="6077252" y="3589627"/>
            <a:ext cx="5868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</a:pPr>
            <a:endParaRPr/>
          </a:p>
        </p:txBody>
      </p:sp>
      <p:sp>
        <p:nvSpPr>
          <p:cNvPr id="59" name="Google Shape;59;p1"/>
          <p:cNvSpPr txBox="1">
            <a:spLocks noGrp="1"/>
          </p:cNvSpPr>
          <p:nvPr>
            <p:ph type="body" idx="9"/>
          </p:nvPr>
        </p:nvSpPr>
        <p:spPr>
          <a:xfrm>
            <a:off x="6077252" y="4727621"/>
            <a:ext cx="5868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323F"/>
              </a:buClr>
              <a:buSzPts val="1400"/>
              <a:buFont typeface="Calibri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Como usar el formato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s-ES" dirty="0" err="1"/>
              <a:t>Guias</a:t>
            </a:r>
            <a:r>
              <a:rPr lang="es-ES" dirty="0"/>
              <a:t> de uso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146" y="1716344"/>
            <a:ext cx="9772650" cy="44577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-1" y="2182760"/>
            <a:ext cx="2079216" cy="1164163"/>
          </a:xfrm>
          <a:prstGeom prst="rect">
            <a:avLst/>
          </a:prstGeom>
          <a:solidFill>
            <a:srgbClr val="E7E6E6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Espacio para el diseño de información: imágenes, gráficos, esquemas, infografías, personajes, icónicos</a:t>
            </a:r>
          </a:p>
        </p:txBody>
      </p:sp>
      <p:sp>
        <p:nvSpPr>
          <p:cNvPr id="8" name="Flecha derecha 7"/>
          <p:cNvSpPr/>
          <p:nvPr/>
        </p:nvSpPr>
        <p:spPr>
          <a:xfrm rot="1926166">
            <a:off x="2138362" y="3191564"/>
            <a:ext cx="825909" cy="663677"/>
          </a:xfrm>
          <a:prstGeom prst="rightArrow">
            <a:avLst/>
          </a:prstGeom>
          <a:solidFill>
            <a:srgbClr val="E7E6E6">
              <a:alpha val="69804"/>
            </a:srgb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2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0112784" y="2517779"/>
            <a:ext cx="2079216" cy="745304"/>
          </a:xfrm>
          <a:prstGeom prst="rect">
            <a:avLst/>
          </a:prstGeom>
          <a:solidFill>
            <a:srgbClr val="E7E6E6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Comentarios para el diseñador, información de los POPUP</a:t>
            </a:r>
          </a:p>
        </p:txBody>
      </p:sp>
      <p:sp>
        <p:nvSpPr>
          <p:cNvPr id="10" name="Flecha derecha 9"/>
          <p:cNvSpPr/>
          <p:nvPr/>
        </p:nvSpPr>
        <p:spPr>
          <a:xfrm rot="7638265">
            <a:off x="10699082" y="3544672"/>
            <a:ext cx="825909" cy="663677"/>
          </a:xfrm>
          <a:prstGeom prst="rightArrow">
            <a:avLst/>
          </a:prstGeom>
          <a:solidFill>
            <a:srgbClr val="E7E6E6">
              <a:alpha val="69804"/>
            </a:srgb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2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0" y="5994064"/>
            <a:ext cx="2079216" cy="543091"/>
          </a:xfrm>
          <a:prstGeom prst="rect">
            <a:avLst/>
          </a:prstGeom>
          <a:solidFill>
            <a:srgbClr val="E7E6E6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Indicaciones para contenido multimedia</a:t>
            </a:r>
          </a:p>
        </p:txBody>
      </p:sp>
      <p:sp>
        <p:nvSpPr>
          <p:cNvPr id="12" name="Flecha derecha 11"/>
          <p:cNvSpPr/>
          <p:nvPr/>
        </p:nvSpPr>
        <p:spPr>
          <a:xfrm rot="18644837">
            <a:off x="2138361" y="5842206"/>
            <a:ext cx="825909" cy="663677"/>
          </a:xfrm>
          <a:prstGeom prst="rightArrow">
            <a:avLst/>
          </a:prstGeom>
          <a:solidFill>
            <a:srgbClr val="E7E6E6">
              <a:alpha val="69804"/>
            </a:srgb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826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"/>
          <p:cNvSpPr txBox="1">
            <a:spLocks noGrp="1"/>
          </p:cNvSpPr>
          <p:nvPr>
            <p:ph type="title"/>
          </p:nvPr>
        </p:nvSpPr>
        <p:spPr>
          <a:xfrm>
            <a:off x="-1" y="212726"/>
            <a:ext cx="3516199" cy="937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CO"/>
              <a:t>Indicaciones generales</a:t>
            </a:r>
            <a:endParaRPr/>
          </a:p>
        </p:txBody>
      </p:sp>
      <p:sp>
        <p:nvSpPr>
          <p:cNvPr id="66" name="Google Shape;66;p2"/>
          <p:cNvSpPr txBox="1">
            <a:spLocks noGrp="1"/>
          </p:cNvSpPr>
          <p:nvPr>
            <p:ph type="body" idx="1"/>
          </p:nvPr>
        </p:nvSpPr>
        <p:spPr>
          <a:xfrm>
            <a:off x="234950" y="1254125"/>
            <a:ext cx="11766550" cy="524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lang="es-CO" dirty="0"/>
              <a:t>Si lo considera importante, agregue otras indicaciones generales: Ejemplo: </a:t>
            </a:r>
            <a:endParaRPr dirty="0"/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AutoNum type="arabicPeriod"/>
            </a:pPr>
            <a:r>
              <a:rPr lang="es-CO" dirty="0"/>
              <a:t>Tono que debe conservar la corrección de estilo</a:t>
            </a:r>
            <a:endParaRPr dirty="0"/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AutoNum type="arabicPeriod"/>
            </a:pPr>
            <a:r>
              <a:rPr lang="es-CO" dirty="0"/>
              <a:t>Indicaciones a seguir por el diseñador: fotográfico, vectorial, paleta de color, contraste, entre otros. </a:t>
            </a: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AutoNum type="arabicPeriod"/>
            </a:pPr>
            <a:r>
              <a:rPr lang="es-CO" dirty="0"/>
              <a:t>Elementos didácticos a tener en cuenta.</a:t>
            </a:r>
            <a:endParaRPr dirty="0"/>
          </a:p>
        </p:txBody>
      </p:sp>
      <p:sp>
        <p:nvSpPr>
          <p:cNvPr id="67" name="Google Shape;67;p2"/>
          <p:cNvSpPr txBox="1">
            <a:spLocks noGrp="1"/>
          </p:cNvSpPr>
          <p:nvPr>
            <p:ph type="body" idx="2"/>
          </p:nvPr>
        </p:nvSpPr>
        <p:spPr>
          <a:xfrm>
            <a:off x="4191000" y="0"/>
            <a:ext cx="8001000" cy="388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</a:pPr>
            <a:endParaRPr/>
          </a:p>
        </p:txBody>
      </p:sp>
      <p:sp>
        <p:nvSpPr>
          <p:cNvPr id="68" name="Google Shape;68;p2"/>
          <p:cNvSpPr txBox="1"/>
          <p:nvPr/>
        </p:nvSpPr>
        <p:spPr>
          <a:xfrm>
            <a:off x="12194000" y="-35800"/>
            <a:ext cx="28113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dirty="0"/>
              <a:t>Instrucción para el diseñador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"/>
          <p:cNvSpPr txBox="1">
            <a:spLocks noGrp="1"/>
          </p:cNvSpPr>
          <p:nvPr>
            <p:ph type="title"/>
          </p:nvPr>
        </p:nvSpPr>
        <p:spPr>
          <a:xfrm>
            <a:off x="-1" y="212726"/>
            <a:ext cx="3516199" cy="937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endParaRPr/>
          </a:p>
        </p:txBody>
      </p:sp>
      <p:sp>
        <p:nvSpPr>
          <p:cNvPr id="74" name="Google Shape;74;p3"/>
          <p:cNvSpPr txBox="1">
            <a:spLocks noGrp="1"/>
          </p:cNvSpPr>
          <p:nvPr>
            <p:ph type="body" idx="2"/>
          </p:nvPr>
        </p:nvSpPr>
        <p:spPr>
          <a:xfrm>
            <a:off x="4191000" y="0"/>
            <a:ext cx="8001000" cy="388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</a:pPr>
            <a:r>
              <a:rPr lang="es-CO"/>
              <a:t>Mapa del general de un programa</a:t>
            </a:r>
            <a:endParaRPr/>
          </a:p>
        </p:txBody>
      </p:sp>
      <p:grpSp>
        <p:nvGrpSpPr>
          <p:cNvPr id="75" name="Google Shape;75;p3"/>
          <p:cNvGrpSpPr/>
          <p:nvPr/>
        </p:nvGrpSpPr>
        <p:grpSpPr>
          <a:xfrm>
            <a:off x="2821834" y="1255590"/>
            <a:ext cx="6592780" cy="5237406"/>
            <a:chOff x="2586884" y="1465"/>
            <a:chExt cx="6592780" cy="5237406"/>
          </a:xfrm>
        </p:grpSpPr>
        <p:sp>
          <p:nvSpPr>
            <p:cNvPr id="76" name="Google Shape;76;p3"/>
            <p:cNvSpPr/>
            <p:nvPr/>
          </p:nvSpPr>
          <p:spPr>
            <a:xfrm>
              <a:off x="3777256" y="2876099"/>
              <a:ext cx="238074" cy="160248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9525" cap="flat" cmpd="sng">
              <a:solidFill>
                <a:srgbClr val="354254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77" name="Google Shape;77;p3"/>
            <p:cNvSpPr/>
            <p:nvPr/>
          </p:nvSpPr>
          <p:spPr>
            <a:xfrm>
              <a:off x="5205703" y="3966720"/>
              <a:ext cx="238074" cy="112212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9525" cap="flat" cmpd="sng">
              <a:solidFill>
                <a:srgbClr val="3D4B5F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78" name="Google Shape;78;p3"/>
            <p:cNvSpPr/>
            <p:nvPr/>
          </p:nvSpPr>
          <p:spPr>
            <a:xfrm>
              <a:off x="5205703" y="3966720"/>
              <a:ext cx="238074" cy="67327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9525" cap="flat" cmpd="sng">
              <a:solidFill>
                <a:srgbClr val="3D4B5F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79" name="Google Shape;79;p3"/>
            <p:cNvSpPr/>
            <p:nvPr/>
          </p:nvSpPr>
          <p:spPr>
            <a:xfrm>
              <a:off x="5205703" y="3966720"/>
              <a:ext cx="238074" cy="22442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9525" cap="flat" cmpd="sng">
              <a:solidFill>
                <a:srgbClr val="3D4B5F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80" name="Google Shape;80;p3"/>
            <p:cNvSpPr/>
            <p:nvPr/>
          </p:nvSpPr>
          <p:spPr>
            <a:xfrm>
              <a:off x="5205703" y="3742294"/>
              <a:ext cx="238074" cy="22442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9525" cap="flat" cmpd="sng">
              <a:solidFill>
                <a:srgbClr val="3D4B5F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81" name="Google Shape;81;p3"/>
            <p:cNvSpPr/>
            <p:nvPr/>
          </p:nvSpPr>
          <p:spPr>
            <a:xfrm>
              <a:off x="5205703" y="3293444"/>
              <a:ext cx="238074" cy="67327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9525" cap="flat" cmpd="sng">
              <a:solidFill>
                <a:srgbClr val="3D4B5F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82" name="Google Shape;82;p3"/>
            <p:cNvSpPr/>
            <p:nvPr/>
          </p:nvSpPr>
          <p:spPr>
            <a:xfrm>
              <a:off x="5205703" y="2844594"/>
              <a:ext cx="238074" cy="112212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9525" cap="flat" cmpd="sng">
              <a:solidFill>
                <a:srgbClr val="3D4B5F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83" name="Google Shape;83;p3"/>
            <p:cNvSpPr/>
            <p:nvPr/>
          </p:nvSpPr>
          <p:spPr>
            <a:xfrm>
              <a:off x="3777256" y="2876099"/>
              <a:ext cx="238074" cy="109062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9525" cap="flat" cmpd="sng">
              <a:solidFill>
                <a:srgbClr val="354254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84" name="Google Shape;84;p3"/>
            <p:cNvSpPr/>
            <p:nvPr/>
          </p:nvSpPr>
          <p:spPr>
            <a:xfrm>
              <a:off x="5205703" y="1273617"/>
              <a:ext cx="238074" cy="107067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9525" cap="flat" cmpd="sng">
              <a:solidFill>
                <a:srgbClr val="3D4B5F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85" name="Google Shape;85;p3"/>
            <p:cNvSpPr/>
            <p:nvPr/>
          </p:nvSpPr>
          <p:spPr>
            <a:xfrm>
              <a:off x="5205703" y="1273617"/>
              <a:ext cx="238074" cy="62182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9525" cap="flat" cmpd="sng">
              <a:solidFill>
                <a:srgbClr val="3D4B5F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86" name="Google Shape;86;p3"/>
            <p:cNvSpPr/>
            <p:nvPr/>
          </p:nvSpPr>
          <p:spPr>
            <a:xfrm>
              <a:off x="5205703" y="1273617"/>
              <a:ext cx="238074" cy="17297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9525" cap="flat" cmpd="sng">
              <a:solidFill>
                <a:srgbClr val="3D4B5F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87" name="Google Shape;87;p3"/>
            <p:cNvSpPr/>
            <p:nvPr/>
          </p:nvSpPr>
          <p:spPr>
            <a:xfrm>
              <a:off x="5205703" y="997746"/>
              <a:ext cx="238074" cy="27587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9525" cap="flat" cmpd="sng">
              <a:solidFill>
                <a:srgbClr val="3D4B5F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88" name="Google Shape;88;p3"/>
            <p:cNvSpPr/>
            <p:nvPr/>
          </p:nvSpPr>
          <p:spPr>
            <a:xfrm>
              <a:off x="5205703" y="600342"/>
              <a:ext cx="238074" cy="67327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9525" cap="flat" cmpd="sng">
              <a:solidFill>
                <a:srgbClr val="3D4B5F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89" name="Google Shape;89;p3"/>
            <p:cNvSpPr/>
            <p:nvPr/>
          </p:nvSpPr>
          <p:spPr>
            <a:xfrm>
              <a:off x="5205703" y="151492"/>
              <a:ext cx="238074" cy="112212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9525" cap="flat" cmpd="sng">
              <a:solidFill>
                <a:srgbClr val="3D4B5F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90" name="Google Shape;90;p3"/>
            <p:cNvSpPr/>
            <p:nvPr/>
          </p:nvSpPr>
          <p:spPr>
            <a:xfrm>
              <a:off x="3777256" y="1273617"/>
              <a:ext cx="238074" cy="160248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9525" cap="flat" cmpd="sng">
              <a:solidFill>
                <a:srgbClr val="354254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91" name="Google Shape;91;p3"/>
            <p:cNvSpPr/>
            <p:nvPr/>
          </p:nvSpPr>
          <p:spPr>
            <a:xfrm>
              <a:off x="2586884" y="2694567"/>
              <a:ext cx="1190372" cy="363063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1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3"/>
            <p:cNvSpPr txBox="1"/>
            <p:nvPr/>
          </p:nvSpPr>
          <p:spPr>
            <a:xfrm>
              <a:off x="2586884" y="2694567"/>
              <a:ext cx="1190372" cy="3630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s-CO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Mapa general</a:t>
              </a: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4015331" y="1092086"/>
              <a:ext cx="1190372" cy="363063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1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3"/>
            <p:cNvSpPr txBox="1"/>
            <p:nvPr/>
          </p:nvSpPr>
          <p:spPr>
            <a:xfrm>
              <a:off x="4015331" y="1092086"/>
              <a:ext cx="1190372" cy="3630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s-CO" sz="1500" b="0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Bienvenidos</a:t>
              </a:r>
              <a:endParaRPr sz="15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5443777" y="1465"/>
              <a:ext cx="3735887" cy="300053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1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3"/>
            <p:cNvSpPr txBox="1"/>
            <p:nvPr/>
          </p:nvSpPr>
          <p:spPr>
            <a:xfrm>
              <a:off x="5443777" y="1465"/>
              <a:ext cx="3735887" cy="30005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s-CO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Instrucción: bienvenida e inicio </a:t>
              </a: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5443777" y="450315"/>
              <a:ext cx="3735887" cy="300053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1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3"/>
            <p:cNvSpPr txBox="1"/>
            <p:nvPr/>
          </p:nvSpPr>
          <p:spPr>
            <a:xfrm>
              <a:off x="5443777" y="450315"/>
              <a:ext cx="3735887" cy="30005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s-CO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Interactivo de presentación</a:t>
              </a: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5443777" y="847719"/>
              <a:ext cx="3735887" cy="300053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1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3"/>
            <p:cNvSpPr txBox="1"/>
            <p:nvPr/>
          </p:nvSpPr>
          <p:spPr>
            <a:xfrm>
              <a:off x="5443777" y="847719"/>
              <a:ext cx="3735887" cy="30005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s-CO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Conoce la plataforma (botón)</a:t>
              </a: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5443777" y="1296570"/>
              <a:ext cx="3735887" cy="300053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1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3"/>
            <p:cNvSpPr txBox="1"/>
            <p:nvPr/>
          </p:nvSpPr>
          <p:spPr>
            <a:xfrm>
              <a:off x="5443777" y="1296570"/>
              <a:ext cx="3735887" cy="30005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s-CO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Foro de presentación</a:t>
              </a: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5443777" y="1745420"/>
              <a:ext cx="3735887" cy="300053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1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3"/>
            <p:cNvSpPr txBox="1"/>
            <p:nvPr/>
          </p:nvSpPr>
          <p:spPr>
            <a:xfrm>
              <a:off x="5443777" y="1745420"/>
              <a:ext cx="3735887" cy="30005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s-CO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Agenda del curso</a:t>
              </a: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3"/>
            <p:cNvSpPr/>
            <p:nvPr/>
          </p:nvSpPr>
          <p:spPr>
            <a:xfrm>
              <a:off x="5443777" y="2194270"/>
              <a:ext cx="3735887" cy="300053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1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3"/>
            <p:cNvSpPr txBox="1"/>
            <p:nvPr/>
          </p:nvSpPr>
          <p:spPr>
            <a:xfrm>
              <a:off x="5443777" y="2194270"/>
              <a:ext cx="3735887" cy="30005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s-CO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Foro de novedades</a:t>
              </a: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4015331" y="3785188"/>
              <a:ext cx="1190372" cy="363063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1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3"/>
            <p:cNvSpPr txBox="1"/>
            <p:nvPr/>
          </p:nvSpPr>
          <p:spPr>
            <a:xfrm>
              <a:off x="4015331" y="3785188"/>
              <a:ext cx="1190372" cy="3630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s-CO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Módulo</a:t>
              </a: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3"/>
            <p:cNvSpPr/>
            <p:nvPr/>
          </p:nvSpPr>
          <p:spPr>
            <a:xfrm>
              <a:off x="5443777" y="2694567"/>
              <a:ext cx="3735887" cy="300053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1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3"/>
            <p:cNvSpPr txBox="1"/>
            <p:nvPr/>
          </p:nvSpPr>
          <p:spPr>
            <a:xfrm>
              <a:off x="5443777" y="2694567"/>
              <a:ext cx="3735887" cy="30005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s-CO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Instrucción de bienvenida</a:t>
              </a: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5443777" y="3143417"/>
              <a:ext cx="3735887" cy="300053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1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3"/>
            <p:cNvSpPr txBox="1"/>
            <p:nvPr/>
          </p:nvSpPr>
          <p:spPr>
            <a:xfrm>
              <a:off x="5443777" y="3143417"/>
              <a:ext cx="3735887" cy="30005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s-CO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Interactivo de contenido</a:t>
              </a: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5443777" y="3592267"/>
              <a:ext cx="3735887" cy="300053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1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3"/>
            <p:cNvSpPr txBox="1"/>
            <p:nvPr/>
          </p:nvSpPr>
          <p:spPr>
            <a:xfrm>
              <a:off x="5443777" y="3592267"/>
              <a:ext cx="3735887" cy="30005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s-CO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Foro de inquietudes académicas</a:t>
              </a: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3"/>
            <p:cNvSpPr/>
            <p:nvPr/>
          </p:nvSpPr>
          <p:spPr>
            <a:xfrm>
              <a:off x="5443777" y="4041118"/>
              <a:ext cx="3735887" cy="300053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1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3"/>
            <p:cNvSpPr txBox="1"/>
            <p:nvPr/>
          </p:nvSpPr>
          <p:spPr>
            <a:xfrm>
              <a:off x="5443777" y="4041118"/>
              <a:ext cx="3735887" cy="30005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s-CO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Ver mi progreso</a:t>
              </a: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3"/>
            <p:cNvSpPr/>
            <p:nvPr/>
          </p:nvSpPr>
          <p:spPr>
            <a:xfrm>
              <a:off x="5443777" y="4489968"/>
              <a:ext cx="3735887" cy="300053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1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3"/>
            <p:cNvSpPr txBox="1"/>
            <p:nvPr/>
          </p:nvSpPr>
          <p:spPr>
            <a:xfrm>
              <a:off x="5443777" y="4489968"/>
              <a:ext cx="3735887" cy="30005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s-CO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Actividades</a:t>
              </a: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5443777" y="4938818"/>
              <a:ext cx="3735887" cy="300053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1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3"/>
            <p:cNvSpPr txBox="1"/>
            <p:nvPr/>
          </p:nvSpPr>
          <p:spPr>
            <a:xfrm>
              <a:off x="5443777" y="4938818"/>
              <a:ext cx="3735887" cy="30005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s-CO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Memorias</a:t>
              </a: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3"/>
            <p:cNvSpPr/>
            <p:nvPr/>
          </p:nvSpPr>
          <p:spPr>
            <a:xfrm>
              <a:off x="4015331" y="4297048"/>
              <a:ext cx="1190372" cy="363063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1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3"/>
            <p:cNvSpPr txBox="1"/>
            <p:nvPr/>
          </p:nvSpPr>
          <p:spPr>
            <a:xfrm>
              <a:off x="4015331" y="4297048"/>
              <a:ext cx="1190372" cy="3630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s-CO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Glosario</a:t>
              </a: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3" name="Google Shape;68;p2"/>
          <p:cNvSpPr txBox="1"/>
          <p:nvPr/>
        </p:nvSpPr>
        <p:spPr>
          <a:xfrm>
            <a:off x="12194000" y="-35800"/>
            <a:ext cx="28113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dirty="0"/>
              <a:t>Instrucción para el diseñador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3748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3391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144</Words>
  <Application>Microsoft Office PowerPoint</Application>
  <PresentationFormat>Widescreen</PresentationFormat>
  <Paragraphs>29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Como usar el formato</vt:lpstr>
      <vt:lpstr>Indicaciones generales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Margarita Maria Salavarrieta Castro</dc:creator>
  <cp:lastModifiedBy>Sandy Tatiana Leon Wilches</cp:lastModifiedBy>
  <cp:revision>4</cp:revision>
  <dcterms:modified xsi:type="dcterms:W3CDTF">2022-03-14T21:18:10Z</dcterms:modified>
</cp:coreProperties>
</file>