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2"/>
  </p:notesMasterIdLst>
  <p:sldIdLst>
    <p:sldId id="257" r:id="rId5"/>
    <p:sldId id="305" r:id="rId6"/>
    <p:sldId id="307" r:id="rId7"/>
    <p:sldId id="306" r:id="rId8"/>
    <p:sldId id="309" r:id="rId9"/>
    <p:sldId id="308" r:id="rId10"/>
    <p:sldId id="310" r:id="rId11"/>
  </p:sldIdLst>
  <p:sldSz cx="6858000" cy="10080625"/>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A9D8A7BC-37A8-421D-B4F1-AD0D7C96A7B5}">
          <p14:sldIdLst>
            <p14:sldId id="257"/>
          </p14:sldIdLst>
        </p14:section>
        <p14:section name="Módulo 0" id="{82C8BFE4-3650-4BA4-B227-A4456C8CE00C}">
          <p14:sldIdLst>
            <p14:sldId id="305"/>
            <p14:sldId id="307"/>
            <p14:sldId id="306"/>
            <p14:sldId id="309"/>
            <p14:sldId id="308"/>
            <p14:sldId id="31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señador Instruccional 2 - Educación Continua" initials="DC" lastIdx="3" clrIdx="0">
    <p:extLst>
      <p:ext uri="{19B8F6BF-5375-455C-9EA6-DF929625EA0E}">
        <p15:presenceInfo xmlns:p15="http://schemas.microsoft.com/office/powerpoint/2012/main" userId="S::diseinstru2@javeriana.edu.co::9b812100-c675-4e9e-84b7-f09064a3cf75" providerId="AD"/>
      </p:ext>
    </p:extLst>
  </p:cmAuthor>
  <p:cmAuthor id="2" name="Sandy Tatiana Leon Wilches" initials="SW" lastIdx="3" clrIdx="1">
    <p:extLst>
      <p:ext uri="{19B8F6BF-5375-455C-9EA6-DF929625EA0E}">
        <p15:presenceInfo xmlns:p15="http://schemas.microsoft.com/office/powerpoint/2012/main" userId="S::sandy.leon@javeriana.edu.co::52c7eb1a-da6e-4b35-85b7-9ad104ce858a" providerId="AD"/>
      </p:ext>
    </p:extLst>
  </p:cmAuthor>
  <p:cmAuthor id="3" name="Diseñador Instruccional 1 - Educación Continua" initials="DI1-EC" lastIdx="3" clrIdx="2">
    <p:extLst>
      <p:ext uri="{19B8F6BF-5375-455C-9EA6-DF929625EA0E}">
        <p15:presenceInfo xmlns:p15="http://schemas.microsoft.com/office/powerpoint/2012/main" userId="Diseñador Instruccional 1 - Educación Continua" providerId="None"/>
      </p:ext>
    </p:extLst>
  </p:cmAuthor>
  <p:cmAuthor id="4" name="Ángela Blanco" initials="ÁB" lastIdx="5" clrIdx="3">
    <p:extLst>
      <p:ext uri="{19B8F6BF-5375-455C-9EA6-DF929625EA0E}">
        <p15:presenceInfo xmlns:p15="http://schemas.microsoft.com/office/powerpoint/2012/main" userId="Ángela Blanco" providerId="None"/>
      </p:ext>
    </p:extLst>
  </p:cmAuthor>
  <p:cmAuthor id="5" name="POSO_Terrasos-01@hotmail.com" initials="P0" lastIdx="6" clrIdx="4">
    <p:extLst>
      <p:ext uri="{19B8F6BF-5375-455C-9EA6-DF929625EA0E}">
        <p15:presenceInfo xmlns:p15="http://schemas.microsoft.com/office/powerpoint/2012/main" userId="d4eff2a1be69d94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C17"/>
    <a:srgbClr val="00D2CC"/>
    <a:srgbClr val="FF5C2F"/>
    <a:srgbClr val="D9F0F6"/>
    <a:srgbClr val="0023B5"/>
    <a:srgbClr val="FF0DAE"/>
    <a:srgbClr val="F89D30"/>
    <a:srgbClr val="00A99A"/>
    <a:srgbClr val="FEE8AC"/>
    <a:srgbClr val="5AA2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291" autoAdjust="0"/>
  </p:normalViewPr>
  <p:slideViewPr>
    <p:cSldViewPr snapToGrid="0">
      <p:cViewPr varScale="1">
        <p:scale>
          <a:sx n="53" d="100"/>
          <a:sy n="53" d="100"/>
        </p:scale>
        <p:origin x="226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3EAFAE-CAFC-45B5-AD86-D3FC24C9653B}" type="datetimeFigureOut">
              <a:rPr lang="es-CO" smtClean="0"/>
              <a:t>25/08/2021</a:t>
            </a:fld>
            <a:endParaRPr lang="es-CO"/>
          </a:p>
        </p:txBody>
      </p:sp>
      <p:sp>
        <p:nvSpPr>
          <p:cNvPr id="4" name="Marcador de imagen de diapositiva 3"/>
          <p:cNvSpPr>
            <a:spLocks noGrp="1" noRot="1" noChangeAspect="1"/>
          </p:cNvSpPr>
          <p:nvPr>
            <p:ph type="sldImg" idx="2"/>
          </p:nvPr>
        </p:nvSpPr>
        <p:spPr>
          <a:xfrm>
            <a:off x="2379663" y="1143000"/>
            <a:ext cx="2098675"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625BD6-773A-41E7-8A4A-6FE2EFC31252}" type="slidenum">
              <a:rPr lang="es-CO" smtClean="0"/>
              <a:t>‹Nº›</a:t>
            </a:fld>
            <a:endParaRPr lang="es-CO"/>
          </a:p>
        </p:txBody>
      </p:sp>
    </p:spTree>
    <p:extLst>
      <p:ext uri="{BB962C8B-B14F-4D97-AF65-F5344CB8AC3E}">
        <p14:creationId xmlns:p14="http://schemas.microsoft.com/office/powerpoint/2010/main" val="2778606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4350" y="1649770"/>
            <a:ext cx="5829300" cy="3509551"/>
          </a:xfrm>
        </p:spPr>
        <p:txBody>
          <a:bodyPr anchor="b"/>
          <a:lstStyle>
            <a:lvl1pPr algn="ctr">
              <a:defRPr sz="4500"/>
            </a:lvl1pPr>
          </a:lstStyle>
          <a:p>
            <a:r>
              <a:rPr lang="es-ES"/>
              <a:t>Escriba nombre del módulo</a:t>
            </a:r>
            <a:endParaRPr lang="en-US"/>
          </a:p>
        </p:txBody>
      </p:sp>
      <p:sp>
        <p:nvSpPr>
          <p:cNvPr id="3" name="Subtitle 2"/>
          <p:cNvSpPr>
            <a:spLocks noGrp="1"/>
          </p:cNvSpPr>
          <p:nvPr>
            <p:ph type="subTitle" idx="1" hasCustomPrompt="1"/>
          </p:nvPr>
        </p:nvSpPr>
        <p:spPr>
          <a:xfrm>
            <a:off x="857250" y="5294663"/>
            <a:ext cx="5143500" cy="1220438"/>
          </a:xfrm>
        </p:spPr>
        <p:txBody>
          <a:bodyPr/>
          <a:lstStyle>
            <a:lvl1pPr marL="0" indent="0" algn="ctr">
              <a:buNone/>
              <a:defRPr sz="180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Curso o diplomado:</a:t>
            </a:r>
          </a:p>
          <a:p>
            <a:r>
              <a:rPr lang="es-ES"/>
              <a:t>Profesor:</a:t>
            </a:r>
          </a:p>
          <a:p>
            <a:r>
              <a:rPr lang="es-ES"/>
              <a:t>Diseñador instruccional</a:t>
            </a:r>
            <a:endParaRPr lang="en-US"/>
          </a:p>
        </p:txBody>
      </p:sp>
      <p:pic>
        <p:nvPicPr>
          <p:cNvPr id="7" name="Imagen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6216" y="40837"/>
            <a:ext cx="5667768" cy="2049730"/>
          </a:xfrm>
          <a:prstGeom prst="rect">
            <a:avLst/>
          </a:prstGeom>
        </p:spPr>
      </p:pic>
      <p:pic>
        <p:nvPicPr>
          <p:cNvPr id="8" name="Imagen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3842" y="8082517"/>
            <a:ext cx="5152516" cy="1791102"/>
          </a:xfrm>
          <a:prstGeom prst="rect">
            <a:avLst/>
          </a:prstGeom>
        </p:spPr>
      </p:pic>
    </p:spTree>
    <p:extLst>
      <p:ext uri="{BB962C8B-B14F-4D97-AF65-F5344CB8AC3E}">
        <p14:creationId xmlns:p14="http://schemas.microsoft.com/office/powerpoint/2010/main" val="2293951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138FB949-1DC3-4DCD-ABE6-75906B82A6A8}" type="datetimeFigureOut">
              <a:rPr lang="es-CO" smtClean="0"/>
              <a:t>25/08/2021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BED115A-B603-4BC8-BD8A-D81615AD5730}" type="slidenum">
              <a:rPr lang="es-CO" smtClean="0"/>
              <a:t>‹Nº›</a:t>
            </a:fld>
            <a:endParaRPr lang="es-CO"/>
          </a:p>
        </p:txBody>
      </p:sp>
    </p:spTree>
    <p:extLst>
      <p:ext uri="{BB962C8B-B14F-4D97-AF65-F5344CB8AC3E}">
        <p14:creationId xmlns:p14="http://schemas.microsoft.com/office/powerpoint/2010/main" val="2557487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36700"/>
            <a:ext cx="1478756" cy="8542864"/>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471488" y="536700"/>
            <a:ext cx="4350544" cy="8542864"/>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138FB949-1DC3-4DCD-ABE6-75906B82A6A8}" type="datetimeFigureOut">
              <a:rPr lang="es-CO" smtClean="0"/>
              <a:t>25/08/2021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BED115A-B603-4BC8-BD8A-D81615AD5730}" type="slidenum">
              <a:rPr lang="es-CO" smtClean="0"/>
              <a:t>‹Nº›</a:t>
            </a:fld>
            <a:endParaRPr lang="es-CO"/>
          </a:p>
        </p:txBody>
      </p:sp>
    </p:spTree>
    <p:extLst>
      <p:ext uri="{BB962C8B-B14F-4D97-AF65-F5344CB8AC3E}">
        <p14:creationId xmlns:p14="http://schemas.microsoft.com/office/powerpoint/2010/main" val="84809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35921" y="566652"/>
            <a:ext cx="6804000" cy="751214"/>
          </a:xfrm>
        </p:spPr>
        <p:txBody>
          <a:bodyPr>
            <a:normAutofit/>
          </a:bodyPr>
          <a:lstStyle>
            <a:lvl1pPr>
              <a:defRPr sz="2800"/>
            </a:lvl1pPr>
          </a:lstStyle>
          <a:p>
            <a:r>
              <a:rPr lang="es-ES"/>
              <a:t>Haga clic para modificar el estilo de título del patrón</a:t>
            </a:r>
            <a:endParaRPr lang="en-US"/>
          </a:p>
        </p:txBody>
      </p:sp>
      <p:pic>
        <p:nvPicPr>
          <p:cNvPr id="7" name="Imagen 6"/>
          <p:cNvPicPr>
            <a:picLocks noChangeAspect="1"/>
          </p:cNvPicPr>
          <p:nvPr userDrawn="1"/>
        </p:nvPicPr>
        <p:blipFill rotWithShape="1">
          <a:blip r:embed="rId2">
            <a:extLst>
              <a:ext uri="{28A0092B-C50C-407E-A947-70E740481C1C}">
                <a14:useLocalDpi xmlns:a14="http://schemas.microsoft.com/office/drawing/2010/main" val="0"/>
              </a:ext>
            </a:extLst>
          </a:blip>
          <a:srcRect r="3979" b="82944"/>
          <a:stretch/>
        </p:blipFill>
        <p:spPr>
          <a:xfrm>
            <a:off x="-15240" y="-74526"/>
            <a:ext cx="6774180" cy="676506"/>
          </a:xfrm>
          <a:prstGeom prst="rect">
            <a:avLst/>
          </a:prstGeom>
        </p:spPr>
      </p:pic>
      <p:pic>
        <p:nvPicPr>
          <p:cNvPr id="9" name="Imagen 8"/>
          <p:cNvPicPr>
            <a:picLocks noChangeAspect="1"/>
          </p:cNvPicPr>
          <p:nvPr userDrawn="1"/>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5677746" y="9668340"/>
            <a:ext cx="1019397" cy="354360"/>
          </a:xfrm>
          <a:prstGeom prst="rect">
            <a:avLst/>
          </a:prstGeom>
        </p:spPr>
      </p:pic>
      <p:sp>
        <p:nvSpPr>
          <p:cNvPr id="10" name="Rectángulo 9"/>
          <p:cNvSpPr/>
          <p:nvPr userDrawn="1"/>
        </p:nvSpPr>
        <p:spPr>
          <a:xfrm>
            <a:off x="6897977" y="0"/>
            <a:ext cx="2899165" cy="10080625"/>
          </a:xfrm>
          <a:prstGeom prst="rect">
            <a:avLst/>
          </a:prstGeom>
          <a:solidFill>
            <a:schemeClr val="bg1">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CuadroTexto 10"/>
          <p:cNvSpPr txBox="1"/>
          <p:nvPr userDrawn="1"/>
        </p:nvSpPr>
        <p:spPr>
          <a:xfrm>
            <a:off x="7095453" y="109838"/>
            <a:ext cx="2504212" cy="307777"/>
          </a:xfrm>
          <a:prstGeom prst="rect">
            <a:avLst/>
          </a:prstGeom>
          <a:solidFill>
            <a:schemeClr val="bg2">
              <a:lumMod val="90000"/>
            </a:schemeClr>
          </a:solidFill>
        </p:spPr>
        <p:txBody>
          <a:bodyPr wrap="none" rtlCol="0">
            <a:spAutoFit/>
          </a:bodyPr>
          <a:lstStyle/>
          <a:p>
            <a:r>
              <a:rPr lang="es-CO" sz="1400" b="0"/>
              <a:t>Indicaciones para el diseñador</a:t>
            </a:r>
          </a:p>
        </p:txBody>
      </p:sp>
      <p:sp>
        <p:nvSpPr>
          <p:cNvPr id="3" name="Content Placeholder 2"/>
          <p:cNvSpPr>
            <a:spLocks noGrp="1"/>
          </p:cNvSpPr>
          <p:nvPr>
            <p:ph idx="1"/>
          </p:nvPr>
        </p:nvSpPr>
        <p:spPr>
          <a:xfrm>
            <a:off x="6978958" y="527452"/>
            <a:ext cx="2723842" cy="9495247"/>
          </a:xfrm>
        </p:spPr>
        <p:txBody>
          <a:bodyPr>
            <a:normAutofit/>
          </a:bodyPr>
          <a:lstStyle>
            <a:lvl1pPr marL="0" indent="0">
              <a:buNone/>
              <a:defRPr sz="1800"/>
            </a:lvl1pPr>
            <a:lvl2pPr marL="342900" indent="0">
              <a:buNone/>
              <a:defRPr sz="1400"/>
            </a:lvl2pPr>
            <a:lvl3pPr marL="685800" indent="0">
              <a:buNone/>
              <a:defRPr sz="1200"/>
            </a:lvl3pPr>
            <a:lvl4pPr marL="1028700" indent="0">
              <a:buNone/>
              <a:defRPr sz="1100"/>
            </a:lvl4pPr>
            <a:lvl5pPr marL="1371600" indent="0">
              <a:buNone/>
              <a:defRPr sz="1100"/>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extLst>
      <p:ext uri="{BB962C8B-B14F-4D97-AF65-F5344CB8AC3E}">
        <p14:creationId xmlns:p14="http://schemas.microsoft.com/office/powerpoint/2010/main" val="1003686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2513159"/>
            <a:ext cx="5915025" cy="4193259"/>
          </a:xfrm>
        </p:spPr>
        <p:txBody>
          <a:bodyPr anchor="b"/>
          <a:lstStyle>
            <a:lvl1pPr>
              <a:defRPr sz="4500"/>
            </a:lvl1pPr>
          </a:lstStyle>
          <a:p>
            <a:r>
              <a:rPr lang="es-ES"/>
              <a:t>Haga clic para modificar el estilo de título del patrón</a:t>
            </a:r>
            <a:endParaRPr lang="en-US"/>
          </a:p>
        </p:txBody>
      </p:sp>
      <p:sp>
        <p:nvSpPr>
          <p:cNvPr id="3" name="Text Placeholder 2"/>
          <p:cNvSpPr>
            <a:spLocks noGrp="1"/>
          </p:cNvSpPr>
          <p:nvPr>
            <p:ph type="body" idx="1"/>
          </p:nvPr>
        </p:nvSpPr>
        <p:spPr>
          <a:xfrm>
            <a:off x="467916" y="6746088"/>
            <a:ext cx="5915025" cy="2205136"/>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138FB949-1DC3-4DCD-ABE6-75906B82A6A8}" type="datetimeFigureOut">
              <a:rPr lang="es-CO" smtClean="0"/>
              <a:t>25/08/2021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BED115A-B603-4BC8-BD8A-D81615AD5730}" type="slidenum">
              <a:rPr lang="es-CO" smtClean="0"/>
              <a:t>‹Nº›</a:t>
            </a:fld>
            <a:endParaRPr lang="es-CO"/>
          </a:p>
        </p:txBody>
      </p:sp>
    </p:spTree>
    <p:extLst>
      <p:ext uri="{BB962C8B-B14F-4D97-AF65-F5344CB8AC3E}">
        <p14:creationId xmlns:p14="http://schemas.microsoft.com/office/powerpoint/2010/main" val="4007857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471488" y="2683500"/>
            <a:ext cx="2914650" cy="6396064"/>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3471863" y="2683500"/>
            <a:ext cx="2914650" cy="6396064"/>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p:txBody>
          <a:bodyPr/>
          <a:lstStyle/>
          <a:p>
            <a:fld id="{138FB949-1DC3-4DCD-ABE6-75906B82A6A8}" type="datetimeFigureOut">
              <a:rPr lang="es-CO" smtClean="0"/>
              <a:t>25/08/2021</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0BED115A-B603-4BC8-BD8A-D81615AD5730}" type="slidenum">
              <a:rPr lang="es-CO" smtClean="0"/>
              <a:t>‹Nº›</a:t>
            </a:fld>
            <a:endParaRPr lang="es-CO"/>
          </a:p>
        </p:txBody>
      </p:sp>
    </p:spTree>
    <p:extLst>
      <p:ext uri="{BB962C8B-B14F-4D97-AF65-F5344CB8AC3E}">
        <p14:creationId xmlns:p14="http://schemas.microsoft.com/office/powerpoint/2010/main" val="3194666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536702"/>
            <a:ext cx="5915025" cy="1948455"/>
          </a:xfrm>
        </p:spPr>
        <p:txBody>
          <a:bodyPr/>
          <a:lstStyle/>
          <a:p>
            <a:r>
              <a:rPr lang="es-ES"/>
              <a:t>Haga clic para modificar el estilo de título del patrón</a:t>
            </a:r>
            <a:endParaRPr lang="en-US"/>
          </a:p>
        </p:txBody>
      </p:sp>
      <p:sp>
        <p:nvSpPr>
          <p:cNvPr id="3" name="Text Placeholder 2"/>
          <p:cNvSpPr>
            <a:spLocks noGrp="1"/>
          </p:cNvSpPr>
          <p:nvPr>
            <p:ph type="body" idx="1"/>
          </p:nvPr>
        </p:nvSpPr>
        <p:spPr>
          <a:xfrm>
            <a:off x="472381" y="2471154"/>
            <a:ext cx="2901255" cy="121107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el estilo de texto del patrón</a:t>
            </a:r>
          </a:p>
        </p:txBody>
      </p:sp>
      <p:sp>
        <p:nvSpPr>
          <p:cNvPr id="4" name="Content Placeholder 3"/>
          <p:cNvSpPr>
            <a:spLocks noGrp="1"/>
          </p:cNvSpPr>
          <p:nvPr>
            <p:ph sz="half" idx="2"/>
          </p:nvPr>
        </p:nvSpPr>
        <p:spPr>
          <a:xfrm>
            <a:off x="472381" y="3682228"/>
            <a:ext cx="2901255" cy="5416003"/>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3471863" y="2471154"/>
            <a:ext cx="2915543" cy="121107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el estilo de texto del patrón</a:t>
            </a:r>
          </a:p>
        </p:txBody>
      </p:sp>
      <p:sp>
        <p:nvSpPr>
          <p:cNvPr id="6" name="Content Placeholder 5"/>
          <p:cNvSpPr>
            <a:spLocks noGrp="1"/>
          </p:cNvSpPr>
          <p:nvPr>
            <p:ph sz="quarter" idx="4"/>
          </p:nvPr>
        </p:nvSpPr>
        <p:spPr>
          <a:xfrm>
            <a:off x="3471863" y="3682228"/>
            <a:ext cx="2915543" cy="5416003"/>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138FB949-1DC3-4DCD-ABE6-75906B82A6A8}" type="datetimeFigureOut">
              <a:rPr lang="es-CO" smtClean="0"/>
              <a:t>25/08/2021</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0BED115A-B603-4BC8-BD8A-D81615AD5730}" type="slidenum">
              <a:rPr lang="es-CO" smtClean="0"/>
              <a:t>‹Nº›</a:t>
            </a:fld>
            <a:endParaRPr lang="es-CO"/>
          </a:p>
        </p:txBody>
      </p:sp>
    </p:spTree>
    <p:extLst>
      <p:ext uri="{BB962C8B-B14F-4D97-AF65-F5344CB8AC3E}">
        <p14:creationId xmlns:p14="http://schemas.microsoft.com/office/powerpoint/2010/main" val="3083876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138FB949-1DC3-4DCD-ABE6-75906B82A6A8}" type="datetimeFigureOut">
              <a:rPr lang="es-CO" smtClean="0"/>
              <a:t>25/08/2021</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0BED115A-B603-4BC8-BD8A-D81615AD5730}" type="slidenum">
              <a:rPr lang="es-CO" smtClean="0"/>
              <a:t>‹Nº›</a:t>
            </a:fld>
            <a:endParaRPr lang="es-CO"/>
          </a:p>
        </p:txBody>
      </p:sp>
    </p:spTree>
    <p:extLst>
      <p:ext uri="{BB962C8B-B14F-4D97-AF65-F5344CB8AC3E}">
        <p14:creationId xmlns:p14="http://schemas.microsoft.com/office/powerpoint/2010/main" val="2931740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8FB949-1DC3-4DCD-ABE6-75906B82A6A8}" type="datetimeFigureOut">
              <a:rPr lang="es-CO" smtClean="0"/>
              <a:t>25/08/2021</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0BED115A-B603-4BC8-BD8A-D81615AD5730}" type="slidenum">
              <a:rPr lang="es-CO" smtClean="0"/>
              <a:t>‹Nº›</a:t>
            </a:fld>
            <a:endParaRPr lang="es-CO"/>
          </a:p>
        </p:txBody>
      </p:sp>
    </p:spTree>
    <p:extLst>
      <p:ext uri="{BB962C8B-B14F-4D97-AF65-F5344CB8AC3E}">
        <p14:creationId xmlns:p14="http://schemas.microsoft.com/office/powerpoint/2010/main" val="2189084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72042"/>
            <a:ext cx="2211884" cy="2352146"/>
          </a:xfrm>
        </p:spPr>
        <p:txBody>
          <a:bodyPr anchor="b"/>
          <a:lstStyle>
            <a:lvl1pPr>
              <a:defRPr sz="2400"/>
            </a:lvl1pPr>
          </a:lstStyle>
          <a:p>
            <a:r>
              <a:rPr lang="es-ES"/>
              <a:t>Haga clic para modificar el estilo de título del patrón</a:t>
            </a:r>
            <a:endParaRPr lang="en-US"/>
          </a:p>
        </p:txBody>
      </p:sp>
      <p:sp>
        <p:nvSpPr>
          <p:cNvPr id="3" name="Content Placeholder 2"/>
          <p:cNvSpPr>
            <a:spLocks noGrp="1"/>
          </p:cNvSpPr>
          <p:nvPr>
            <p:ph idx="1"/>
          </p:nvPr>
        </p:nvSpPr>
        <p:spPr>
          <a:xfrm>
            <a:off x="2915543" y="1451426"/>
            <a:ext cx="3471863" cy="716377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472381" y="3024188"/>
            <a:ext cx="2211884" cy="560268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el estilo de texto del patrón</a:t>
            </a:r>
          </a:p>
        </p:txBody>
      </p:sp>
      <p:sp>
        <p:nvSpPr>
          <p:cNvPr id="5" name="Date Placeholder 4"/>
          <p:cNvSpPr>
            <a:spLocks noGrp="1"/>
          </p:cNvSpPr>
          <p:nvPr>
            <p:ph type="dt" sz="half" idx="10"/>
          </p:nvPr>
        </p:nvSpPr>
        <p:spPr/>
        <p:txBody>
          <a:bodyPr/>
          <a:lstStyle/>
          <a:p>
            <a:fld id="{138FB949-1DC3-4DCD-ABE6-75906B82A6A8}" type="datetimeFigureOut">
              <a:rPr lang="es-CO" smtClean="0"/>
              <a:t>25/08/2021</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0BED115A-B603-4BC8-BD8A-D81615AD5730}" type="slidenum">
              <a:rPr lang="es-CO" smtClean="0"/>
              <a:t>‹Nº›</a:t>
            </a:fld>
            <a:endParaRPr lang="es-CO"/>
          </a:p>
        </p:txBody>
      </p:sp>
    </p:spTree>
    <p:extLst>
      <p:ext uri="{BB962C8B-B14F-4D97-AF65-F5344CB8AC3E}">
        <p14:creationId xmlns:p14="http://schemas.microsoft.com/office/powerpoint/2010/main" val="2368442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72042"/>
            <a:ext cx="2211884" cy="2352146"/>
          </a:xfrm>
        </p:spPr>
        <p:txBody>
          <a:bodyPr anchor="b"/>
          <a:lstStyle>
            <a:lvl1pPr>
              <a:defRPr sz="2400"/>
            </a:lvl1pPr>
          </a:lstStyle>
          <a:p>
            <a:r>
              <a:rPr lang="es-ES"/>
              <a:t>Haga clic para modificar el estilo de título del patrón</a:t>
            </a:r>
            <a:endParaRPr lang="en-US"/>
          </a:p>
        </p:txBody>
      </p:sp>
      <p:sp>
        <p:nvSpPr>
          <p:cNvPr id="3" name="Picture Placeholder 2"/>
          <p:cNvSpPr>
            <a:spLocks noGrp="1" noChangeAspect="1"/>
          </p:cNvSpPr>
          <p:nvPr>
            <p:ph type="pic" idx="1"/>
          </p:nvPr>
        </p:nvSpPr>
        <p:spPr>
          <a:xfrm>
            <a:off x="2915543" y="1451426"/>
            <a:ext cx="3471863" cy="716377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a:p>
        </p:txBody>
      </p:sp>
      <p:sp>
        <p:nvSpPr>
          <p:cNvPr id="4" name="Text Placeholder 3"/>
          <p:cNvSpPr>
            <a:spLocks noGrp="1"/>
          </p:cNvSpPr>
          <p:nvPr>
            <p:ph type="body" sz="half" idx="2"/>
          </p:nvPr>
        </p:nvSpPr>
        <p:spPr>
          <a:xfrm>
            <a:off x="472381" y="3024188"/>
            <a:ext cx="2211884" cy="560268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el estilo de texto del patrón</a:t>
            </a:r>
          </a:p>
        </p:txBody>
      </p:sp>
      <p:sp>
        <p:nvSpPr>
          <p:cNvPr id="5" name="Date Placeholder 4"/>
          <p:cNvSpPr>
            <a:spLocks noGrp="1"/>
          </p:cNvSpPr>
          <p:nvPr>
            <p:ph type="dt" sz="half" idx="10"/>
          </p:nvPr>
        </p:nvSpPr>
        <p:spPr/>
        <p:txBody>
          <a:bodyPr/>
          <a:lstStyle/>
          <a:p>
            <a:fld id="{138FB949-1DC3-4DCD-ABE6-75906B82A6A8}" type="datetimeFigureOut">
              <a:rPr lang="es-CO" smtClean="0"/>
              <a:t>25/08/2021</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0BED115A-B603-4BC8-BD8A-D81615AD5730}" type="slidenum">
              <a:rPr lang="es-CO" smtClean="0"/>
              <a:t>‹Nº›</a:t>
            </a:fld>
            <a:endParaRPr lang="es-CO"/>
          </a:p>
        </p:txBody>
      </p:sp>
    </p:spTree>
    <p:extLst>
      <p:ext uri="{BB962C8B-B14F-4D97-AF65-F5344CB8AC3E}">
        <p14:creationId xmlns:p14="http://schemas.microsoft.com/office/powerpoint/2010/main" val="1159294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36702"/>
            <a:ext cx="5915025" cy="1948455"/>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Text Placeholder 2"/>
          <p:cNvSpPr>
            <a:spLocks noGrp="1"/>
          </p:cNvSpPr>
          <p:nvPr>
            <p:ph type="body" idx="1"/>
          </p:nvPr>
        </p:nvSpPr>
        <p:spPr>
          <a:xfrm>
            <a:off x="471488" y="2683500"/>
            <a:ext cx="5915025" cy="6396064"/>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2"/>
          </p:nvPr>
        </p:nvSpPr>
        <p:spPr>
          <a:xfrm>
            <a:off x="471488" y="9343248"/>
            <a:ext cx="1543050" cy="536700"/>
          </a:xfrm>
          <a:prstGeom prst="rect">
            <a:avLst/>
          </a:prstGeom>
        </p:spPr>
        <p:txBody>
          <a:bodyPr vert="horz" lIns="91440" tIns="45720" rIns="91440" bIns="45720" rtlCol="0" anchor="ctr"/>
          <a:lstStyle>
            <a:lvl1pPr algn="l">
              <a:defRPr sz="900">
                <a:solidFill>
                  <a:schemeClr val="tx1">
                    <a:tint val="75000"/>
                  </a:schemeClr>
                </a:solidFill>
              </a:defRPr>
            </a:lvl1pPr>
          </a:lstStyle>
          <a:p>
            <a:fld id="{138FB949-1DC3-4DCD-ABE6-75906B82A6A8}" type="datetimeFigureOut">
              <a:rPr lang="es-CO" smtClean="0"/>
              <a:t>25/08/2021</a:t>
            </a:fld>
            <a:endParaRPr lang="es-CO"/>
          </a:p>
        </p:txBody>
      </p:sp>
      <p:sp>
        <p:nvSpPr>
          <p:cNvPr id="5" name="Footer Placeholder 4"/>
          <p:cNvSpPr>
            <a:spLocks noGrp="1"/>
          </p:cNvSpPr>
          <p:nvPr>
            <p:ph type="ftr" sz="quarter" idx="3"/>
          </p:nvPr>
        </p:nvSpPr>
        <p:spPr>
          <a:xfrm>
            <a:off x="2271713" y="9343248"/>
            <a:ext cx="2314575" cy="536700"/>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4843463" y="9343248"/>
            <a:ext cx="1543050" cy="536700"/>
          </a:xfrm>
          <a:prstGeom prst="rect">
            <a:avLst/>
          </a:prstGeom>
        </p:spPr>
        <p:txBody>
          <a:bodyPr vert="horz" lIns="91440" tIns="45720" rIns="91440" bIns="45720" rtlCol="0" anchor="ctr"/>
          <a:lstStyle>
            <a:lvl1pPr algn="r">
              <a:defRPr sz="900">
                <a:solidFill>
                  <a:schemeClr val="tx1">
                    <a:tint val="75000"/>
                  </a:schemeClr>
                </a:solidFill>
              </a:defRPr>
            </a:lvl1pPr>
          </a:lstStyle>
          <a:p>
            <a:fld id="{0BED115A-B603-4BC8-BD8A-D81615AD5730}" type="slidenum">
              <a:rPr lang="es-CO" smtClean="0"/>
              <a:t>‹Nº›</a:t>
            </a:fld>
            <a:endParaRPr lang="es-CO"/>
          </a:p>
        </p:txBody>
      </p:sp>
    </p:spTree>
    <p:extLst>
      <p:ext uri="{BB962C8B-B14F-4D97-AF65-F5344CB8AC3E}">
        <p14:creationId xmlns:p14="http://schemas.microsoft.com/office/powerpoint/2010/main" val="27693987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hyperlink" Target="https://www.freepik.es/vector-gratis/concepto-gestion-tiempo-plana-composicion-cartel_4341393.htm#page=1&amp;query=gestion%20proyectos&amp;position=18"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freepik.es/vector-gratis/plantilla-infografia-objetivos_8849860.htm#query=goal&amp;position=15" TargetMode="Externa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freepik.es/vector-gratis/infografia-maletin_765914.htm#page=1&amp;query=malet%C3%ADn&amp;position=43" TargetMode="Externa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0.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hyperlink" Target="https://www.freepik.es/vector-gratis/media-flat-set_2868633.htm#page=1&amp;query=multimedia&amp;position=10" TargetMode="Externa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12.png"/><Relationship Id="rId10" Type="http://schemas.openxmlformats.org/officeDocument/2006/relationships/image" Target="../media/image29.png"/><Relationship Id="rId4" Type="http://schemas.openxmlformats.org/officeDocument/2006/relationships/image" Target="../media/image24.png"/><Relationship Id="rId9" Type="http://schemas.openxmlformats.org/officeDocument/2006/relationships/image" Target="../media/image28.png"/><Relationship Id="rId14"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a:t>MÓDULO 0</a:t>
            </a:r>
            <a:endParaRPr lang="es-CO" dirty="0"/>
          </a:p>
        </p:txBody>
      </p:sp>
      <p:sp>
        <p:nvSpPr>
          <p:cNvPr id="3" name="Subtítulo 2"/>
          <p:cNvSpPr>
            <a:spLocks noGrp="1"/>
          </p:cNvSpPr>
          <p:nvPr>
            <p:ph type="subTitle" idx="1"/>
          </p:nvPr>
        </p:nvSpPr>
        <p:spPr/>
        <p:txBody>
          <a:bodyPr>
            <a:normAutofit/>
          </a:bodyPr>
          <a:lstStyle/>
          <a:p>
            <a:r>
              <a:rPr lang="es-ES" sz="2800" b="1" dirty="0"/>
              <a:t>Gestión ágil de proyectos</a:t>
            </a:r>
            <a:endParaRPr lang="es-CO" sz="2800" dirty="0"/>
          </a:p>
        </p:txBody>
      </p:sp>
      <p:sp>
        <p:nvSpPr>
          <p:cNvPr id="4" name="CuadroTexto 3"/>
          <p:cNvSpPr txBox="1"/>
          <p:nvPr/>
        </p:nvSpPr>
        <p:spPr>
          <a:xfrm>
            <a:off x="-6124353" y="1084521"/>
            <a:ext cx="5826641" cy="3416320"/>
          </a:xfrm>
          <a:prstGeom prst="rect">
            <a:avLst/>
          </a:prstGeom>
          <a:solidFill>
            <a:schemeClr val="bg1"/>
          </a:solidFill>
          <a:ln>
            <a:solidFill>
              <a:srgbClr val="0070C0"/>
            </a:solidFill>
          </a:ln>
        </p:spPr>
        <p:txBody>
          <a:bodyPr wrap="square" rtlCol="0">
            <a:spAutoFit/>
          </a:bodyPr>
          <a:lstStyle/>
          <a:p>
            <a:r>
              <a:rPr lang="es-ES" b="1" dirty="0">
                <a:solidFill>
                  <a:srgbClr val="0070C0"/>
                </a:solidFill>
              </a:rPr>
              <a:t>INDICACIÓN GENERAL PARA EL MOOC</a:t>
            </a:r>
          </a:p>
          <a:p>
            <a:endParaRPr lang="es-ES" dirty="0">
              <a:solidFill>
                <a:srgbClr val="0070C0"/>
              </a:solidFill>
            </a:endParaRPr>
          </a:p>
          <a:p>
            <a:pPr marL="285750" indent="-285750">
              <a:buFont typeface="Arial" panose="020B0604020202020204" pitchFamily="34" charset="0"/>
              <a:buChar char="•"/>
            </a:pPr>
            <a:r>
              <a:rPr lang="es-ES" dirty="0">
                <a:solidFill>
                  <a:srgbClr val="0070C0"/>
                </a:solidFill>
              </a:rPr>
              <a:t>Los recursos y estructura se plantean con base en la propuesta gráfica desarrolladas para el curso. En caso de que esta tenga modificaciones, se aplicarán directamente sobre los recursos multimedia.  </a:t>
            </a:r>
          </a:p>
          <a:p>
            <a:pPr marL="285750" indent="-285750">
              <a:buFont typeface="Arial" panose="020B0604020202020204" pitchFamily="34" charset="0"/>
              <a:buChar char="•"/>
            </a:pPr>
            <a:endParaRPr lang="es-ES" dirty="0">
              <a:solidFill>
                <a:srgbClr val="0070C0"/>
              </a:solidFill>
            </a:endParaRPr>
          </a:p>
          <a:p>
            <a:pPr marL="285750" indent="-285750">
              <a:buFont typeface="Arial" panose="020B0604020202020204" pitchFamily="34" charset="0"/>
              <a:buChar char="•"/>
            </a:pPr>
            <a:r>
              <a:rPr lang="es-ES" dirty="0">
                <a:solidFill>
                  <a:srgbClr val="0070C0"/>
                </a:solidFill>
              </a:rPr>
              <a:t>Por favor mantener las </a:t>
            </a:r>
            <a:r>
              <a:rPr lang="es-ES" dirty="0" err="1">
                <a:solidFill>
                  <a:srgbClr val="0070C0"/>
                </a:solidFill>
              </a:rPr>
              <a:t>bold</a:t>
            </a:r>
            <a:r>
              <a:rPr lang="es-ES" dirty="0">
                <a:solidFill>
                  <a:srgbClr val="0070C0"/>
                </a:solidFill>
              </a:rPr>
              <a:t> e itálicas señaladas en los textos.</a:t>
            </a:r>
          </a:p>
          <a:p>
            <a:pPr marL="285750" indent="-285750">
              <a:buFont typeface="Arial" panose="020B0604020202020204" pitchFamily="34" charset="0"/>
              <a:buChar char="•"/>
            </a:pPr>
            <a:r>
              <a:rPr lang="es-ES" dirty="0">
                <a:solidFill>
                  <a:srgbClr val="0070C0"/>
                </a:solidFill>
              </a:rPr>
              <a:t> </a:t>
            </a:r>
          </a:p>
          <a:p>
            <a:pPr marL="285750" indent="-285750">
              <a:buFont typeface="Arial" panose="020B0604020202020204" pitchFamily="34" charset="0"/>
              <a:buChar char="•"/>
            </a:pPr>
            <a:r>
              <a:rPr lang="es-ES" dirty="0">
                <a:solidFill>
                  <a:srgbClr val="0070C0"/>
                </a:solidFill>
              </a:rPr>
              <a:t>Por favor tener en cuenta esta recomendación para todos los recursos de los módulos. ¡Gracias!</a:t>
            </a:r>
            <a:endParaRPr lang="es-CO" dirty="0">
              <a:solidFill>
                <a:srgbClr val="0070C0"/>
              </a:solidFill>
            </a:endParaRPr>
          </a:p>
        </p:txBody>
      </p:sp>
    </p:spTree>
    <p:extLst>
      <p:ext uri="{BB962C8B-B14F-4D97-AF65-F5344CB8AC3E}">
        <p14:creationId xmlns:p14="http://schemas.microsoft.com/office/powerpoint/2010/main" val="2480294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55AC746E-3519-4813-8FAF-CAA0C71821A5}"/>
              </a:ext>
            </a:extLst>
          </p:cNvPr>
          <p:cNvSpPr/>
          <p:nvPr/>
        </p:nvSpPr>
        <p:spPr>
          <a:xfrm>
            <a:off x="0" y="2756646"/>
            <a:ext cx="6858000" cy="10280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5" name="Marcador de contenido 4"/>
          <p:cNvSpPr>
            <a:spLocks noGrp="1"/>
          </p:cNvSpPr>
          <p:nvPr>
            <p:ph idx="1"/>
          </p:nvPr>
        </p:nvSpPr>
        <p:spPr/>
        <p:txBody>
          <a:bodyPr>
            <a:normAutofit/>
          </a:bodyPr>
          <a:lstStyle/>
          <a:p>
            <a:pPr marL="285750" indent="-285750">
              <a:buFont typeface="Arial" panose="020B0604020202020204" pitchFamily="34" charset="0"/>
              <a:buChar char="•"/>
            </a:pPr>
            <a:r>
              <a:rPr lang="es-ES" dirty="0"/>
              <a:t>En la parte superior se ubica el banner principal.</a:t>
            </a:r>
          </a:p>
          <a:p>
            <a:pPr marL="285750" indent="-285750">
              <a:buFont typeface="Arial" panose="020B0604020202020204" pitchFamily="34" charset="0"/>
              <a:buChar char="•"/>
            </a:pPr>
            <a:r>
              <a:rPr lang="es-ES" dirty="0"/>
              <a:t>Luego se ubica en banner de unidad, en este caso: </a:t>
            </a:r>
            <a:r>
              <a:rPr lang="es-ES" b="1" dirty="0"/>
              <a:t>Bienvenida</a:t>
            </a:r>
            <a:r>
              <a:rPr lang="es-ES" dirty="0"/>
              <a:t>.</a:t>
            </a:r>
          </a:p>
          <a:p>
            <a:pPr marL="285750" indent="-285750">
              <a:buFont typeface="Arial" panose="020B0604020202020204" pitchFamily="34" charset="0"/>
              <a:buChar char="•"/>
            </a:pPr>
            <a:r>
              <a:rPr lang="es-ES" dirty="0"/>
              <a:t>Posteriormente se ubica una caja de texto.</a:t>
            </a:r>
          </a:p>
          <a:p>
            <a:pPr marL="285750" indent="-285750">
              <a:buFont typeface="Arial" panose="020B0604020202020204" pitchFamily="34" charset="0"/>
              <a:buChar char="•"/>
            </a:pPr>
            <a:r>
              <a:rPr lang="es-ES" dirty="0"/>
              <a:t>En la parte inferior se presenta un imagen de apoyo. Vínculo: </a:t>
            </a:r>
            <a:r>
              <a:rPr lang="es-ES" dirty="0">
                <a:hlinkClick r:id="rId2"/>
              </a:rPr>
              <a:t>https://www.freepik.es/vector-gratis/concepto-gestion-tiempo-plana-composicion-cartel_4341393.htm#page=1&amp;query=gestion%20proyectos&amp;position=18</a:t>
            </a:r>
            <a:r>
              <a:rPr lang="es-ES" dirty="0"/>
              <a:t> </a:t>
            </a:r>
          </a:p>
          <a:p>
            <a:pPr marL="285750" indent="-285750">
              <a:buFont typeface="Arial" panose="020B0604020202020204" pitchFamily="34" charset="0"/>
              <a:buChar char="•"/>
            </a:pPr>
            <a:r>
              <a:rPr lang="es-ES" dirty="0"/>
              <a:t>Los textos amarillo son la descripción de la imagen.</a:t>
            </a:r>
          </a:p>
          <a:p>
            <a:pPr marL="285750" indent="-285750">
              <a:buFont typeface="Arial" panose="020B0604020202020204" pitchFamily="34" charset="0"/>
              <a:buChar char="•"/>
            </a:pPr>
            <a:r>
              <a:rPr lang="es-ES" dirty="0"/>
              <a:t>En la parte inferior se ubica el </a:t>
            </a:r>
            <a:r>
              <a:rPr lang="es-ES" i="1" dirty="0" err="1"/>
              <a:t>footer</a:t>
            </a:r>
            <a:r>
              <a:rPr lang="es-ES" dirty="0"/>
              <a:t> correspondiente.</a:t>
            </a:r>
          </a:p>
          <a:p>
            <a:pPr marL="285750" indent="-285750">
              <a:buFont typeface="Arial" panose="020B0604020202020204" pitchFamily="34" charset="0"/>
              <a:buChar char="•"/>
            </a:pPr>
            <a:r>
              <a:rPr lang="es-ES" dirty="0"/>
              <a:t>Botón para avanzar a la siguiente sección.</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CO" dirty="0"/>
          </a:p>
        </p:txBody>
      </p:sp>
      <p:sp>
        <p:nvSpPr>
          <p:cNvPr id="3" name="Rectángulo 2">
            <a:extLst>
              <a:ext uri="{FF2B5EF4-FFF2-40B4-BE49-F238E27FC236}">
                <a16:creationId xmlns:a16="http://schemas.microsoft.com/office/drawing/2014/main" id="{CD66F0F4-746D-4CF4-9A5E-978B114C23CD}"/>
              </a:ext>
            </a:extLst>
          </p:cNvPr>
          <p:cNvSpPr/>
          <p:nvPr/>
        </p:nvSpPr>
        <p:spPr>
          <a:xfrm>
            <a:off x="397145" y="2827741"/>
            <a:ext cx="6063709" cy="2308324"/>
          </a:xfrm>
          <a:prstGeom prst="rect">
            <a:avLst/>
          </a:prstGeom>
        </p:spPr>
        <p:txBody>
          <a:bodyPr wrap="square">
            <a:spAutoFit/>
          </a:bodyPr>
          <a:lstStyle/>
          <a:p>
            <a:r>
              <a:rPr lang="es-ES" dirty="0">
                <a:latin typeface="Calibri" panose="020F0502020204030204" pitchFamily="34" charset="0"/>
                <a:cs typeface="Calibri" panose="020F0502020204030204" pitchFamily="34" charset="0"/>
              </a:rPr>
              <a:t>Estimado participante, te damos la más cordial bienvenida al </a:t>
            </a:r>
            <a:r>
              <a:rPr lang="es-ES" b="1" dirty="0">
                <a:latin typeface="Calibri" panose="020F0502020204030204" pitchFamily="34" charset="0"/>
                <a:cs typeface="Calibri" panose="020F0502020204030204" pitchFamily="34" charset="0"/>
              </a:rPr>
              <a:t>MOOC Gestión ágil de proyectos.</a:t>
            </a:r>
            <a:r>
              <a:rPr lang="es-ES" dirty="0">
                <a:latin typeface="Calibri" panose="020F0502020204030204" pitchFamily="34" charset="0"/>
                <a:cs typeface="Calibri" panose="020F0502020204030204" pitchFamily="34" charset="0"/>
              </a:rPr>
              <a:t> Este curso complementa y enriquece el de </a:t>
            </a:r>
            <a:r>
              <a:rPr lang="es-ES" i="1" dirty="0">
                <a:latin typeface="Calibri" panose="020F0502020204030204" pitchFamily="34" charset="0"/>
                <a:cs typeface="Calibri" panose="020F0502020204030204" pitchFamily="34" charset="0"/>
              </a:rPr>
              <a:t>Introducción a la gestión de proyectos</a:t>
            </a:r>
            <a:r>
              <a:rPr lang="es-ES" dirty="0">
                <a:latin typeface="Calibri" panose="020F0502020204030204" pitchFamily="34" charset="0"/>
                <a:cs typeface="Calibri" panose="020F0502020204030204" pitchFamily="34" charset="0"/>
              </a:rPr>
              <a:t>, bajo el contexto de que la nueva economía digital proporciona conocimientos, metodologías y herramientas para el planteamiento y desarrollo de proyectos ágiles de alto impacto tanto en las organizaciones como en las iniciativas de emprendimiento.  </a:t>
            </a:r>
            <a:r>
              <a:rPr lang="es-ES" b="1" dirty="0">
                <a:latin typeface="Calibri" panose="020F0502020204030204" pitchFamily="34" charset="0"/>
                <a:cs typeface="Calibri" panose="020F0502020204030204" pitchFamily="34" charset="0"/>
              </a:rPr>
              <a:t>¡Éxitos en tu proceso!</a:t>
            </a:r>
          </a:p>
        </p:txBody>
      </p:sp>
      <p:sp>
        <p:nvSpPr>
          <p:cNvPr id="35" name="CuadroTexto 34"/>
          <p:cNvSpPr txBox="1"/>
          <p:nvPr/>
        </p:nvSpPr>
        <p:spPr>
          <a:xfrm>
            <a:off x="-4512680" y="9677996"/>
            <a:ext cx="4512680" cy="923330"/>
          </a:xfrm>
          <a:prstGeom prst="rect">
            <a:avLst/>
          </a:prstGeom>
          <a:solidFill>
            <a:srgbClr val="FFFF00"/>
          </a:solidFill>
        </p:spPr>
        <p:txBody>
          <a:bodyPr wrap="square" rtlCol="0">
            <a:spAutoFit/>
          </a:bodyPr>
          <a:lstStyle/>
          <a:p>
            <a:pPr algn="ctr"/>
            <a:r>
              <a:rPr lang="es-ES" dirty="0"/>
              <a:t>La imagen sugerida denota la gestión de proyectos, y el elemento de los relojes alude a la agilidad. </a:t>
            </a:r>
            <a:endParaRPr lang="es-CO" dirty="0"/>
          </a:p>
        </p:txBody>
      </p:sp>
      <p:pic>
        <p:nvPicPr>
          <p:cNvPr id="15" name="Imagen 14">
            <a:extLst>
              <a:ext uri="{FF2B5EF4-FFF2-40B4-BE49-F238E27FC236}">
                <a16:creationId xmlns:a16="http://schemas.microsoft.com/office/drawing/2014/main" id="{EC20D25F-0328-4241-81A4-AA7192EB3BFA}"/>
              </a:ext>
            </a:extLst>
          </p:cNvPr>
          <p:cNvPicPr>
            <a:picLocks noChangeAspect="1"/>
          </p:cNvPicPr>
          <p:nvPr/>
        </p:nvPicPr>
        <p:blipFill>
          <a:blip r:embed="rId3"/>
          <a:stretch>
            <a:fillRect/>
          </a:stretch>
        </p:blipFill>
        <p:spPr>
          <a:xfrm>
            <a:off x="658910" y="5606144"/>
            <a:ext cx="5567082" cy="4995182"/>
          </a:xfrm>
          <a:prstGeom prst="rect">
            <a:avLst/>
          </a:prstGeom>
        </p:spPr>
      </p:pic>
      <p:pic>
        <p:nvPicPr>
          <p:cNvPr id="21" name="Imagen 20">
            <a:extLst>
              <a:ext uri="{FF2B5EF4-FFF2-40B4-BE49-F238E27FC236}">
                <a16:creationId xmlns:a16="http://schemas.microsoft.com/office/drawing/2014/main" id="{47570488-BD71-4040-AD3D-63C9B9E88C1D}"/>
              </a:ext>
            </a:extLst>
          </p:cNvPr>
          <p:cNvPicPr>
            <a:picLocks noChangeAspect="1"/>
          </p:cNvPicPr>
          <p:nvPr/>
        </p:nvPicPr>
        <p:blipFill>
          <a:blip r:embed="rId4"/>
          <a:stretch>
            <a:fillRect/>
          </a:stretch>
        </p:blipFill>
        <p:spPr>
          <a:xfrm>
            <a:off x="0" y="10702925"/>
            <a:ext cx="6858000" cy="1703784"/>
          </a:xfrm>
          <a:prstGeom prst="rect">
            <a:avLst/>
          </a:prstGeom>
        </p:spPr>
      </p:pic>
      <p:pic>
        <p:nvPicPr>
          <p:cNvPr id="24" name="Imagen 23">
            <a:extLst>
              <a:ext uri="{FF2B5EF4-FFF2-40B4-BE49-F238E27FC236}">
                <a16:creationId xmlns:a16="http://schemas.microsoft.com/office/drawing/2014/main" id="{BC590600-B334-4171-AF94-70C5402496E6}"/>
              </a:ext>
            </a:extLst>
          </p:cNvPr>
          <p:cNvPicPr>
            <a:picLocks noChangeAspect="1"/>
          </p:cNvPicPr>
          <p:nvPr/>
        </p:nvPicPr>
        <p:blipFill>
          <a:blip r:embed="rId5"/>
          <a:stretch>
            <a:fillRect/>
          </a:stretch>
        </p:blipFill>
        <p:spPr>
          <a:xfrm>
            <a:off x="0" y="1928986"/>
            <a:ext cx="2642441" cy="827661"/>
          </a:xfrm>
          <a:prstGeom prst="rect">
            <a:avLst/>
          </a:prstGeom>
        </p:spPr>
      </p:pic>
      <p:sp>
        <p:nvSpPr>
          <p:cNvPr id="8" name="CuadroTexto 7">
            <a:extLst>
              <a:ext uri="{FF2B5EF4-FFF2-40B4-BE49-F238E27FC236}">
                <a16:creationId xmlns:a16="http://schemas.microsoft.com/office/drawing/2014/main" id="{624C4B98-C015-4474-BC1A-6341D482F905}"/>
              </a:ext>
            </a:extLst>
          </p:cNvPr>
          <p:cNvSpPr txBox="1"/>
          <p:nvPr/>
        </p:nvSpPr>
        <p:spPr>
          <a:xfrm>
            <a:off x="948060" y="2122229"/>
            <a:ext cx="1452278" cy="400110"/>
          </a:xfrm>
          <a:prstGeom prst="rect">
            <a:avLst/>
          </a:prstGeom>
          <a:noFill/>
        </p:spPr>
        <p:txBody>
          <a:bodyPr wrap="square" rtlCol="0">
            <a:spAutoFit/>
          </a:bodyPr>
          <a:lstStyle/>
          <a:p>
            <a:r>
              <a:rPr lang="es-ES" sz="2000" b="1" dirty="0">
                <a:solidFill>
                  <a:srgbClr val="0023B5"/>
                </a:solidFill>
                <a:latin typeface="Calibri" panose="020F0502020204030204" pitchFamily="34" charset="0"/>
                <a:cs typeface="Calibri" panose="020F0502020204030204" pitchFamily="34" charset="0"/>
              </a:rPr>
              <a:t>Bienvenida</a:t>
            </a:r>
            <a:endParaRPr lang="es-CO" sz="2000" b="1" dirty="0">
              <a:solidFill>
                <a:srgbClr val="0023B5"/>
              </a:solidFill>
              <a:latin typeface="Calibri" panose="020F0502020204030204" pitchFamily="34" charset="0"/>
              <a:cs typeface="Calibri" panose="020F0502020204030204" pitchFamily="34" charset="0"/>
            </a:endParaRPr>
          </a:p>
        </p:txBody>
      </p:sp>
      <p:pic>
        <p:nvPicPr>
          <p:cNvPr id="27" name="Imagen 26">
            <a:extLst>
              <a:ext uri="{FF2B5EF4-FFF2-40B4-BE49-F238E27FC236}">
                <a16:creationId xmlns:a16="http://schemas.microsoft.com/office/drawing/2014/main" id="{6423A11A-B0B2-4CA8-80A0-A14D5AD35733}"/>
              </a:ext>
            </a:extLst>
          </p:cNvPr>
          <p:cNvPicPr>
            <a:picLocks noChangeAspect="1"/>
          </p:cNvPicPr>
          <p:nvPr/>
        </p:nvPicPr>
        <p:blipFill>
          <a:blip r:embed="rId6"/>
          <a:stretch>
            <a:fillRect/>
          </a:stretch>
        </p:blipFill>
        <p:spPr>
          <a:xfrm>
            <a:off x="2247900" y="12505733"/>
            <a:ext cx="4610100" cy="523875"/>
          </a:xfrm>
          <a:prstGeom prst="rect">
            <a:avLst/>
          </a:prstGeom>
        </p:spPr>
      </p:pic>
      <p:sp>
        <p:nvSpPr>
          <p:cNvPr id="30" name="CuadroTexto 29">
            <a:extLst>
              <a:ext uri="{FF2B5EF4-FFF2-40B4-BE49-F238E27FC236}">
                <a16:creationId xmlns:a16="http://schemas.microsoft.com/office/drawing/2014/main" id="{1DC0FAE8-0A7A-4994-A09F-DCBAC543C913}"/>
              </a:ext>
            </a:extLst>
          </p:cNvPr>
          <p:cNvSpPr txBox="1"/>
          <p:nvPr/>
        </p:nvSpPr>
        <p:spPr>
          <a:xfrm>
            <a:off x="10018315" y="223228"/>
            <a:ext cx="3482532" cy="2585323"/>
          </a:xfrm>
          <a:prstGeom prst="rect">
            <a:avLst/>
          </a:prstGeom>
          <a:solidFill>
            <a:schemeClr val="bg1"/>
          </a:solidFill>
        </p:spPr>
        <p:txBody>
          <a:bodyPr wrap="square" rtlCol="0">
            <a:spAutoFit/>
          </a:bodyPr>
          <a:lstStyle/>
          <a:p>
            <a:r>
              <a:rPr lang="es-ES" b="1" dirty="0">
                <a:solidFill>
                  <a:srgbClr val="0070C0"/>
                </a:solidFill>
              </a:rPr>
              <a:t>Mapa de navegación</a:t>
            </a:r>
          </a:p>
          <a:p>
            <a:endParaRPr lang="es-ES" b="1" dirty="0">
              <a:solidFill>
                <a:srgbClr val="0070C0"/>
              </a:solidFill>
            </a:endParaRPr>
          </a:p>
          <a:p>
            <a:r>
              <a:rPr lang="es-419" b="1" u="sng" dirty="0">
                <a:solidFill>
                  <a:srgbClr val="0070C0"/>
                </a:solidFill>
              </a:rPr>
              <a:t>Bienvenida</a:t>
            </a:r>
          </a:p>
          <a:p>
            <a:r>
              <a:rPr lang="es-CO" dirty="0">
                <a:solidFill>
                  <a:srgbClr val="0070C0"/>
                </a:solidFill>
              </a:rPr>
              <a:t>Objetivos de aprendizaje</a:t>
            </a:r>
          </a:p>
          <a:p>
            <a:r>
              <a:rPr lang="es-CO" dirty="0">
                <a:solidFill>
                  <a:srgbClr val="0070C0"/>
                </a:solidFill>
              </a:rPr>
              <a:t>Recomendaciones de estudio</a:t>
            </a:r>
          </a:p>
          <a:p>
            <a:pPr marL="285750" indent="-285750">
              <a:buFont typeface="Arial" panose="020B0604020202020204" pitchFamily="34" charset="0"/>
              <a:buChar char="•"/>
            </a:pPr>
            <a:r>
              <a:rPr lang="es-CO" dirty="0">
                <a:solidFill>
                  <a:srgbClr val="0070C0"/>
                </a:solidFill>
              </a:rPr>
              <a:t>Metodología de estudio</a:t>
            </a:r>
          </a:p>
          <a:p>
            <a:pPr marL="285750" indent="-285750">
              <a:buFont typeface="Arial" panose="020B0604020202020204" pitchFamily="34" charset="0"/>
              <a:buChar char="•"/>
            </a:pPr>
            <a:r>
              <a:rPr lang="es-CO" dirty="0">
                <a:solidFill>
                  <a:srgbClr val="0070C0"/>
                </a:solidFill>
              </a:rPr>
              <a:t>Materiales de aprendizaje</a:t>
            </a:r>
          </a:p>
          <a:p>
            <a:pPr marL="285750" indent="-285750">
              <a:buFont typeface="Arial" panose="020B0604020202020204" pitchFamily="34" charset="0"/>
              <a:buChar char="•"/>
            </a:pPr>
            <a:r>
              <a:rPr lang="es-CO" dirty="0">
                <a:solidFill>
                  <a:srgbClr val="0070C0"/>
                </a:solidFill>
              </a:rPr>
              <a:t>Cápsulas didácticas</a:t>
            </a:r>
          </a:p>
          <a:p>
            <a:pPr marL="285750" indent="-285750">
              <a:buFont typeface="Arial" panose="020B0604020202020204" pitchFamily="34" charset="0"/>
              <a:buChar char="•"/>
            </a:pPr>
            <a:r>
              <a:rPr lang="es-CO" dirty="0">
                <a:solidFill>
                  <a:srgbClr val="0070C0"/>
                </a:solidFill>
              </a:rPr>
              <a:t>Foro técnico</a:t>
            </a:r>
          </a:p>
        </p:txBody>
      </p:sp>
      <p:pic>
        <p:nvPicPr>
          <p:cNvPr id="9" name="Imagen 8">
            <a:extLst>
              <a:ext uri="{FF2B5EF4-FFF2-40B4-BE49-F238E27FC236}">
                <a16:creationId xmlns:a16="http://schemas.microsoft.com/office/drawing/2014/main" id="{EBA4A785-B2EC-4DE3-9E6F-80D5F8DB351E}"/>
              </a:ext>
            </a:extLst>
          </p:cNvPr>
          <p:cNvPicPr>
            <a:picLocks noChangeAspect="1"/>
          </p:cNvPicPr>
          <p:nvPr/>
        </p:nvPicPr>
        <p:blipFill>
          <a:blip r:embed="rId7"/>
          <a:stretch>
            <a:fillRect/>
          </a:stretch>
        </p:blipFill>
        <p:spPr>
          <a:xfrm>
            <a:off x="0" y="527367"/>
            <a:ext cx="6858000" cy="1410419"/>
          </a:xfrm>
          <a:prstGeom prst="rect">
            <a:avLst/>
          </a:prstGeom>
        </p:spPr>
      </p:pic>
      <p:sp>
        <p:nvSpPr>
          <p:cNvPr id="10" name="CuadroTexto 9">
            <a:extLst>
              <a:ext uri="{FF2B5EF4-FFF2-40B4-BE49-F238E27FC236}">
                <a16:creationId xmlns:a16="http://schemas.microsoft.com/office/drawing/2014/main" id="{CAE7AA1D-0281-4BE0-84AB-5A5FCB33C395}"/>
              </a:ext>
            </a:extLst>
          </p:cNvPr>
          <p:cNvSpPr txBox="1"/>
          <p:nvPr/>
        </p:nvSpPr>
        <p:spPr>
          <a:xfrm>
            <a:off x="1349309" y="902536"/>
            <a:ext cx="5240740" cy="677108"/>
          </a:xfrm>
          <a:prstGeom prst="rect">
            <a:avLst/>
          </a:prstGeom>
          <a:noFill/>
        </p:spPr>
        <p:txBody>
          <a:bodyPr wrap="square" rtlCol="0">
            <a:spAutoFit/>
          </a:bodyPr>
          <a:lstStyle/>
          <a:p>
            <a:r>
              <a:rPr lang="es-419" sz="3800" b="1" dirty="0">
                <a:solidFill>
                  <a:schemeClr val="bg1"/>
                </a:solidFill>
                <a:latin typeface="Calibri" panose="020F0502020204030204" pitchFamily="34" charset="0"/>
                <a:cs typeface="Calibri" panose="020F0502020204030204" pitchFamily="34" charset="0"/>
              </a:rPr>
              <a:t>Gestión ágil de </a:t>
            </a:r>
            <a:r>
              <a:rPr lang="es-419" sz="3800" b="1" dirty="0">
                <a:solidFill>
                  <a:srgbClr val="FFBC17"/>
                </a:solidFill>
                <a:latin typeface="Calibri" panose="020F0502020204030204" pitchFamily="34" charset="0"/>
                <a:cs typeface="Calibri" panose="020F0502020204030204" pitchFamily="34" charset="0"/>
              </a:rPr>
              <a:t>proyectos</a:t>
            </a:r>
          </a:p>
        </p:txBody>
      </p:sp>
      <p:pic>
        <p:nvPicPr>
          <p:cNvPr id="13" name="Imagen 12">
            <a:extLst>
              <a:ext uri="{FF2B5EF4-FFF2-40B4-BE49-F238E27FC236}">
                <a16:creationId xmlns:a16="http://schemas.microsoft.com/office/drawing/2014/main" id="{0C4AB341-35D7-4A31-8227-724220CB7BD9}"/>
              </a:ext>
            </a:extLst>
          </p:cNvPr>
          <p:cNvPicPr>
            <a:picLocks noChangeAspect="1"/>
          </p:cNvPicPr>
          <p:nvPr/>
        </p:nvPicPr>
        <p:blipFill>
          <a:blip r:embed="rId8"/>
          <a:stretch>
            <a:fillRect/>
          </a:stretch>
        </p:blipFill>
        <p:spPr>
          <a:xfrm>
            <a:off x="5991221" y="1095159"/>
            <a:ext cx="339339" cy="329781"/>
          </a:xfrm>
          <a:prstGeom prst="rect">
            <a:avLst/>
          </a:prstGeom>
        </p:spPr>
      </p:pic>
    </p:spTree>
    <p:extLst>
      <p:ext uri="{BB962C8B-B14F-4D97-AF65-F5344CB8AC3E}">
        <p14:creationId xmlns:p14="http://schemas.microsoft.com/office/powerpoint/2010/main" val="493274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22A2D80B-1F48-447C-A4E6-0A7BA978FF2D}"/>
              </a:ext>
            </a:extLst>
          </p:cNvPr>
          <p:cNvSpPr/>
          <p:nvPr/>
        </p:nvSpPr>
        <p:spPr>
          <a:xfrm>
            <a:off x="276855" y="759552"/>
            <a:ext cx="3622792" cy="496445"/>
          </a:xfrm>
          <a:prstGeom prst="rect">
            <a:avLst/>
          </a:prstGeom>
          <a:solidFill>
            <a:srgbClr val="00D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419" sz="1700" b="1" dirty="0">
                <a:latin typeface="Calibri" panose="020F0502020204030204" pitchFamily="34" charset="0"/>
                <a:cs typeface="Calibri" panose="020F0502020204030204" pitchFamily="34" charset="0"/>
              </a:rPr>
              <a:t>¿Qué aprenderás en este curso?</a:t>
            </a:r>
          </a:p>
        </p:txBody>
      </p:sp>
      <p:sp>
        <p:nvSpPr>
          <p:cNvPr id="25" name="Rectángulo 24">
            <a:extLst>
              <a:ext uri="{FF2B5EF4-FFF2-40B4-BE49-F238E27FC236}">
                <a16:creationId xmlns:a16="http://schemas.microsoft.com/office/drawing/2014/main" id="{55AC746E-3519-4813-8FAF-CAA0C71821A5}"/>
              </a:ext>
            </a:extLst>
          </p:cNvPr>
          <p:cNvSpPr/>
          <p:nvPr/>
        </p:nvSpPr>
        <p:spPr>
          <a:xfrm>
            <a:off x="14116" y="1598358"/>
            <a:ext cx="6843884" cy="9618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5" name="Marcador de contenido 4"/>
          <p:cNvSpPr>
            <a:spLocks noGrp="1"/>
          </p:cNvSpPr>
          <p:nvPr>
            <p:ph idx="1"/>
          </p:nvPr>
        </p:nvSpPr>
        <p:spPr/>
        <p:txBody>
          <a:bodyPr>
            <a:normAutofit/>
          </a:bodyPr>
          <a:lstStyle/>
          <a:p>
            <a:pPr marL="285750" indent="-285750">
              <a:buFont typeface="Arial" panose="020B0604020202020204" pitchFamily="34" charset="0"/>
              <a:buChar char="•"/>
            </a:pPr>
            <a:r>
              <a:rPr lang="es-ES" dirty="0"/>
              <a:t>En la parte superior se ubica el banner específico, en este caso: </a:t>
            </a:r>
            <a:r>
              <a:rPr lang="es-ES" b="1" dirty="0"/>
              <a:t>¿Qué aprenderás en este curso?</a:t>
            </a:r>
          </a:p>
          <a:p>
            <a:pPr marL="285750" indent="-285750">
              <a:buFont typeface="Arial" panose="020B0604020202020204" pitchFamily="34" charset="0"/>
              <a:buChar char="•"/>
            </a:pPr>
            <a:r>
              <a:rPr lang="es-ES" dirty="0"/>
              <a:t>Posteriormente se ubica una caja con el texto introductorio.</a:t>
            </a:r>
          </a:p>
          <a:p>
            <a:pPr marL="285750" indent="-285750">
              <a:buFont typeface="Arial" panose="020B0604020202020204" pitchFamily="34" charset="0"/>
              <a:buChar char="•"/>
            </a:pPr>
            <a:r>
              <a:rPr lang="es-ES" dirty="0"/>
              <a:t>Después se presenta un destacado con la imagen de la personaje.</a:t>
            </a:r>
          </a:p>
          <a:p>
            <a:pPr marL="285750" indent="-285750">
              <a:buFont typeface="Arial" panose="020B0604020202020204" pitchFamily="34" charset="0"/>
              <a:buChar char="•"/>
            </a:pPr>
            <a:r>
              <a:rPr lang="es-ES" dirty="0"/>
              <a:t>Se debe desarrollar un recurso interactivo de 5 botones que despliegan la información en la pantalla misma y cambian de acuerdo con la activación del usuario. Vínculo: </a:t>
            </a:r>
            <a:r>
              <a:rPr lang="es-ES" dirty="0">
                <a:hlinkClick r:id="rId2"/>
              </a:rPr>
              <a:t>https://www.freepik.es/vector-gratis/plantilla-infografia-objetivos_8849860.htm#query=goal&amp;position=15</a:t>
            </a:r>
            <a:r>
              <a:rPr lang="es-ES" dirty="0"/>
              <a:t> </a:t>
            </a:r>
          </a:p>
          <a:p>
            <a:pPr marL="285750" indent="-285750">
              <a:buFont typeface="Arial" panose="020B0604020202020204" pitchFamily="34" charset="0"/>
              <a:buChar char="•"/>
            </a:pPr>
            <a:r>
              <a:rPr lang="es-ES" dirty="0"/>
              <a:t>La información de cada botón está en la tabla de la parte izquierda de la diapositiva.</a:t>
            </a:r>
          </a:p>
          <a:p>
            <a:pPr marL="285750" indent="-285750">
              <a:buFont typeface="Arial" panose="020B0604020202020204" pitchFamily="34" charset="0"/>
              <a:buChar char="•"/>
            </a:pPr>
            <a:r>
              <a:rPr lang="es-ES" dirty="0"/>
              <a:t>Los textos amarillo son la descripción de la imagen.</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CO" dirty="0"/>
          </a:p>
        </p:txBody>
      </p:sp>
      <p:sp>
        <p:nvSpPr>
          <p:cNvPr id="3" name="Rectángulo 2">
            <a:extLst>
              <a:ext uri="{FF2B5EF4-FFF2-40B4-BE49-F238E27FC236}">
                <a16:creationId xmlns:a16="http://schemas.microsoft.com/office/drawing/2014/main" id="{CD66F0F4-746D-4CF4-9A5E-978B114C23CD}"/>
              </a:ext>
            </a:extLst>
          </p:cNvPr>
          <p:cNvSpPr/>
          <p:nvPr/>
        </p:nvSpPr>
        <p:spPr>
          <a:xfrm>
            <a:off x="397145" y="1316591"/>
            <a:ext cx="6063709" cy="646331"/>
          </a:xfrm>
          <a:prstGeom prst="rect">
            <a:avLst/>
          </a:prstGeom>
        </p:spPr>
        <p:txBody>
          <a:bodyPr wrap="square">
            <a:spAutoFit/>
          </a:bodyPr>
          <a:lstStyle/>
          <a:p>
            <a:r>
              <a:rPr lang="es-ES" dirty="0">
                <a:latin typeface="Calibri" panose="020F0502020204030204" pitchFamily="34" charset="0"/>
                <a:cs typeface="Calibri" panose="020F0502020204030204" pitchFamily="34" charset="0"/>
              </a:rPr>
              <a:t>Como punto de partida, queremos que conozcas el </a:t>
            </a:r>
            <a:r>
              <a:rPr lang="es-ES" b="1" dirty="0">
                <a:latin typeface="Calibri" panose="020F0502020204030204" pitchFamily="34" charset="0"/>
                <a:cs typeface="Calibri" panose="020F0502020204030204" pitchFamily="34" charset="0"/>
              </a:rPr>
              <a:t>objetivo </a:t>
            </a:r>
            <a:r>
              <a:rPr lang="es-ES" dirty="0">
                <a:latin typeface="Calibri" panose="020F0502020204030204" pitchFamily="34" charset="0"/>
                <a:cs typeface="Calibri" panose="020F0502020204030204" pitchFamily="34" charset="0"/>
              </a:rPr>
              <a:t>que dirige tu proceso aprendizaje. ¡Adelante!</a:t>
            </a:r>
            <a:endParaRPr lang="es-ES" b="1" dirty="0">
              <a:latin typeface="Calibri" panose="020F0502020204030204" pitchFamily="34" charset="0"/>
              <a:cs typeface="Calibri" panose="020F0502020204030204" pitchFamily="34" charset="0"/>
            </a:endParaRPr>
          </a:p>
        </p:txBody>
      </p:sp>
      <p:sp>
        <p:nvSpPr>
          <p:cNvPr id="35" name="CuadroTexto 34"/>
          <p:cNvSpPr txBox="1"/>
          <p:nvPr/>
        </p:nvSpPr>
        <p:spPr>
          <a:xfrm>
            <a:off x="-4623131" y="10583313"/>
            <a:ext cx="4512680" cy="646331"/>
          </a:xfrm>
          <a:prstGeom prst="rect">
            <a:avLst/>
          </a:prstGeom>
          <a:solidFill>
            <a:srgbClr val="FFFF00"/>
          </a:solidFill>
        </p:spPr>
        <p:txBody>
          <a:bodyPr wrap="square" rtlCol="0">
            <a:spAutoFit/>
          </a:bodyPr>
          <a:lstStyle/>
          <a:p>
            <a:pPr algn="ctr"/>
            <a:r>
              <a:rPr lang="es-ES" dirty="0"/>
              <a:t>Diagrama que representa una diana con 5 botones.</a:t>
            </a:r>
            <a:endParaRPr lang="es-CO" dirty="0"/>
          </a:p>
        </p:txBody>
      </p:sp>
      <p:sp>
        <p:nvSpPr>
          <p:cNvPr id="16" name="CuadroTexto 15"/>
          <p:cNvSpPr txBox="1"/>
          <p:nvPr/>
        </p:nvSpPr>
        <p:spPr>
          <a:xfrm>
            <a:off x="10018315" y="223228"/>
            <a:ext cx="3482532" cy="2585323"/>
          </a:xfrm>
          <a:prstGeom prst="rect">
            <a:avLst/>
          </a:prstGeom>
          <a:solidFill>
            <a:schemeClr val="bg1"/>
          </a:solidFill>
        </p:spPr>
        <p:txBody>
          <a:bodyPr wrap="square" rtlCol="0">
            <a:spAutoFit/>
          </a:bodyPr>
          <a:lstStyle/>
          <a:p>
            <a:r>
              <a:rPr lang="es-ES" b="1" dirty="0">
                <a:solidFill>
                  <a:srgbClr val="0070C0"/>
                </a:solidFill>
              </a:rPr>
              <a:t>Mapa de navegación</a:t>
            </a:r>
          </a:p>
          <a:p>
            <a:endParaRPr lang="es-ES" b="1" dirty="0">
              <a:solidFill>
                <a:srgbClr val="0070C0"/>
              </a:solidFill>
            </a:endParaRPr>
          </a:p>
          <a:p>
            <a:r>
              <a:rPr lang="es-419" dirty="0">
                <a:solidFill>
                  <a:srgbClr val="0070C0"/>
                </a:solidFill>
              </a:rPr>
              <a:t>Bienvenida</a:t>
            </a:r>
          </a:p>
          <a:p>
            <a:r>
              <a:rPr lang="es-CO" b="1" u="sng" dirty="0">
                <a:solidFill>
                  <a:srgbClr val="0070C0"/>
                </a:solidFill>
              </a:rPr>
              <a:t>Objetivos de aprendizaje</a:t>
            </a:r>
          </a:p>
          <a:p>
            <a:r>
              <a:rPr lang="es-CO" dirty="0">
                <a:solidFill>
                  <a:srgbClr val="0070C0"/>
                </a:solidFill>
              </a:rPr>
              <a:t>Recomendaciones de estudio</a:t>
            </a:r>
          </a:p>
          <a:p>
            <a:pPr marL="285750" indent="-285750">
              <a:buFont typeface="Arial" panose="020B0604020202020204" pitchFamily="34" charset="0"/>
              <a:buChar char="•"/>
            </a:pPr>
            <a:r>
              <a:rPr lang="es-CO" dirty="0">
                <a:solidFill>
                  <a:srgbClr val="0070C0"/>
                </a:solidFill>
              </a:rPr>
              <a:t>Metodología de estudio</a:t>
            </a:r>
          </a:p>
          <a:p>
            <a:pPr marL="285750" indent="-285750">
              <a:buFont typeface="Arial" panose="020B0604020202020204" pitchFamily="34" charset="0"/>
              <a:buChar char="•"/>
            </a:pPr>
            <a:r>
              <a:rPr lang="es-CO" dirty="0">
                <a:solidFill>
                  <a:srgbClr val="0070C0"/>
                </a:solidFill>
              </a:rPr>
              <a:t>Materiales de aprendizaje</a:t>
            </a:r>
          </a:p>
          <a:p>
            <a:pPr marL="285750" indent="-285750">
              <a:buFont typeface="Arial" panose="020B0604020202020204" pitchFamily="34" charset="0"/>
              <a:buChar char="•"/>
            </a:pPr>
            <a:r>
              <a:rPr lang="es-CO" dirty="0">
                <a:solidFill>
                  <a:srgbClr val="0070C0"/>
                </a:solidFill>
              </a:rPr>
              <a:t>Cápsulas didácticas</a:t>
            </a:r>
          </a:p>
          <a:p>
            <a:pPr marL="285750" indent="-285750">
              <a:buFont typeface="Arial" panose="020B0604020202020204" pitchFamily="34" charset="0"/>
              <a:buChar char="•"/>
            </a:pPr>
            <a:r>
              <a:rPr lang="es-CO" dirty="0">
                <a:solidFill>
                  <a:srgbClr val="0070C0"/>
                </a:solidFill>
              </a:rPr>
              <a:t>Foro técnico</a:t>
            </a:r>
          </a:p>
        </p:txBody>
      </p:sp>
      <p:sp>
        <p:nvSpPr>
          <p:cNvPr id="6" name="Rectángulo: esquinas redondeadas 5">
            <a:extLst>
              <a:ext uri="{FF2B5EF4-FFF2-40B4-BE49-F238E27FC236}">
                <a16:creationId xmlns:a16="http://schemas.microsoft.com/office/drawing/2014/main" id="{37A167C4-E582-4160-B93E-7ED748A44160}"/>
              </a:ext>
            </a:extLst>
          </p:cNvPr>
          <p:cNvSpPr/>
          <p:nvPr/>
        </p:nvSpPr>
        <p:spPr>
          <a:xfrm>
            <a:off x="124567" y="612657"/>
            <a:ext cx="603702" cy="591806"/>
          </a:xfrm>
          <a:prstGeom prst="roundRect">
            <a:avLst/>
          </a:prstGeom>
          <a:solidFill>
            <a:srgbClr val="FFBC1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11" name="Imagen 10">
            <a:extLst>
              <a:ext uri="{FF2B5EF4-FFF2-40B4-BE49-F238E27FC236}">
                <a16:creationId xmlns:a16="http://schemas.microsoft.com/office/drawing/2014/main" id="{8BB4C506-16C8-47CD-962B-3FE1B66D09FB}"/>
              </a:ext>
            </a:extLst>
          </p:cNvPr>
          <p:cNvPicPr>
            <a:picLocks noChangeAspect="1"/>
          </p:cNvPicPr>
          <p:nvPr/>
        </p:nvPicPr>
        <p:blipFill>
          <a:blip r:embed="rId3"/>
          <a:stretch>
            <a:fillRect/>
          </a:stretch>
        </p:blipFill>
        <p:spPr>
          <a:xfrm>
            <a:off x="69602" y="521145"/>
            <a:ext cx="713632" cy="586844"/>
          </a:xfrm>
          <a:prstGeom prst="rect">
            <a:avLst/>
          </a:prstGeom>
        </p:spPr>
      </p:pic>
      <p:pic>
        <p:nvPicPr>
          <p:cNvPr id="26" name="Imagen 25">
            <a:extLst>
              <a:ext uri="{FF2B5EF4-FFF2-40B4-BE49-F238E27FC236}">
                <a16:creationId xmlns:a16="http://schemas.microsoft.com/office/drawing/2014/main" id="{F62F27D3-9643-4CD8-A023-57EA3CA3BB17}"/>
              </a:ext>
            </a:extLst>
          </p:cNvPr>
          <p:cNvPicPr>
            <a:picLocks noChangeAspect="1"/>
          </p:cNvPicPr>
          <p:nvPr/>
        </p:nvPicPr>
        <p:blipFill>
          <a:blip r:embed="rId4"/>
          <a:stretch>
            <a:fillRect/>
          </a:stretch>
        </p:blipFill>
        <p:spPr>
          <a:xfrm>
            <a:off x="124567" y="1648963"/>
            <a:ext cx="7354553" cy="3518024"/>
          </a:xfrm>
          <a:prstGeom prst="rect">
            <a:avLst/>
          </a:prstGeom>
        </p:spPr>
      </p:pic>
      <p:pic>
        <p:nvPicPr>
          <p:cNvPr id="31" name="Imagen 30">
            <a:extLst>
              <a:ext uri="{FF2B5EF4-FFF2-40B4-BE49-F238E27FC236}">
                <a16:creationId xmlns:a16="http://schemas.microsoft.com/office/drawing/2014/main" id="{BE3722D7-32EF-44A2-99B0-6D3E43751299}"/>
              </a:ext>
            </a:extLst>
          </p:cNvPr>
          <p:cNvPicPr>
            <a:picLocks noChangeAspect="1"/>
          </p:cNvPicPr>
          <p:nvPr/>
        </p:nvPicPr>
        <p:blipFill rotWithShape="1">
          <a:blip r:embed="rId4"/>
          <a:srcRect r="58811"/>
          <a:stretch/>
        </p:blipFill>
        <p:spPr>
          <a:xfrm>
            <a:off x="-42319" y="1644404"/>
            <a:ext cx="3029252" cy="3518023"/>
          </a:xfrm>
          <a:prstGeom prst="rect">
            <a:avLst/>
          </a:prstGeom>
        </p:spPr>
      </p:pic>
      <p:sp>
        <p:nvSpPr>
          <p:cNvPr id="28" name="CuadroTexto 27">
            <a:extLst>
              <a:ext uri="{FF2B5EF4-FFF2-40B4-BE49-F238E27FC236}">
                <a16:creationId xmlns:a16="http://schemas.microsoft.com/office/drawing/2014/main" id="{CA326D3A-F33B-4E38-B3AC-1A7F7E5FFB18}"/>
              </a:ext>
            </a:extLst>
          </p:cNvPr>
          <p:cNvSpPr txBox="1"/>
          <p:nvPr/>
        </p:nvSpPr>
        <p:spPr>
          <a:xfrm>
            <a:off x="589827" y="2875727"/>
            <a:ext cx="3898353" cy="1770806"/>
          </a:xfrm>
          <a:prstGeom prst="rect">
            <a:avLst/>
          </a:prstGeom>
          <a:noFill/>
        </p:spPr>
        <p:txBody>
          <a:bodyPr wrap="square">
            <a:spAutoFit/>
          </a:bodyPr>
          <a:lstStyle/>
          <a:p>
            <a:pPr>
              <a:lnSpc>
                <a:spcPct val="115000"/>
              </a:lnSpc>
            </a:pPr>
            <a:r>
              <a:rPr lang="es-ES" sz="1600" dirty="0">
                <a:solidFill>
                  <a:schemeClr val="bg1"/>
                </a:solidFill>
                <a:effectLst/>
                <a:latin typeface="Roboto" panose="02000000000000000000" pitchFamily="2" charset="0"/>
                <a:ea typeface="Times New Roman" panose="02020603050405020304" pitchFamily="18" charset="0"/>
                <a:cs typeface="Times New Roman" panose="02020603050405020304" pitchFamily="18" charset="0"/>
              </a:rPr>
              <a:t>Al final de este curso estarás en capacidad de gestionar proyectos con metodologías ágiles, de forma flexible, autónoma y eficaz, contribuyendo a la eficiencia en tiempo, costo e incremento de la productividad organizacional.</a:t>
            </a:r>
            <a:endParaRPr lang="es-ES" sz="1600" dirty="0">
              <a:solidFill>
                <a:schemeClr val="bg1"/>
              </a:solidFill>
              <a:effectLst/>
              <a:latin typeface="Arial" panose="020B0604020202020204" pitchFamily="34" charset="0"/>
              <a:ea typeface="Arial" panose="020B0604020202020204" pitchFamily="34" charset="0"/>
            </a:endParaRPr>
          </a:p>
        </p:txBody>
      </p:sp>
      <p:sp>
        <p:nvSpPr>
          <p:cNvPr id="36" name="Rectángulo 35">
            <a:extLst>
              <a:ext uri="{FF2B5EF4-FFF2-40B4-BE49-F238E27FC236}">
                <a16:creationId xmlns:a16="http://schemas.microsoft.com/office/drawing/2014/main" id="{34C869D3-8A1B-4880-AE2A-90F75A8F7D7A}"/>
              </a:ext>
            </a:extLst>
          </p:cNvPr>
          <p:cNvSpPr/>
          <p:nvPr/>
        </p:nvSpPr>
        <p:spPr>
          <a:xfrm>
            <a:off x="404203" y="5021552"/>
            <a:ext cx="6063709" cy="646331"/>
          </a:xfrm>
          <a:prstGeom prst="rect">
            <a:avLst/>
          </a:prstGeom>
        </p:spPr>
        <p:txBody>
          <a:bodyPr wrap="square">
            <a:spAutoFit/>
          </a:bodyPr>
          <a:lstStyle/>
          <a:p>
            <a:r>
              <a:rPr lang="es-ES" dirty="0">
                <a:latin typeface="Calibri" panose="020F0502020204030204" pitchFamily="34" charset="0"/>
                <a:cs typeface="Calibri" panose="020F0502020204030204" pitchFamily="34" charset="0"/>
              </a:rPr>
              <a:t>A continuación podrás examinar los objetivos específicos. Para ello, haz clic sobre cada número: </a:t>
            </a:r>
            <a:endParaRPr lang="es-ES" b="1" dirty="0">
              <a:latin typeface="Calibri" panose="020F0502020204030204" pitchFamily="34" charset="0"/>
              <a:cs typeface="Calibri" panose="020F0502020204030204" pitchFamily="34" charset="0"/>
            </a:endParaRPr>
          </a:p>
        </p:txBody>
      </p:sp>
      <p:pic>
        <p:nvPicPr>
          <p:cNvPr id="38" name="Imagen 37">
            <a:extLst>
              <a:ext uri="{FF2B5EF4-FFF2-40B4-BE49-F238E27FC236}">
                <a16:creationId xmlns:a16="http://schemas.microsoft.com/office/drawing/2014/main" id="{0EDEA917-27B7-4471-AED1-13D9FD64B836}"/>
              </a:ext>
            </a:extLst>
          </p:cNvPr>
          <p:cNvPicPr>
            <a:picLocks noChangeAspect="1"/>
          </p:cNvPicPr>
          <p:nvPr/>
        </p:nvPicPr>
        <p:blipFill>
          <a:blip r:embed="rId5"/>
          <a:stretch>
            <a:fillRect/>
          </a:stretch>
        </p:blipFill>
        <p:spPr>
          <a:xfrm>
            <a:off x="56435" y="5764539"/>
            <a:ext cx="6607008" cy="5338551"/>
          </a:xfrm>
          <a:prstGeom prst="rect">
            <a:avLst/>
          </a:prstGeom>
        </p:spPr>
      </p:pic>
      <p:graphicFrame>
        <p:nvGraphicFramePr>
          <p:cNvPr id="39" name="29 Tabla">
            <a:extLst>
              <a:ext uri="{FF2B5EF4-FFF2-40B4-BE49-F238E27FC236}">
                <a16:creationId xmlns:a16="http://schemas.microsoft.com/office/drawing/2014/main" id="{0A1045F7-D13C-4F4F-97AF-B57C6D23A9FD}"/>
              </a:ext>
            </a:extLst>
          </p:cNvPr>
          <p:cNvGraphicFramePr>
            <a:graphicFrameLocks noGrp="1"/>
          </p:cNvGraphicFramePr>
          <p:nvPr/>
        </p:nvGraphicFramePr>
        <p:xfrm>
          <a:off x="-5791200" y="7381220"/>
          <a:ext cx="5680749" cy="3200400"/>
        </p:xfrm>
        <a:graphic>
          <a:graphicData uri="http://schemas.openxmlformats.org/drawingml/2006/table">
            <a:tbl>
              <a:tblPr firstRow="1" bandRow="1">
                <a:tableStyleId>{5C22544A-7EE6-4342-B048-85BDC9FD1C3A}</a:tableStyleId>
              </a:tblPr>
              <a:tblGrid>
                <a:gridCol w="538706">
                  <a:extLst>
                    <a:ext uri="{9D8B030D-6E8A-4147-A177-3AD203B41FA5}">
                      <a16:colId xmlns:a16="http://schemas.microsoft.com/office/drawing/2014/main" val="20000"/>
                    </a:ext>
                  </a:extLst>
                </a:gridCol>
                <a:gridCol w="5142043">
                  <a:extLst>
                    <a:ext uri="{9D8B030D-6E8A-4147-A177-3AD203B41FA5}">
                      <a16:colId xmlns:a16="http://schemas.microsoft.com/office/drawing/2014/main" val="20001"/>
                    </a:ext>
                  </a:extLst>
                </a:gridCol>
              </a:tblGrid>
              <a:tr h="314980">
                <a:tc>
                  <a:txBody>
                    <a:bodyPr/>
                    <a:lstStyle/>
                    <a:p>
                      <a:pPr algn="ctr"/>
                      <a:r>
                        <a:rPr lang="es-CO" sz="1800" b="1" dirty="0">
                          <a:solidFill>
                            <a:schemeClr val="tx1"/>
                          </a:solidFill>
                          <a:latin typeface="Calibri" panose="020F0502020204030204" pitchFamily="34" charset="0"/>
                          <a:cs typeface="Calibri" panose="020F0502020204030204" pitchFamily="34" charset="0"/>
                        </a:rPr>
                        <a:t>1</a:t>
                      </a:r>
                    </a:p>
                  </a:txBody>
                  <a:tcPr>
                    <a:solidFill>
                      <a:srgbClr val="EAEFF7"/>
                    </a:solidFill>
                  </a:tcPr>
                </a:tc>
                <a:tc>
                  <a:txBody>
                    <a:bodyPr/>
                    <a:lstStyle/>
                    <a:p>
                      <a:r>
                        <a:rPr lang="es-ES" sz="1800" b="0" kern="1200" dirty="0">
                          <a:solidFill>
                            <a:schemeClr val="tx1"/>
                          </a:solidFill>
                          <a:latin typeface="Calibri" panose="020F0502020204030204" pitchFamily="34" charset="0"/>
                          <a:ea typeface="+mn-ea"/>
                          <a:cs typeface="Calibri" panose="020F0502020204030204" pitchFamily="34" charset="0"/>
                        </a:rPr>
                        <a:t>Planificar y gestionar proyectos muy sencillos. </a:t>
                      </a:r>
                      <a:endParaRPr lang="es-CO" sz="1800" b="0" i="0" dirty="0">
                        <a:solidFill>
                          <a:schemeClr val="tx1"/>
                        </a:solidFill>
                        <a:latin typeface="Calibri" panose="020F0502020204030204" pitchFamily="34" charset="0"/>
                        <a:cs typeface="Calibri" panose="020F0502020204030204" pitchFamily="34" charset="0"/>
                      </a:endParaRPr>
                    </a:p>
                  </a:txBody>
                  <a:tcPr>
                    <a:solidFill>
                      <a:srgbClr val="EAEFF7"/>
                    </a:solidFill>
                  </a:tcPr>
                </a:tc>
                <a:extLst>
                  <a:ext uri="{0D108BD9-81ED-4DB2-BD59-A6C34878D82A}">
                    <a16:rowId xmlns:a16="http://schemas.microsoft.com/office/drawing/2014/main" val="10000"/>
                  </a:ext>
                </a:extLst>
              </a:tr>
              <a:tr h="561757">
                <a:tc>
                  <a:txBody>
                    <a:bodyPr/>
                    <a:lstStyle/>
                    <a:p>
                      <a:pPr algn="ctr"/>
                      <a:r>
                        <a:rPr lang="es-CO" sz="1800" b="1" dirty="0">
                          <a:latin typeface="Calibri" panose="020F0502020204030204" pitchFamily="34" charset="0"/>
                          <a:cs typeface="Calibri" panose="020F0502020204030204" pitchFamily="34" charset="0"/>
                        </a:rPr>
                        <a:t>2</a:t>
                      </a:r>
                    </a:p>
                  </a:txBody>
                  <a:tcPr/>
                </a:tc>
                <a:tc>
                  <a:txBody>
                    <a:bodyPr/>
                    <a:lstStyle/>
                    <a:p>
                      <a:r>
                        <a:rPr lang="es-ES" sz="1800" kern="1200" dirty="0">
                          <a:solidFill>
                            <a:schemeClr val="dk1"/>
                          </a:solidFill>
                          <a:latin typeface="Calibri" panose="020F0502020204030204" pitchFamily="34" charset="0"/>
                          <a:ea typeface="+mn-ea"/>
                          <a:cs typeface="Calibri" panose="020F0502020204030204" pitchFamily="34" charset="0"/>
                        </a:rPr>
                        <a:t>Utilizar conceptos, procesos y herramientas que se aplican en proyectos reales.</a:t>
                      </a:r>
                      <a:endParaRPr lang="es-CO" sz="1800" kern="1200" dirty="0">
                        <a:solidFill>
                          <a:schemeClr val="dk1"/>
                        </a:solidFill>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10001"/>
                  </a:ext>
                </a:extLst>
              </a:tr>
              <a:tr h="561757">
                <a:tc>
                  <a:txBody>
                    <a:bodyPr/>
                    <a:lstStyle/>
                    <a:p>
                      <a:pPr algn="ctr"/>
                      <a:r>
                        <a:rPr lang="es-CO" sz="1800" b="1" dirty="0">
                          <a:latin typeface="Calibri" panose="020F0502020204030204" pitchFamily="34" charset="0"/>
                          <a:cs typeface="Calibri" panose="020F0502020204030204" pitchFamily="34" charset="0"/>
                        </a:rPr>
                        <a:t>3</a:t>
                      </a:r>
                    </a:p>
                  </a:txBody>
                  <a:tcPr/>
                </a:tc>
                <a:tc>
                  <a:txBody>
                    <a:bodyPr/>
                    <a:lstStyle/>
                    <a:p>
                      <a:r>
                        <a:rPr lang="es-ES" sz="1800" kern="1200" dirty="0">
                          <a:solidFill>
                            <a:schemeClr val="dk1"/>
                          </a:solidFill>
                          <a:latin typeface="Calibri" panose="020F0502020204030204" pitchFamily="34" charset="0"/>
                          <a:ea typeface="+mn-ea"/>
                          <a:cs typeface="Calibri" panose="020F0502020204030204" pitchFamily="34" charset="0"/>
                        </a:rPr>
                        <a:t>Comprender el nuevo entorno de los proyectos en la economía digital y sus desafíos.</a:t>
                      </a:r>
                      <a:endParaRPr lang="es-CO" sz="1800" kern="1200" dirty="0">
                        <a:solidFill>
                          <a:schemeClr val="dk1"/>
                        </a:solidFill>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1687817230"/>
                  </a:ext>
                </a:extLst>
              </a:tr>
              <a:tr h="561757">
                <a:tc>
                  <a:txBody>
                    <a:bodyPr/>
                    <a:lstStyle/>
                    <a:p>
                      <a:pPr algn="ctr"/>
                      <a:r>
                        <a:rPr lang="es-CO" sz="1800" b="1" dirty="0">
                          <a:latin typeface="Calibri" panose="020F0502020204030204" pitchFamily="34" charset="0"/>
                          <a:cs typeface="Calibri" panose="020F0502020204030204" pitchFamily="34" charset="0"/>
                        </a:rPr>
                        <a:t>4</a:t>
                      </a:r>
                    </a:p>
                  </a:txBody>
                  <a:tcPr/>
                </a:tc>
                <a:tc>
                  <a:txBody>
                    <a:bodyPr/>
                    <a:lstStyle/>
                    <a:p>
                      <a:r>
                        <a:rPr lang="es-ES" sz="1800" kern="1200" dirty="0">
                          <a:solidFill>
                            <a:schemeClr val="dk1"/>
                          </a:solidFill>
                          <a:latin typeface="Calibri" panose="020F0502020204030204" pitchFamily="34" charset="0"/>
                          <a:ea typeface="+mn-ea"/>
                          <a:cs typeface="Calibri" panose="020F0502020204030204" pitchFamily="34" charset="0"/>
                        </a:rPr>
                        <a:t>Reconocer y apropiar conocimientos y prácticas de la agilidad para la gestión efectiva de proyectos en la economía digital.</a:t>
                      </a:r>
                      <a:endParaRPr lang="es-CO" sz="1800" kern="1200" dirty="0">
                        <a:solidFill>
                          <a:schemeClr val="dk1"/>
                        </a:solidFill>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3801344014"/>
                  </a:ext>
                </a:extLst>
              </a:tr>
              <a:tr h="561757">
                <a:tc>
                  <a:txBody>
                    <a:bodyPr/>
                    <a:lstStyle/>
                    <a:p>
                      <a:pPr algn="ctr"/>
                      <a:r>
                        <a:rPr lang="es-CO" sz="1800" b="1" dirty="0">
                          <a:latin typeface="Calibri" panose="020F0502020204030204" pitchFamily="34" charset="0"/>
                          <a:cs typeface="Calibri" panose="020F0502020204030204" pitchFamily="34" charset="0"/>
                        </a:rPr>
                        <a:t>5</a:t>
                      </a:r>
                    </a:p>
                  </a:txBody>
                  <a:tcPr/>
                </a:tc>
                <a:tc>
                  <a:txBody>
                    <a:bodyPr/>
                    <a:lstStyle/>
                    <a:p>
                      <a:r>
                        <a:rPr lang="es-ES" sz="1800" kern="1200" dirty="0">
                          <a:solidFill>
                            <a:schemeClr val="dk1"/>
                          </a:solidFill>
                          <a:latin typeface="Calibri" panose="020F0502020204030204" pitchFamily="34" charset="0"/>
                          <a:ea typeface="+mn-ea"/>
                          <a:cs typeface="Calibri" panose="020F0502020204030204" pitchFamily="34" charset="0"/>
                        </a:rPr>
                        <a:t>Generar una visión de la agilidad, desde el desarrollo y apropiación de competencias como ágil </a:t>
                      </a:r>
                      <a:r>
                        <a:rPr lang="es-ES" sz="1800" i="1" kern="1200" dirty="0">
                          <a:solidFill>
                            <a:schemeClr val="dk1"/>
                          </a:solidFill>
                          <a:latin typeface="Calibri" panose="020F0502020204030204" pitchFamily="34" charset="0"/>
                          <a:ea typeface="+mn-ea"/>
                          <a:cs typeface="Calibri" panose="020F0502020204030204" pitchFamily="34" charset="0"/>
                        </a:rPr>
                        <a:t>coach</a:t>
                      </a:r>
                      <a:r>
                        <a:rPr lang="es-ES" sz="1800" kern="1200" dirty="0">
                          <a:solidFill>
                            <a:schemeClr val="dk1"/>
                          </a:solidFill>
                          <a:latin typeface="Calibri" panose="020F0502020204030204" pitchFamily="34" charset="0"/>
                          <a:ea typeface="+mn-ea"/>
                          <a:cs typeface="Calibri" panose="020F0502020204030204" pitchFamily="34" charset="0"/>
                        </a:rPr>
                        <a:t>. </a:t>
                      </a:r>
                      <a:endParaRPr lang="es-CO" sz="1800" kern="1200" dirty="0">
                        <a:solidFill>
                          <a:schemeClr val="dk1"/>
                        </a:solidFill>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1926106284"/>
                  </a:ext>
                </a:extLst>
              </a:tr>
            </a:tbl>
          </a:graphicData>
        </a:graphic>
      </p:graphicFrame>
      <p:sp>
        <p:nvSpPr>
          <p:cNvPr id="41" name="Rectángulo 40">
            <a:extLst>
              <a:ext uri="{FF2B5EF4-FFF2-40B4-BE49-F238E27FC236}">
                <a16:creationId xmlns:a16="http://schemas.microsoft.com/office/drawing/2014/main" id="{85D9656D-291F-47D7-9082-43E8CB7926F8}"/>
              </a:ext>
            </a:extLst>
          </p:cNvPr>
          <p:cNvSpPr/>
          <p:nvPr/>
        </p:nvSpPr>
        <p:spPr>
          <a:xfrm>
            <a:off x="2007389" y="10734649"/>
            <a:ext cx="4845325" cy="5795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rgbClr val="FF0000"/>
                </a:solidFill>
              </a:rPr>
              <a:t>Continuación información siguiente diapositiva</a:t>
            </a:r>
            <a:endParaRPr lang="es-CO" b="1" dirty="0">
              <a:solidFill>
                <a:srgbClr val="FF0000"/>
              </a:solidFill>
            </a:endParaRPr>
          </a:p>
        </p:txBody>
      </p:sp>
    </p:spTree>
    <p:extLst>
      <p:ext uri="{BB962C8B-B14F-4D97-AF65-F5344CB8AC3E}">
        <p14:creationId xmlns:p14="http://schemas.microsoft.com/office/powerpoint/2010/main" val="1423972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22A2D80B-1F48-447C-A4E6-0A7BA978FF2D}"/>
              </a:ext>
            </a:extLst>
          </p:cNvPr>
          <p:cNvSpPr/>
          <p:nvPr/>
        </p:nvSpPr>
        <p:spPr>
          <a:xfrm>
            <a:off x="276855" y="759552"/>
            <a:ext cx="3622792" cy="496445"/>
          </a:xfrm>
          <a:prstGeom prst="rect">
            <a:avLst/>
          </a:prstGeom>
          <a:solidFill>
            <a:srgbClr val="00D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419" sz="1700" b="1" dirty="0">
                <a:latin typeface="Calibri" panose="020F0502020204030204" pitchFamily="34" charset="0"/>
                <a:cs typeface="Calibri" panose="020F0502020204030204" pitchFamily="34" charset="0"/>
              </a:rPr>
              <a:t>¿Qué aprenderás en este curso?</a:t>
            </a:r>
          </a:p>
        </p:txBody>
      </p:sp>
      <p:sp>
        <p:nvSpPr>
          <p:cNvPr id="25" name="Rectángulo 24">
            <a:extLst>
              <a:ext uri="{FF2B5EF4-FFF2-40B4-BE49-F238E27FC236}">
                <a16:creationId xmlns:a16="http://schemas.microsoft.com/office/drawing/2014/main" id="{55AC746E-3519-4813-8FAF-CAA0C71821A5}"/>
              </a:ext>
            </a:extLst>
          </p:cNvPr>
          <p:cNvSpPr/>
          <p:nvPr/>
        </p:nvSpPr>
        <p:spPr>
          <a:xfrm>
            <a:off x="14116" y="1598358"/>
            <a:ext cx="6843884" cy="11973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sp>
        <p:nvSpPr>
          <p:cNvPr id="5" name="Marcador de contenido 4"/>
          <p:cNvSpPr>
            <a:spLocks noGrp="1"/>
          </p:cNvSpPr>
          <p:nvPr>
            <p:ph idx="1"/>
          </p:nvPr>
        </p:nvSpPr>
        <p:spPr/>
        <p:txBody>
          <a:bodyPr>
            <a:normAutofit/>
          </a:bodyPr>
          <a:lstStyle/>
          <a:p>
            <a:r>
              <a:rPr lang="es-ES" dirty="0"/>
              <a:t>Continuación información de la anterior diapositiva</a:t>
            </a:r>
            <a:endParaRPr lang="es-CO" dirty="0"/>
          </a:p>
          <a:p>
            <a:pPr marL="285750" indent="-285750">
              <a:buFont typeface="Arial" panose="020B0604020202020204" pitchFamily="34" charset="0"/>
              <a:buChar char="•"/>
            </a:pPr>
            <a:r>
              <a:rPr lang="es-ES" dirty="0"/>
              <a:t>Se presenta el listado de los objetivos por cada módulo.</a:t>
            </a:r>
          </a:p>
          <a:p>
            <a:pPr marL="285750" indent="-285750">
              <a:buFont typeface="Arial" panose="020B0604020202020204" pitchFamily="34" charset="0"/>
              <a:buChar char="•"/>
            </a:pPr>
            <a:r>
              <a:rPr lang="es-ES" dirty="0"/>
              <a:t>Para cada subtítulo se sugiere un ícono representativo.</a:t>
            </a:r>
          </a:p>
          <a:p>
            <a:pPr marL="285750" indent="-285750">
              <a:buFont typeface="Arial" panose="020B0604020202020204" pitchFamily="34" charset="0"/>
              <a:buChar char="•"/>
            </a:pPr>
            <a:r>
              <a:rPr lang="es-ES" dirty="0"/>
              <a:t>Para las viñetas se sugiere utilizar un icono de un cronómetro.</a:t>
            </a:r>
          </a:p>
          <a:p>
            <a:pPr marL="285750" indent="-285750">
              <a:buFont typeface="Arial" panose="020B0604020202020204" pitchFamily="34" charset="0"/>
              <a:buChar char="•"/>
            </a:pPr>
            <a:r>
              <a:rPr lang="es-ES" dirty="0"/>
              <a:t>En la parte inferior se ubica el </a:t>
            </a:r>
            <a:r>
              <a:rPr lang="es-ES" i="1" dirty="0" err="1"/>
              <a:t>footer</a:t>
            </a:r>
            <a:r>
              <a:rPr lang="es-ES" dirty="0"/>
              <a:t> correspondiente.</a:t>
            </a:r>
          </a:p>
          <a:p>
            <a:pPr marL="285750" indent="-285750">
              <a:buFont typeface="Arial" panose="020B0604020202020204" pitchFamily="34" charset="0"/>
              <a:buChar char="•"/>
            </a:pPr>
            <a:r>
              <a:rPr lang="es-ES" dirty="0"/>
              <a:t>Al final se ubican los botones de </a:t>
            </a:r>
            <a:r>
              <a:rPr lang="es-ES" b="1" dirty="0"/>
              <a:t>Anterior</a:t>
            </a:r>
            <a:r>
              <a:rPr lang="es-ES" dirty="0"/>
              <a:t> y </a:t>
            </a:r>
            <a:r>
              <a:rPr lang="es-ES" b="1" dirty="0"/>
              <a:t>Siguiente</a:t>
            </a:r>
            <a:r>
              <a:rPr lang="es-ES" dirty="0"/>
              <a:t>.</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CO" dirty="0"/>
          </a:p>
        </p:txBody>
      </p:sp>
      <p:sp>
        <p:nvSpPr>
          <p:cNvPr id="3" name="Rectángulo 2">
            <a:extLst>
              <a:ext uri="{FF2B5EF4-FFF2-40B4-BE49-F238E27FC236}">
                <a16:creationId xmlns:a16="http://schemas.microsoft.com/office/drawing/2014/main" id="{CD66F0F4-746D-4CF4-9A5E-978B114C23CD}"/>
              </a:ext>
            </a:extLst>
          </p:cNvPr>
          <p:cNvSpPr/>
          <p:nvPr/>
        </p:nvSpPr>
        <p:spPr>
          <a:xfrm>
            <a:off x="397145" y="1316591"/>
            <a:ext cx="6063709" cy="646331"/>
          </a:xfrm>
          <a:prstGeom prst="rect">
            <a:avLst/>
          </a:prstGeom>
        </p:spPr>
        <p:txBody>
          <a:bodyPr wrap="square">
            <a:spAutoFit/>
          </a:bodyPr>
          <a:lstStyle/>
          <a:p>
            <a:r>
              <a:rPr lang="es-ES" dirty="0">
                <a:latin typeface="Calibri" panose="020F0502020204030204" pitchFamily="34" charset="0"/>
                <a:cs typeface="Calibri" panose="020F0502020204030204" pitchFamily="34" charset="0"/>
              </a:rPr>
              <a:t>Además del objetivo general y específicos, es fundamental que examines los objetivos que componen cada módulo:</a:t>
            </a:r>
            <a:endParaRPr lang="es-ES" b="1" dirty="0">
              <a:latin typeface="Calibri" panose="020F0502020204030204" pitchFamily="34" charset="0"/>
              <a:cs typeface="Calibri" panose="020F0502020204030204" pitchFamily="34" charset="0"/>
            </a:endParaRPr>
          </a:p>
        </p:txBody>
      </p:sp>
      <p:sp>
        <p:nvSpPr>
          <p:cNvPr id="16" name="CuadroTexto 15"/>
          <p:cNvSpPr txBox="1"/>
          <p:nvPr/>
        </p:nvSpPr>
        <p:spPr>
          <a:xfrm>
            <a:off x="10018315" y="223228"/>
            <a:ext cx="3482532" cy="2585323"/>
          </a:xfrm>
          <a:prstGeom prst="rect">
            <a:avLst/>
          </a:prstGeom>
          <a:solidFill>
            <a:schemeClr val="bg1"/>
          </a:solidFill>
        </p:spPr>
        <p:txBody>
          <a:bodyPr wrap="square" rtlCol="0">
            <a:spAutoFit/>
          </a:bodyPr>
          <a:lstStyle/>
          <a:p>
            <a:r>
              <a:rPr lang="es-ES" b="1" dirty="0">
                <a:solidFill>
                  <a:srgbClr val="0070C0"/>
                </a:solidFill>
              </a:rPr>
              <a:t>Mapa de navegación</a:t>
            </a:r>
          </a:p>
          <a:p>
            <a:endParaRPr lang="es-ES" b="1" dirty="0">
              <a:solidFill>
                <a:srgbClr val="0070C0"/>
              </a:solidFill>
            </a:endParaRPr>
          </a:p>
          <a:p>
            <a:r>
              <a:rPr lang="es-419" dirty="0">
                <a:solidFill>
                  <a:srgbClr val="0070C0"/>
                </a:solidFill>
              </a:rPr>
              <a:t>Bienvenida</a:t>
            </a:r>
          </a:p>
          <a:p>
            <a:r>
              <a:rPr lang="es-CO" b="1" u="sng" dirty="0">
                <a:solidFill>
                  <a:srgbClr val="0070C0"/>
                </a:solidFill>
              </a:rPr>
              <a:t>Objetivos de aprendizaje</a:t>
            </a:r>
          </a:p>
          <a:p>
            <a:r>
              <a:rPr lang="es-CO" dirty="0">
                <a:solidFill>
                  <a:srgbClr val="0070C0"/>
                </a:solidFill>
              </a:rPr>
              <a:t>Recomendaciones de estudio</a:t>
            </a:r>
          </a:p>
          <a:p>
            <a:pPr marL="285750" indent="-285750">
              <a:buFont typeface="Arial" panose="020B0604020202020204" pitchFamily="34" charset="0"/>
              <a:buChar char="•"/>
            </a:pPr>
            <a:r>
              <a:rPr lang="es-CO" dirty="0">
                <a:solidFill>
                  <a:srgbClr val="0070C0"/>
                </a:solidFill>
              </a:rPr>
              <a:t>Metodología de estudio</a:t>
            </a:r>
          </a:p>
          <a:p>
            <a:pPr marL="285750" indent="-285750">
              <a:buFont typeface="Arial" panose="020B0604020202020204" pitchFamily="34" charset="0"/>
              <a:buChar char="•"/>
            </a:pPr>
            <a:r>
              <a:rPr lang="es-CO" dirty="0">
                <a:solidFill>
                  <a:srgbClr val="0070C0"/>
                </a:solidFill>
              </a:rPr>
              <a:t>Materiales de aprendizaje</a:t>
            </a:r>
          </a:p>
          <a:p>
            <a:pPr marL="285750" indent="-285750">
              <a:buFont typeface="Arial" panose="020B0604020202020204" pitchFamily="34" charset="0"/>
              <a:buChar char="•"/>
            </a:pPr>
            <a:r>
              <a:rPr lang="es-CO" dirty="0">
                <a:solidFill>
                  <a:srgbClr val="0070C0"/>
                </a:solidFill>
              </a:rPr>
              <a:t>Cápsulas didácticas</a:t>
            </a:r>
          </a:p>
          <a:p>
            <a:pPr marL="285750" indent="-285750">
              <a:buFont typeface="Arial" panose="020B0604020202020204" pitchFamily="34" charset="0"/>
              <a:buChar char="•"/>
            </a:pPr>
            <a:r>
              <a:rPr lang="es-CO" dirty="0">
                <a:solidFill>
                  <a:srgbClr val="0070C0"/>
                </a:solidFill>
              </a:rPr>
              <a:t>Foro técnico</a:t>
            </a:r>
          </a:p>
        </p:txBody>
      </p:sp>
      <p:sp>
        <p:nvSpPr>
          <p:cNvPr id="6" name="Rectángulo: esquinas redondeadas 5">
            <a:extLst>
              <a:ext uri="{FF2B5EF4-FFF2-40B4-BE49-F238E27FC236}">
                <a16:creationId xmlns:a16="http://schemas.microsoft.com/office/drawing/2014/main" id="{37A167C4-E582-4160-B93E-7ED748A44160}"/>
              </a:ext>
            </a:extLst>
          </p:cNvPr>
          <p:cNvSpPr/>
          <p:nvPr/>
        </p:nvSpPr>
        <p:spPr>
          <a:xfrm>
            <a:off x="124567" y="612657"/>
            <a:ext cx="603702" cy="591806"/>
          </a:xfrm>
          <a:prstGeom prst="roundRect">
            <a:avLst/>
          </a:prstGeom>
          <a:solidFill>
            <a:srgbClr val="FFBC1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11" name="Imagen 10">
            <a:extLst>
              <a:ext uri="{FF2B5EF4-FFF2-40B4-BE49-F238E27FC236}">
                <a16:creationId xmlns:a16="http://schemas.microsoft.com/office/drawing/2014/main" id="{8BB4C506-16C8-47CD-962B-3FE1B66D09FB}"/>
              </a:ext>
            </a:extLst>
          </p:cNvPr>
          <p:cNvPicPr>
            <a:picLocks noChangeAspect="1"/>
          </p:cNvPicPr>
          <p:nvPr/>
        </p:nvPicPr>
        <p:blipFill>
          <a:blip r:embed="rId2"/>
          <a:stretch>
            <a:fillRect/>
          </a:stretch>
        </p:blipFill>
        <p:spPr>
          <a:xfrm>
            <a:off x="62650" y="523276"/>
            <a:ext cx="724659" cy="595912"/>
          </a:xfrm>
          <a:prstGeom prst="rect">
            <a:avLst/>
          </a:prstGeom>
        </p:spPr>
      </p:pic>
      <p:sp>
        <p:nvSpPr>
          <p:cNvPr id="46" name="Rectángulo: esquinas redondeadas 45">
            <a:extLst>
              <a:ext uri="{FF2B5EF4-FFF2-40B4-BE49-F238E27FC236}">
                <a16:creationId xmlns:a16="http://schemas.microsoft.com/office/drawing/2014/main" id="{6F0991FB-92ED-4B81-8F8B-1C6ED58D09F7}"/>
              </a:ext>
            </a:extLst>
          </p:cNvPr>
          <p:cNvSpPr/>
          <p:nvPr/>
        </p:nvSpPr>
        <p:spPr>
          <a:xfrm>
            <a:off x="123898" y="2143125"/>
            <a:ext cx="1152451" cy="424217"/>
          </a:xfrm>
          <a:prstGeom prst="roundRect">
            <a:avLst/>
          </a:prstGeom>
          <a:solidFill>
            <a:srgbClr val="0023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b="1" dirty="0">
                <a:latin typeface="Calibri" panose="020F0502020204030204" pitchFamily="34" charset="0"/>
                <a:cs typeface="Calibri" panose="020F0502020204030204" pitchFamily="34" charset="0"/>
              </a:rPr>
              <a:t>Módulo 1</a:t>
            </a:r>
          </a:p>
        </p:txBody>
      </p:sp>
      <p:sp>
        <p:nvSpPr>
          <p:cNvPr id="49" name="Rectángulo 48">
            <a:extLst>
              <a:ext uri="{FF2B5EF4-FFF2-40B4-BE49-F238E27FC236}">
                <a16:creationId xmlns:a16="http://schemas.microsoft.com/office/drawing/2014/main" id="{EB18B7E4-D99A-4497-810A-08056EAF6680}"/>
              </a:ext>
            </a:extLst>
          </p:cNvPr>
          <p:cNvSpPr/>
          <p:nvPr/>
        </p:nvSpPr>
        <p:spPr>
          <a:xfrm>
            <a:off x="1323805" y="2208101"/>
            <a:ext cx="6063709" cy="338554"/>
          </a:xfrm>
          <a:prstGeom prst="rect">
            <a:avLst/>
          </a:prstGeom>
        </p:spPr>
        <p:txBody>
          <a:bodyPr wrap="square">
            <a:spAutoFit/>
          </a:bodyPr>
          <a:lstStyle/>
          <a:p>
            <a:r>
              <a:rPr lang="es-ES" sz="1600" b="1" i="1" dirty="0">
                <a:solidFill>
                  <a:srgbClr val="0023B5"/>
                </a:solidFill>
                <a:latin typeface="Calibri" panose="020F0502020204030204" pitchFamily="34" charset="0"/>
                <a:cs typeface="Calibri" panose="020F0502020204030204" pitchFamily="34" charset="0"/>
              </a:rPr>
              <a:t>Bussiness </a:t>
            </a:r>
            <a:r>
              <a:rPr lang="es-ES" sz="1600" b="1" i="1" dirty="0" err="1">
                <a:solidFill>
                  <a:srgbClr val="0023B5"/>
                </a:solidFill>
                <a:latin typeface="Calibri" panose="020F0502020204030204" pitchFamily="34" charset="0"/>
                <a:cs typeface="Calibri" panose="020F0502020204030204" pitchFamily="34" charset="0"/>
              </a:rPr>
              <a:t>agility</a:t>
            </a:r>
            <a:endParaRPr lang="es-ES" sz="1600" b="1" i="1" dirty="0">
              <a:solidFill>
                <a:srgbClr val="0023B5"/>
              </a:solidFill>
              <a:latin typeface="Calibri" panose="020F0502020204030204" pitchFamily="34" charset="0"/>
              <a:cs typeface="Calibri" panose="020F0502020204030204" pitchFamily="34" charset="0"/>
            </a:endParaRPr>
          </a:p>
        </p:txBody>
      </p:sp>
      <p:pic>
        <p:nvPicPr>
          <p:cNvPr id="52" name="Imagen 51">
            <a:extLst>
              <a:ext uri="{FF2B5EF4-FFF2-40B4-BE49-F238E27FC236}">
                <a16:creationId xmlns:a16="http://schemas.microsoft.com/office/drawing/2014/main" id="{2008B832-6653-4883-AC39-A26173010473}"/>
              </a:ext>
            </a:extLst>
          </p:cNvPr>
          <p:cNvPicPr>
            <a:picLocks noChangeAspect="1"/>
          </p:cNvPicPr>
          <p:nvPr/>
        </p:nvPicPr>
        <p:blipFill>
          <a:blip r:embed="rId3"/>
          <a:stretch>
            <a:fillRect/>
          </a:stretch>
        </p:blipFill>
        <p:spPr>
          <a:xfrm>
            <a:off x="5860443" y="2143125"/>
            <a:ext cx="623941" cy="487187"/>
          </a:xfrm>
          <a:prstGeom prst="rect">
            <a:avLst/>
          </a:prstGeom>
        </p:spPr>
      </p:pic>
      <p:cxnSp>
        <p:nvCxnSpPr>
          <p:cNvPr id="48" name="Conector recto 47">
            <a:extLst>
              <a:ext uri="{FF2B5EF4-FFF2-40B4-BE49-F238E27FC236}">
                <a16:creationId xmlns:a16="http://schemas.microsoft.com/office/drawing/2014/main" id="{501DDE95-0E2C-4C9C-A7D3-0B08C4F0D0A7}"/>
              </a:ext>
            </a:extLst>
          </p:cNvPr>
          <p:cNvCxnSpPr>
            <a:cxnSpLocks/>
          </p:cNvCxnSpPr>
          <p:nvPr/>
        </p:nvCxnSpPr>
        <p:spPr>
          <a:xfrm>
            <a:off x="124567" y="2647950"/>
            <a:ext cx="6336287" cy="0"/>
          </a:xfrm>
          <a:prstGeom prst="line">
            <a:avLst/>
          </a:prstGeom>
          <a:ln w="19050">
            <a:solidFill>
              <a:srgbClr val="0023B5"/>
            </a:solidFill>
          </a:ln>
        </p:spPr>
        <p:style>
          <a:lnRef idx="1">
            <a:schemeClr val="accent1"/>
          </a:lnRef>
          <a:fillRef idx="0">
            <a:schemeClr val="accent1"/>
          </a:fillRef>
          <a:effectRef idx="0">
            <a:schemeClr val="accent1"/>
          </a:effectRef>
          <a:fontRef idx="minor">
            <a:schemeClr val="tx1"/>
          </a:fontRef>
        </p:style>
      </p:cxnSp>
      <p:sp>
        <p:nvSpPr>
          <p:cNvPr id="53" name="Rectángulo: esquinas redondeadas 52">
            <a:extLst>
              <a:ext uri="{FF2B5EF4-FFF2-40B4-BE49-F238E27FC236}">
                <a16:creationId xmlns:a16="http://schemas.microsoft.com/office/drawing/2014/main" id="{04EE29E2-36D6-496A-936F-41754BCA5EB7}"/>
              </a:ext>
            </a:extLst>
          </p:cNvPr>
          <p:cNvSpPr/>
          <p:nvPr/>
        </p:nvSpPr>
        <p:spPr>
          <a:xfrm>
            <a:off x="123898" y="4705350"/>
            <a:ext cx="1152451" cy="424217"/>
          </a:xfrm>
          <a:prstGeom prst="roundRect">
            <a:avLst/>
          </a:prstGeom>
          <a:solidFill>
            <a:srgbClr val="0023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b="1" dirty="0">
                <a:latin typeface="Calibri" panose="020F0502020204030204" pitchFamily="34" charset="0"/>
                <a:cs typeface="Calibri" panose="020F0502020204030204" pitchFamily="34" charset="0"/>
              </a:rPr>
              <a:t>Módulo 2</a:t>
            </a:r>
          </a:p>
        </p:txBody>
      </p:sp>
      <p:sp>
        <p:nvSpPr>
          <p:cNvPr id="54" name="Rectángulo 53">
            <a:extLst>
              <a:ext uri="{FF2B5EF4-FFF2-40B4-BE49-F238E27FC236}">
                <a16:creationId xmlns:a16="http://schemas.microsoft.com/office/drawing/2014/main" id="{718680E3-8277-44AF-9C32-176695671A9D}"/>
              </a:ext>
            </a:extLst>
          </p:cNvPr>
          <p:cNvSpPr/>
          <p:nvPr/>
        </p:nvSpPr>
        <p:spPr>
          <a:xfrm>
            <a:off x="1323805" y="4770326"/>
            <a:ext cx="6063709" cy="338554"/>
          </a:xfrm>
          <a:prstGeom prst="rect">
            <a:avLst/>
          </a:prstGeom>
        </p:spPr>
        <p:txBody>
          <a:bodyPr wrap="square">
            <a:spAutoFit/>
          </a:bodyPr>
          <a:lstStyle/>
          <a:p>
            <a:r>
              <a:rPr lang="es-ES" sz="1600" b="1" dirty="0">
                <a:solidFill>
                  <a:srgbClr val="0023B5"/>
                </a:solidFill>
                <a:latin typeface="Calibri" panose="020F0502020204030204" pitchFamily="34" charset="0"/>
                <a:cs typeface="Calibri" panose="020F0502020204030204" pitchFamily="34" charset="0"/>
              </a:rPr>
              <a:t>Dinámicas ágiles</a:t>
            </a:r>
          </a:p>
        </p:txBody>
      </p:sp>
      <p:cxnSp>
        <p:nvCxnSpPr>
          <p:cNvPr id="55" name="Conector recto 54">
            <a:extLst>
              <a:ext uri="{FF2B5EF4-FFF2-40B4-BE49-F238E27FC236}">
                <a16:creationId xmlns:a16="http://schemas.microsoft.com/office/drawing/2014/main" id="{F6FF15D5-D23F-472E-BD92-12451FB768EC}"/>
              </a:ext>
            </a:extLst>
          </p:cNvPr>
          <p:cNvCxnSpPr>
            <a:cxnSpLocks/>
          </p:cNvCxnSpPr>
          <p:nvPr/>
        </p:nvCxnSpPr>
        <p:spPr>
          <a:xfrm>
            <a:off x="124567" y="5210175"/>
            <a:ext cx="6336287" cy="0"/>
          </a:xfrm>
          <a:prstGeom prst="line">
            <a:avLst/>
          </a:prstGeom>
          <a:ln w="19050">
            <a:solidFill>
              <a:srgbClr val="0023B5"/>
            </a:solidFill>
          </a:ln>
        </p:spPr>
        <p:style>
          <a:lnRef idx="1">
            <a:schemeClr val="accent1"/>
          </a:lnRef>
          <a:fillRef idx="0">
            <a:schemeClr val="accent1"/>
          </a:fillRef>
          <a:effectRef idx="0">
            <a:schemeClr val="accent1"/>
          </a:effectRef>
          <a:fontRef idx="minor">
            <a:schemeClr val="tx1"/>
          </a:fontRef>
        </p:style>
      </p:cxnSp>
      <p:sp>
        <p:nvSpPr>
          <p:cNvPr id="58" name="Rectángulo 57">
            <a:extLst>
              <a:ext uri="{FF2B5EF4-FFF2-40B4-BE49-F238E27FC236}">
                <a16:creationId xmlns:a16="http://schemas.microsoft.com/office/drawing/2014/main" id="{03EE52F0-A60D-4BF4-8F36-5C7DD0CFFD0F}"/>
              </a:ext>
            </a:extLst>
          </p:cNvPr>
          <p:cNvSpPr/>
          <p:nvPr/>
        </p:nvSpPr>
        <p:spPr>
          <a:xfrm>
            <a:off x="132728" y="2768709"/>
            <a:ext cx="6336287" cy="1815882"/>
          </a:xfrm>
          <a:prstGeom prst="rect">
            <a:avLst/>
          </a:prstGeom>
        </p:spPr>
        <p:txBody>
          <a:bodyPr wrap="square">
            <a:spAutoFit/>
          </a:bodyPr>
          <a:lstStyle/>
          <a:p>
            <a:pPr marL="285750" indent="-285750">
              <a:buFont typeface="Arial" panose="020B0604020202020204" pitchFamily="34" charset="0"/>
              <a:buChar char="•"/>
            </a:pPr>
            <a:r>
              <a:rPr lang="es-ES" sz="1600" dirty="0">
                <a:latin typeface="Calibri" panose="020F0502020204030204" pitchFamily="34" charset="0"/>
                <a:cs typeface="Calibri" panose="020F0502020204030204" pitchFamily="34" charset="0"/>
              </a:rPr>
              <a:t>Reflexionar sobre la importancia de la agilidad en las organizaciones en el marco de la nueva economía digital.</a:t>
            </a:r>
          </a:p>
          <a:p>
            <a:pPr marL="285750" indent="-285750">
              <a:buFont typeface="Arial" panose="020B0604020202020204" pitchFamily="34" charset="0"/>
              <a:buChar char="•"/>
            </a:pPr>
            <a:r>
              <a:rPr lang="es-ES" sz="1600" dirty="0">
                <a:latin typeface="Calibri" panose="020F0502020204030204" pitchFamily="34" charset="0"/>
                <a:cs typeface="Calibri" panose="020F0502020204030204" pitchFamily="34" charset="0"/>
              </a:rPr>
              <a:t>Comprender el pensamiento ágil y el rol del coach ágil como impulsor del cambio en las organizaciones.</a:t>
            </a:r>
          </a:p>
          <a:p>
            <a:pPr marL="285750" indent="-285750">
              <a:buFont typeface="Arial" panose="020B0604020202020204" pitchFamily="34" charset="0"/>
              <a:buChar char="•"/>
            </a:pPr>
            <a:r>
              <a:rPr lang="es-ES" sz="1600" dirty="0">
                <a:latin typeface="Calibri" panose="020F0502020204030204" pitchFamily="34" charset="0"/>
                <a:cs typeface="Calibri" panose="020F0502020204030204" pitchFamily="34" charset="0"/>
              </a:rPr>
              <a:t>Comprender cómo abordar la gestión de los proyectos desde las diferentes necesidades de estos, con herramientas y métodos tradicionales o ágiles, entre otros.</a:t>
            </a:r>
          </a:p>
        </p:txBody>
      </p:sp>
      <p:pic>
        <p:nvPicPr>
          <p:cNvPr id="57" name="Imagen 56">
            <a:extLst>
              <a:ext uri="{FF2B5EF4-FFF2-40B4-BE49-F238E27FC236}">
                <a16:creationId xmlns:a16="http://schemas.microsoft.com/office/drawing/2014/main" id="{8936B639-A30C-4D94-A5CE-FA34078B99DC}"/>
              </a:ext>
            </a:extLst>
          </p:cNvPr>
          <p:cNvPicPr>
            <a:picLocks noChangeAspect="1"/>
          </p:cNvPicPr>
          <p:nvPr/>
        </p:nvPicPr>
        <p:blipFill>
          <a:blip r:embed="rId4"/>
          <a:stretch>
            <a:fillRect/>
          </a:stretch>
        </p:blipFill>
        <p:spPr>
          <a:xfrm>
            <a:off x="81637" y="2773134"/>
            <a:ext cx="281948" cy="273137"/>
          </a:xfrm>
          <a:prstGeom prst="rect">
            <a:avLst/>
          </a:prstGeom>
        </p:spPr>
      </p:pic>
      <p:pic>
        <p:nvPicPr>
          <p:cNvPr id="59" name="Imagen 58">
            <a:extLst>
              <a:ext uri="{FF2B5EF4-FFF2-40B4-BE49-F238E27FC236}">
                <a16:creationId xmlns:a16="http://schemas.microsoft.com/office/drawing/2014/main" id="{2723B6D9-EF52-43D8-9B77-687EEABE9E05}"/>
              </a:ext>
            </a:extLst>
          </p:cNvPr>
          <p:cNvPicPr>
            <a:picLocks noChangeAspect="1"/>
          </p:cNvPicPr>
          <p:nvPr/>
        </p:nvPicPr>
        <p:blipFill>
          <a:blip r:embed="rId4"/>
          <a:stretch>
            <a:fillRect/>
          </a:stretch>
        </p:blipFill>
        <p:spPr>
          <a:xfrm>
            <a:off x="89913" y="3256379"/>
            <a:ext cx="281948" cy="273137"/>
          </a:xfrm>
          <a:prstGeom prst="rect">
            <a:avLst/>
          </a:prstGeom>
        </p:spPr>
      </p:pic>
      <p:pic>
        <p:nvPicPr>
          <p:cNvPr id="60" name="Imagen 59">
            <a:extLst>
              <a:ext uri="{FF2B5EF4-FFF2-40B4-BE49-F238E27FC236}">
                <a16:creationId xmlns:a16="http://schemas.microsoft.com/office/drawing/2014/main" id="{350933AC-6704-4B03-A424-B55CE2CD8EBE}"/>
              </a:ext>
            </a:extLst>
          </p:cNvPr>
          <p:cNvPicPr>
            <a:picLocks noChangeAspect="1"/>
          </p:cNvPicPr>
          <p:nvPr/>
        </p:nvPicPr>
        <p:blipFill>
          <a:blip r:embed="rId4"/>
          <a:stretch>
            <a:fillRect/>
          </a:stretch>
        </p:blipFill>
        <p:spPr>
          <a:xfrm>
            <a:off x="84415" y="3751808"/>
            <a:ext cx="281948" cy="273137"/>
          </a:xfrm>
          <a:prstGeom prst="rect">
            <a:avLst/>
          </a:prstGeom>
        </p:spPr>
      </p:pic>
      <p:sp>
        <p:nvSpPr>
          <p:cNvPr id="61" name="Rectángulo 60">
            <a:extLst>
              <a:ext uri="{FF2B5EF4-FFF2-40B4-BE49-F238E27FC236}">
                <a16:creationId xmlns:a16="http://schemas.microsoft.com/office/drawing/2014/main" id="{7A4EC187-0D91-4D78-8592-9C99247147DE}"/>
              </a:ext>
            </a:extLst>
          </p:cNvPr>
          <p:cNvSpPr/>
          <p:nvPr/>
        </p:nvSpPr>
        <p:spPr>
          <a:xfrm>
            <a:off x="132728" y="5245209"/>
            <a:ext cx="6336287" cy="1077218"/>
          </a:xfrm>
          <a:prstGeom prst="rect">
            <a:avLst/>
          </a:prstGeom>
        </p:spPr>
        <p:txBody>
          <a:bodyPr wrap="square">
            <a:spAutoFit/>
          </a:bodyPr>
          <a:lstStyle/>
          <a:p>
            <a:pPr marL="285750" indent="-285750">
              <a:buFont typeface="Arial" panose="020B0604020202020204" pitchFamily="34" charset="0"/>
              <a:buChar char="•"/>
            </a:pPr>
            <a:r>
              <a:rPr lang="es-ES" sz="1600" dirty="0">
                <a:latin typeface="Calibri" panose="020F0502020204030204" pitchFamily="34" charset="0"/>
                <a:cs typeface="Calibri" panose="020F0502020204030204" pitchFamily="34" charset="0"/>
              </a:rPr>
              <a:t>Conocer el contexto histórico de las metodologías ágiles como respuesta a las necesidades del entorno.</a:t>
            </a:r>
          </a:p>
          <a:p>
            <a:pPr marL="285750" indent="-285750">
              <a:buFont typeface="Arial" panose="020B0604020202020204" pitchFamily="34" charset="0"/>
              <a:buChar char="•"/>
            </a:pPr>
            <a:r>
              <a:rPr lang="es-ES" sz="1600" dirty="0">
                <a:latin typeface="Calibri" panose="020F0502020204030204" pitchFamily="34" charset="0"/>
                <a:cs typeface="Calibri" panose="020F0502020204030204" pitchFamily="34" charset="0"/>
              </a:rPr>
              <a:t>Comprender y apropiar los principios ágiles, así como la cultura y los valores.</a:t>
            </a:r>
          </a:p>
        </p:txBody>
      </p:sp>
      <p:pic>
        <p:nvPicPr>
          <p:cNvPr id="65" name="Imagen 64">
            <a:extLst>
              <a:ext uri="{FF2B5EF4-FFF2-40B4-BE49-F238E27FC236}">
                <a16:creationId xmlns:a16="http://schemas.microsoft.com/office/drawing/2014/main" id="{CBB981F8-8F9C-4CEB-9182-21B7CD9E88E0}"/>
              </a:ext>
            </a:extLst>
          </p:cNvPr>
          <p:cNvPicPr>
            <a:picLocks noChangeAspect="1"/>
          </p:cNvPicPr>
          <p:nvPr/>
        </p:nvPicPr>
        <p:blipFill>
          <a:blip r:embed="rId4"/>
          <a:stretch>
            <a:fillRect/>
          </a:stretch>
        </p:blipFill>
        <p:spPr>
          <a:xfrm>
            <a:off x="91377" y="5252856"/>
            <a:ext cx="281948" cy="273137"/>
          </a:xfrm>
          <a:prstGeom prst="rect">
            <a:avLst/>
          </a:prstGeom>
        </p:spPr>
      </p:pic>
      <p:pic>
        <p:nvPicPr>
          <p:cNvPr id="66" name="Imagen 65">
            <a:extLst>
              <a:ext uri="{FF2B5EF4-FFF2-40B4-BE49-F238E27FC236}">
                <a16:creationId xmlns:a16="http://schemas.microsoft.com/office/drawing/2014/main" id="{C7B5E4D9-5520-4965-895D-521F85A76E9F}"/>
              </a:ext>
            </a:extLst>
          </p:cNvPr>
          <p:cNvPicPr>
            <a:picLocks noChangeAspect="1"/>
          </p:cNvPicPr>
          <p:nvPr/>
        </p:nvPicPr>
        <p:blipFill>
          <a:blip r:embed="rId4"/>
          <a:stretch>
            <a:fillRect/>
          </a:stretch>
        </p:blipFill>
        <p:spPr>
          <a:xfrm>
            <a:off x="99653" y="5736101"/>
            <a:ext cx="281948" cy="273137"/>
          </a:xfrm>
          <a:prstGeom prst="rect">
            <a:avLst/>
          </a:prstGeom>
        </p:spPr>
      </p:pic>
      <p:sp>
        <p:nvSpPr>
          <p:cNvPr id="67" name="Rectángulo: esquinas redondeadas 66">
            <a:extLst>
              <a:ext uri="{FF2B5EF4-FFF2-40B4-BE49-F238E27FC236}">
                <a16:creationId xmlns:a16="http://schemas.microsoft.com/office/drawing/2014/main" id="{7C4E2F64-9F39-45ED-8C76-E2EC4576DCE4}"/>
              </a:ext>
            </a:extLst>
          </p:cNvPr>
          <p:cNvSpPr/>
          <p:nvPr/>
        </p:nvSpPr>
        <p:spPr>
          <a:xfrm>
            <a:off x="133423" y="6438900"/>
            <a:ext cx="1152451" cy="424217"/>
          </a:xfrm>
          <a:prstGeom prst="roundRect">
            <a:avLst/>
          </a:prstGeom>
          <a:solidFill>
            <a:srgbClr val="0023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b="1" dirty="0">
                <a:latin typeface="Calibri" panose="020F0502020204030204" pitchFamily="34" charset="0"/>
                <a:cs typeface="Calibri" panose="020F0502020204030204" pitchFamily="34" charset="0"/>
              </a:rPr>
              <a:t>Módulo 3</a:t>
            </a:r>
          </a:p>
        </p:txBody>
      </p:sp>
      <p:sp>
        <p:nvSpPr>
          <p:cNvPr id="68" name="Rectángulo 67">
            <a:extLst>
              <a:ext uri="{FF2B5EF4-FFF2-40B4-BE49-F238E27FC236}">
                <a16:creationId xmlns:a16="http://schemas.microsoft.com/office/drawing/2014/main" id="{C5DBC48B-CB1E-4C2E-A547-D8CAFBAF29AF}"/>
              </a:ext>
            </a:extLst>
          </p:cNvPr>
          <p:cNvSpPr/>
          <p:nvPr/>
        </p:nvSpPr>
        <p:spPr>
          <a:xfrm>
            <a:off x="1333330" y="6503876"/>
            <a:ext cx="6063709" cy="338554"/>
          </a:xfrm>
          <a:prstGeom prst="rect">
            <a:avLst/>
          </a:prstGeom>
        </p:spPr>
        <p:txBody>
          <a:bodyPr wrap="square">
            <a:spAutoFit/>
          </a:bodyPr>
          <a:lstStyle/>
          <a:p>
            <a:r>
              <a:rPr lang="es-ES" sz="1600" b="1" dirty="0">
                <a:solidFill>
                  <a:srgbClr val="0023B5"/>
                </a:solidFill>
                <a:latin typeface="Calibri" panose="020F0502020204030204" pitchFamily="34" charset="0"/>
                <a:cs typeface="Calibri" panose="020F0502020204030204" pitchFamily="34" charset="0"/>
              </a:rPr>
              <a:t>Modelos de aplicación ágil</a:t>
            </a:r>
          </a:p>
        </p:txBody>
      </p:sp>
      <p:cxnSp>
        <p:nvCxnSpPr>
          <p:cNvPr id="69" name="Conector recto 68">
            <a:extLst>
              <a:ext uri="{FF2B5EF4-FFF2-40B4-BE49-F238E27FC236}">
                <a16:creationId xmlns:a16="http://schemas.microsoft.com/office/drawing/2014/main" id="{722D1B39-48B9-4413-B231-A61C135C64AB}"/>
              </a:ext>
            </a:extLst>
          </p:cNvPr>
          <p:cNvCxnSpPr>
            <a:cxnSpLocks/>
          </p:cNvCxnSpPr>
          <p:nvPr/>
        </p:nvCxnSpPr>
        <p:spPr>
          <a:xfrm>
            <a:off x="134092" y="6943725"/>
            <a:ext cx="6336287" cy="0"/>
          </a:xfrm>
          <a:prstGeom prst="line">
            <a:avLst/>
          </a:prstGeom>
          <a:ln w="19050">
            <a:solidFill>
              <a:srgbClr val="0023B5"/>
            </a:solidFill>
          </a:ln>
        </p:spPr>
        <p:style>
          <a:lnRef idx="1">
            <a:schemeClr val="accent1"/>
          </a:lnRef>
          <a:fillRef idx="0">
            <a:schemeClr val="accent1"/>
          </a:fillRef>
          <a:effectRef idx="0">
            <a:schemeClr val="accent1"/>
          </a:effectRef>
          <a:fontRef idx="minor">
            <a:schemeClr val="tx1"/>
          </a:fontRef>
        </p:style>
      </p:cxnSp>
      <p:sp>
        <p:nvSpPr>
          <p:cNvPr id="70" name="Rectángulo 69">
            <a:extLst>
              <a:ext uri="{FF2B5EF4-FFF2-40B4-BE49-F238E27FC236}">
                <a16:creationId xmlns:a16="http://schemas.microsoft.com/office/drawing/2014/main" id="{3D936DCD-E5CF-4120-B2FA-4F37D0B11FCA}"/>
              </a:ext>
            </a:extLst>
          </p:cNvPr>
          <p:cNvSpPr/>
          <p:nvPr/>
        </p:nvSpPr>
        <p:spPr>
          <a:xfrm>
            <a:off x="132728" y="6997809"/>
            <a:ext cx="6336287" cy="1815882"/>
          </a:xfrm>
          <a:prstGeom prst="rect">
            <a:avLst/>
          </a:prstGeom>
        </p:spPr>
        <p:txBody>
          <a:bodyPr wrap="square">
            <a:spAutoFit/>
          </a:bodyPr>
          <a:lstStyle/>
          <a:p>
            <a:pPr marL="285750" indent="-285750">
              <a:buFont typeface="Arial" panose="020B0604020202020204" pitchFamily="34" charset="0"/>
              <a:buChar char="•"/>
            </a:pPr>
            <a:r>
              <a:rPr lang="es-ES" sz="1600" dirty="0">
                <a:latin typeface="Calibri" panose="020F0502020204030204" pitchFamily="34" charset="0"/>
                <a:cs typeface="Calibri" panose="020F0502020204030204" pitchFamily="34" charset="0"/>
              </a:rPr>
              <a:t>Conocer la herramienta de pensamiento Lean y la utilidad para la gestión de proyectos de alto impacto.</a:t>
            </a:r>
          </a:p>
          <a:p>
            <a:pPr marL="285750" indent="-285750">
              <a:buFont typeface="Arial" panose="020B0604020202020204" pitchFamily="34" charset="0"/>
              <a:buChar char="•"/>
            </a:pPr>
            <a:r>
              <a:rPr lang="es-ES" sz="1600" dirty="0">
                <a:latin typeface="Calibri" panose="020F0502020204030204" pitchFamily="34" charset="0"/>
                <a:cs typeface="Calibri" panose="020F0502020204030204" pitchFamily="34" charset="0"/>
              </a:rPr>
              <a:t>Reconocer cómo gestionar de manera eficiente las tareas del proyecto a partir de la implementación del sistema Kanban.</a:t>
            </a:r>
          </a:p>
          <a:p>
            <a:pPr marL="285750" indent="-285750">
              <a:buFont typeface="Arial" panose="020B0604020202020204" pitchFamily="34" charset="0"/>
              <a:buChar char="•"/>
            </a:pPr>
            <a:r>
              <a:rPr lang="es-ES" sz="1600" dirty="0">
                <a:latin typeface="Calibri" panose="020F0502020204030204" pitchFamily="34" charset="0"/>
                <a:cs typeface="Calibri" panose="020F0502020204030204" pitchFamily="34" charset="0"/>
              </a:rPr>
              <a:t>Conocer de manera general la metodología </a:t>
            </a:r>
            <a:r>
              <a:rPr lang="es-ES" sz="1600" dirty="0" err="1">
                <a:latin typeface="Calibri" panose="020F0502020204030204" pitchFamily="34" charset="0"/>
                <a:cs typeface="Calibri" panose="020F0502020204030204" pitchFamily="34" charset="0"/>
              </a:rPr>
              <a:t>Srum</a:t>
            </a:r>
            <a:r>
              <a:rPr lang="es-ES" sz="1600" dirty="0">
                <a:latin typeface="Calibri" panose="020F0502020204030204" pitchFamily="34" charset="0"/>
                <a:cs typeface="Calibri" panose="020F0502020204030204" pitchFamily="34" charset="0"/>
              </a:rPr>
              <a:t> como la más popular y utilizada en la gestión de proyectos ágiles.</a:t>
            </a:r>
          </a:p>
          <a:p>
            <a:pPr marL="285750" indent="-285750">
              <a:buFont typeface="Arial" panose="020B0604020202020204" pitchFamily="34" charset="0"/>
              <a:buChar char="•"/>
            </a:pPr>
            <a:endParaRPr lang="es-ES" sz="1600" dirty="0">
              <a:latin typeface="Calibri" panose="020F0502020204030204" pitchFamily="34" charset="0"/>
              <a:cs typeface="Calibri" panose="020F0502020204030204" pitchFamily="34" charset="0"/>
            </a:endParaRPr>
          </a:p>
        </p:txBody>
      </p:sp>
      <p:pic>
        <p:nvPicPr>
          <p:cNvPr id="71" name="Imagen 70">
            <a:extLst>
              <a:ext uri="{FF2B5EF4-FFF2-40B4-BE49-F238E27FC236}">
                <a16:creationId xmlns:a16="http://schemas.microsoft.com/office/drawing/2014/main" id="{2C4CB011-2E18-400D-AE55-334288D44209}"/>
              </a:ext>
            </a:extLst>
          </p:cNvPr>
          <p:cNvPicPr>
            <a:picLocks noChangeAspect="1"/>
          </p:cNvPicPr>
          <p:nvPr/>
        </p:nvPicPr>
        <p:blipFill>
          <a:blip r:embed="rId4"/>
          <a:stretch>
            <a:fillRect/>
          </a:stretch>
        </p:blipFill>
        <p:spPr>
          <a:xfrm>
            <a:off x="81637" y="7002234"/>
            <a:ext cx="281948" cy="273137"/>
          </a:xfrm>
          <a:prstGeom prst="rect">
            <a:avLst/>
          </a:prstGeom>
        </p:spPr>
      </p:pic>
      <p:pic>
        <p:nvPicPr>
          <p:cNvPr id="72" name="Imagen 71">
            <a:extLst>
              <a:ext uri="{FF2B5EF4-FFF2-40B4-BE49-F238E27FC236}">
                <a16:creationId xmlns:a16="http://schemas.microsoft.com/office/drawing/2014/main" id="{F13F6192-DC67-4398-BB13-402DF48BE792}"/>
              </a:ext>
            </a:extLst>
          </p:cNvPr>
          <p:cNvPicPr>
            <a:picLocks noChangeAspect="1"/>
          </p:cNvPicPr>
          <p:nvPr/>
        </p:nvPicPr>
        <p:blipFill>
          <a:blip r:embed="rId4"/>
          <a:stretch>
            <a:fillRect/>
          </a:stretch>
        </p:blipFill>
        <p:spPr>
          <a:xfrm>
            <a:off x="89913" y="7485479"/>
            <a:ext cx="281948" cy="273137"/>
          </a:xfrm>
          <a:prstGeom prst="rect">
            <a:avLst/>
          </a:prstGeom>
        </p:spPr>
      </p:pic>
      <p:pic>
        <p:nvPicPr>
          <p:cNvPr id="73" name="Imagen 72">
            <a:extLst>
              <a:ext uri="{FF2B5EF4-FFF2-40B4-BE49-F238E27FC236}">
                <a16:creationId xmlns:a16="http://schemas.microsoft.com/office/drawing/2014/main" id="{F561FD7D-6392-417C-9E19-9A4FE4C4B63C}"/>
              </a:ext>
            </a:extLst>
          </p:cNvPr>
          <p:cNvPicPr>
            <a:picLocks noChangeAspect="1"/>
          </p:cNvPicPr>
          <p:nvPr/>
        </p:nvPicPr>
        <p:blipFill>
          <a:blip r:embed="rId4"/>
          <a:stretch>
            <a:fillRect/>
          </a:stretch>
        </p:blipFill>
        <p:spPr>
          <a:xfrm>
            <a:off x="84415" y="7980908"/>
            <a:ext cx="281948" cy="273137"/>
          </a:xfrm>
          <a:prstGeom prst="rect">
            <a:avLst/>
          </a:prstGeom>
        </p:spPr>
      </p:pic>
      <p:sp>
        <p:nvSpPr>
          <p:cNvPr id="74" name="Rectángulo 73">
            <a:extLst>
              <a:ext uri="{FF2B5EF4-FFF2-40B4-BE49-F238E27FC236}">
                <a16:creationId xmlns:a16="http://schemas.microsoft.com/office/drawing/2014/main" id="{A8F1B3C8-C566-4615-8EB1-7B30679B70FF}"/>
              </a:ext>
            </a:extLst>
          </p:cNvPr>
          <p:cNvSpPr/>
          <p:nvPr/>
        </p:nvSpPr>
        <p:spPr>
          <a:xfrm>
            <a:off x="123203" y="9360009"/>
            <a:ext cx="6336287" cy="1323439"/>
          </a:xfrm>
          <a:prstGeom prst="rect">
            <a:avLst/>
          </a:prstGeom>
        </p:spPr>
        <p:txBody>
          <a:bodyPr wrap="square">
            <a:spAutoFit/>
          </a:bodyPr>
          <a:lstStyle/>
          <a:p>
            <a:pPr marL="285750" indent="-285750">
              <a:buFont typeface="Arial" panose="020B0604020202020204" pitchFamily="34" charset="0"/>
              <a:buChar char="•"/>
            </a:pPr>
            <a:r>
              <a:rPr lang="es-ES" sz="1600" dirty="0">
                <a:latin typeface="Calibri" panose="020F0502020204030204" pitchFamily="34" charset="0"/>
                <a:cs typeface="Calibri" panose="020F0502020204030204" pitchFamily="34" charset="0"/>
              </a:rPr>
              <a:t>Reconocer los principios y valores del Scrum como marco de actuación.</a:t>
            </a:r>
          </a:p>
          <a:p>
            <a:pPr marL="285750" indent="-285750">
              <a:buFont typeface="Arial" panose="020B0604020202020204" pitchFamily="34" charset="0"/>
              <a:buChar char="•"/>
            </a:pPr>
            <a:r>
              <a:rPr lang="es-ES" sz="1600" dirty="0">
                <a:latin typeface="Calibri" panose="020F0502020204030204" pitchFamily="34" charset="0"/>
                <a:cs typeface="Calibri" panose="020F0502020204030204" pitchFamily="34" charset="0"/>
              </a:rPr>
              <a:t>Comprender la estructura y organización de los equipos para la gestión ágil de proyectos bajo Scrum.</a:t>
            </a:r>
          </a:p>
          <a:p>
            <a:pPr marL="285750" indent="-285750">
              <a:buFont typeface="Arial" panose="020B0604020202020204" pitchFamily="34" charset="0"/>
              <a:buChar char="•"/>
            </a:pPr>
            <a:r>
              <a:rPr lang="es-ES" sz="1600" dirty="0">
                <a:latin typeface="Calibri" panose="020F0502020204030204" pitchFamily="34" charset="0"/>
                <a:cs typeface="Calibri" panose="020F0502020204030204" pitchFamily="34" charset="0"/>
              </a:rPr>
              <a:t>Conocer y apropiar las fases, procesos y artefactos del marco Scrum que facilitan la gestión de proyectos ágiles.</a:t>
            </a:r>
          </a:p>
        </p:txBody>
      </p:sp>
      <p:pic>
        <p:nvPicPr>
          <p:cNvPr id="75" name="Imagen 74">
            <a:extLst>
              <a:ext uri="{FF2B5EF4-FFF2-40B4-BE49-F238E27FC236}">
                <a16:creationId xmlns:a16="http://schemas.microsoft.com/office/drawing/2014/main" id="{35C82F4D-2BE0-4F04-8D8B-CA9AEEC3A868}"/>
              </a:ext>
            </a:extLst>
          </p:cNvPr>
          <p:cNvPicPr>
            <a:picLocks noChangeAspect="1"/>
          </p:cNvPicPr>
          <p:nvPr/>
        </p:nvPicPr>
        <p:blipFill>
          <a:blip r:embed="rId4"/>
          <a:stretch>
            <a:fillRect/>
          </a:stretch>
        </p:blipFill>
        <p:spPr>
          <a:xfrm>
            <a:off x="72112" y="9364434"/>
            <a:ext cx="281948" cy="273137"/>
          </a:xfrm>
          <a:prstGeom prst="rect">
            <a:avLst/>
          </a:prstGeom>
        </p:spPr>
      </p:pic>
      <p:pic>
        <p:nvPicPr>
          <p:cNvPr id="76" name="Imagen 75">
            <a:extLst>
              <a:ext uri="{FF2B5EF4-FFF2-40B4-BE49-F238E27FC236}">
                <a16:creationId xmlns:a16="http://schemas.microsoft.com/office/drawing/2014/main" id="{E2350087-BCA5-4BB5-A4A8-3038F118DAAD}"/>
              </a:ext>
            </a:extLst>
          </p:cNvPr>
          <p:cNvPicPr>
            <a:picLocks noChangeAspect="1"/>
          </p:cNvPicPr>
          <p:nvPr/>
        </p:nvPicPr>
        <p:blipFill>
          <a:blip r:embed="rId4"/>
          <a:stretch>
            <a:fillRect/>
          </a:stretch>
        </p:blipFill>
        <p:spPr>
          <a:xfrm>
            <a:off x="80388" y="9600029"/>
            <a:ext cx="281948" cy="273137"/>
          </a:xfrm>
          <a:prstGeom prst="rect">
            <a:avLst/>
          </a:prstGeom>
        </p:spPr>
      </p:pic>
      <p:pic>
        <p:nvPicPr>
          <p:cNvPr id="77" name="Imagen 76">
            <a:extLst>
              <a:ext uri="{FF2B5EF4-FFF2-40B4-BE49-F238E27FC236}">
                <a16:creationId xmlns:a16="http://schemas.microsoft.com/office/drawing/2014/main" id="{2A1FBD19-8931-458B-811D-28D7ADC56026}"/>
              </a:ext>
            </a:extLst>
          </p:cNvPr>
          <p:cNvPicPr>
            <a:picLocks noChangeAspect="1"/>
          </p:cNvPicPr>
          <p:nvPr/>
        </p:nvPicPr>
        <p:blipFill>
          <a:blip r:embed="rId4"/>
          <a:stretch>
            <a:fillRect/>
          </a:stretch>
        </p:blipFill>
        <p:spPr>
          <a:xfrm>
            <a:off x="74890" y="10095458"/>
            <a:ext cx="281948" cy="273137"/>
          </a:xfrm>
          <a:prstGeom prst="rect">
            <a:avLst/>
          </a:prstGeom>
        </p:spPr>
      </p:pic>
      <p:sp>
        <p:nvSpPr>
          <p:cNvPr id="78" name="Rectángulo: esquinas redondeadas 77">
            <a:extLst>
              <a:ext uri="{FF2B5EF4-FFF2-40B4-BE49-F238E27FC236}">
                <a16:creationId xmlns:a16="http://schemas.microsoft.com/office/drawing/2014/main" id="{4836F575-295F-49C2-AC70-DD7D8CAFCFE2}"/>
              </a:ext>
            </a:extLst>
          </p:cNvPr>
          <p:cNvSpPr/>
          <p:nvPr/>
        </p:nvSpPr>
        <p:spPr>
          <a:xfrm>
            <a:off x="142948" y="8772525"/>
            <a:ext cx="1152451" cy="424217"/>
          </a:xfrm>
          <a:prstGeom prst="roundRect">
            <a:avLst/>
          </a:prstGeom>
          <a:solidFill>
            <a:srgbClr val="0023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b="1" dirty="0">
                <a:latin typeface="Calibri" panose="020F0502020204030204" pitchFamily="34" charset="0"/>
                <a:cs typeface="Calibri" panose="020F0502020204030204" pitchFamily="34" charset="0"/>
              </a:rPr>
              <a:t>Módulo 4</a:t>
            </a:r>
          </a:p>
        </p:txBody>
      </p:sp>
      <p:sp>
        <p:nvSpPr>
          <p:cNvPr id="79" name="Rectángulo 78">
            <a:extLst>
              <a:ext uri="{FF2B5EF4-FFF2-40B4-BE49-F238E27FC236}">
                <a16:creationId xmlns:a16="http://schemas.microsoft.com/office/drawing/2014/main" id="{077E7C18-627A-475F-A807-034DC87E954A}"/>
              </a:ext>
            </a:extLst>
          </p:cNvPr>
          <p:cNvSpPr/>
          <p:nvPr/>
        </p:nvSpPr>
        <p:spPr>
          <a:xfrm>
            <a:off x="1342855" y="8837501"/>
            <a:ext cx="6063709" cy="338554"/>
          </a:xfrm>
          <a:prstGeom prst="rect">
            <a:avLst/>
          </a:prstGeom>
        </p:spPr>
        <p:txBody>
          <a:bodyPr wrap="square">
            <a:spAutoFit/>
          </a:bodyPr>
          <a:lstStyle/>
          <a:p>
            <a:r>
              <a:rPr lang="es-ES" sz="1600" b="1" dirty="0">
                <a:solidFill>
                  <a:srgbClr val="0023B5"/>
                </a:solidFill>
                <a:latin typeface="Calibri" panose="020F0502020204030204" pitchFamily="34" charset="0"/>
                <a:cs typeface="Calibri" panose="020F0502020204030204" pitchFamily="34" charset="0"/>
              </a:rPr>
              <a:t>Introducción al Scrum</a:t>
            </a:r>
          </a:p>
        </p:txBody>
      </p:sp>
      <p:cxnSp>
        <p:nvCxnSpPr>
          <p:cNvPr id="80" name="Conector recto 79">
            <a:extLst>
              <a:ext uri="{FF2B5EF4-FFF2-40B4-BE49-F238E27FC236}">
                <a16:creationId xmlns:a16="http://schemas.microsoft.com/office/drawing/2014/main" id="{4B6EA67D-2C09-4BB4-B841-9EE01650559E}"/>
              </a:ext>
            </a:extLst>
          </p:cNvPr>
          <p:cNvCxnSpPr>
            <a:cxnSpLocks/>
          </p:cNvCxnSpPr>
          <p:nvPr/>
        </p:nvCxnSpPr>
        <p:spPr>
          <a:xfrm>
            <a:off x="143617" y="9277350"/>
            <a:ext cx="6336287" cy="0"/>
          </a:xfrm>
          <a:prstGeom prst="line">
            <a:avLst/>
          </a:prstGeom>
          <a:ln w="19050">
            <a:solidFill>
              <a:srgbClr val="0023B5"/>
            </a:solidFill>
          </a:ln>
        </p:spPr>
        <p:style>
          <a:lnRef idx="1">
            <a:schemeClr val="accent1"/>
          </a:lnRef>
          <a:fillRef idx="0">
            <a:schemeClr val="accent1"/>
          </a:fillRef>
          <a:effectRef idx="0">
            <a:schemeClr val="accent1"/>
          </a:effectRef>
          <a:fontRef idx="minor">
            <a:schemeClr val="tx1"/>
          </a:fontRef>
        </p:style>
      </p:cxnSp>
      <p:pic>
        <p:nvPicPr>
          <p:cNvPr id="82" name="Imagen 81">
            <a:extLst>
              <a:ext uri="{FF2B5EF4-FFF2-40B4-BE49-F238E27FC236}">
                <a16:creationId xmlns:a16="http://schemas.microsoft.com/office/drawing/2014/main" id="{741155B7-5D36-4749-BB3F-B314805EFE35}"/>
              </a:ext>
            </a:extLst>
          </p:cNvPr>
          <p:cNvPicPr>
            <a:picLocks noChangeAspect="1"/>
          </p:cNvPicPr>
          <p:nvPr/>
        </p:nvPicPr>
        <p:blipFill>
          <a:blip r:embed="rId5"/>
          <a:stretch>
            <a:fillRect/>
          </a:stretch>
        </p:blipFill>
        <p:spPr>
          <a:xfrm>
            <a:off x="299866" y="12914306"/>
            <a:ext cx="6286500" cy="657225"/>
          </a:xfrm>
          <a:prstGeom prst="rect">
            <a:avLst/>
          </a:prstGeom>
        </p:spPr>
      </p:pic>
      <p:pic>
        <p:nvPicPr>
          <p:cNvPr id="83" name="Imagen 82">
            <a:extLst>
              <a:ext uri="{FF2B5EF4-FFF2-40B4-BE49-F238E27FC236}">
                <a16:creationId xmlns:a16="http://schemas.microsoft.com/office/drawing/2014/main" id="{8294C189-F1D1-4551-A8CE-60565F6F439F}"/>
              </a:ext>
            </a:extLst>
          </p:cNvPr>
          <p:cNvPicPr>
            <a:picLocks noChangeAspect="1"/>
          </p:cNvPicPr>
          <p:nvPr/>
        </p:nvPicPr>
        <p:blipFill>
          <a:blip r:embed="rId6"/>
          <a:stretch>
            <a:fillRect/>
          </a:stretch>
        </p:blipFill>
        <p:spPr>
          <a:xfrm>
            <a:off x="71266" y="11220914"/>
            <a:ext cx="6734460" cy="1673092"/>
          </a:xfrm>
          <a:prstGeom prst="rect">
            <a:avLst/>
          </a:prstGeom>
        </p:spPr>
      </p:pic>
      <p:pic>
        <p:nvPicPr>
          <p:cNvPr id="85" name="Imagen 84">
            <a:extLst>
              <a:ext uri="{FF2B5EF4-FFF2-40B4-BE49-F238E27FC236}">
                <a16:creationId xmlns:a16="http://schemas.microsoft.com/office/drawing/2014/main" id="{898F6DDE-0C89-4F65-8E5E-68DDA7BA642F}"/>
              </a:ext>
            </a:extLst>
          </p:cNvPr>
          <p:cNvPicPr>
            <a:picLocks noChangeAspect="1"/>
          </p:cNvPicPr>
          <p:nvPr/>
        </p:nvPicPr>
        <p:blipFill>
          <a:blip r:embed="rId7"/>
          <a:stretch>
            <a:fillRect/>
          </a:stretch>
        </p:blipFill>
        <p:spPr>
          <a:xfrm>
            <a:off x="5935081" y="4704739"/>
            <a:ext cx="474663" cy="474663"/>
          </a:xfrm>
          <a:prstGeom prst="rect">
            <a:avLst/>
          </a:prstGeom>
        </p:spPr>
      </p:pic>
      <p:pic>
        <p:nvPicPr>
          <p:cNvPr id="87" name="Imagen 86">
            <a:extLst>
              <a:ext uri="{FF2B5EF4-FFF2-40B4-BE49-F238E27FC236}">
                <a16:creationId xmlns:a16="http://schemas.microsoft.com/office/drawing/2014/main" id="{D81105AA-C995-4814-B2E6-2F6B16D5F0A3}"/>
              </a:ext>
            </a:extLst>
          </p:cNvPr>
          <p:cNvPicPr>
            <a:picLocks noChangeAspect="1"/>
          </p:cNvPicPr>
          <p:nvPr/>
        </p:nvPicPr>
        <p:blipFill>
          <a:blip r:embed="rId8"/>
          <a:stretch>
            <a:fillRect/>
          </a:stretch>
        </p:blipFill>
        <p:spPr>
          <a:xfrm>
            <a:off x="5860452" y="6406653"/>
            <a:ext cx="629081" cy="500233"/>
          </a:xfrm>
          <a:prstGeom prst="rect">
            <a:avLst/>
          </a:prstGeom>
        </p:spPr>
      </p:pic>
      <p:pic>
        <p:nvPicPr>
          <p:cNvPr id="89" name="Imagen 88">
            <a:extLst>
              <a:ext uri="{FF2B5EF4-FFF2-40B4-BE49-F238E27FC236}">
                <a16:creationId xmlns:a16="http://schemas.microsoft.com/office/drawing/2014/main" id="{67D3DA3C-6C4E-4CD4-9F8D-BEFC4862FF16}"/>
              </a:ext>
            </a:extLst>
          </p:cNvPr>
          <p:cNvPicPr>
            <a:picLocks noChangeAspect="1"/>
          </p:cNvPicPr>
          <p:nvPr/>
        </p:nvPicPr>
        <p:blipFill>
          <a:blip r:embed="rId9"/>
          <a:stretch>
            <a:fillRect/>
          </a:stretch>
        </p:blipFill>
        <p:spPr>
          <a:xfrm>
            <a:off x="5916459" y="8754547"/>
            <a:ext cx="576284" cy="498023"/>
          </a:xfrm>
          <a:prstGeom prst="rect">
            <a:avLst/>
          </a:prstGeom>
        </p:spPr>
      </p:pic>
    </p:spTree>
    <p:extLst>
      <p:ext uri="{BB962C8B-B14F-4D97-AF65-F5344CB8AC3E}">
        <p14:creationId xmlns:p14="http://schemas.microsoft.com/office/powerpoint/2010/main" val="4031964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22A2D80B-1F48-447C-A4E6-0A7BA978FF2D}"/>
              </a:ext>
            </a:extLst>
          </p:cNvPr>
          <p:cNvSpPr/>
          <p:nvPr/>
        </p:nvSpPr>
        <p:spPr>
          <a:xfrm>
            <a:off x="276855" y="759552"/>
            <a:ext cx="3366231" cy="496445"/>
          </a:xfrm>
          <a:prstGeom prst="rect">
            <a:avLst/>
          </a:prstGeom>
          <a:solidFill>
            <a:srgbClr val="00D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419" sz="1700" b="1" dirty="0">
                <a:latin typeface="Calibri" panose="020F0502020204030204" pitchFamily="34" charset="0"/>
                <a:cs typeface="Calibri" panose="020F0502020204030204" pitchFamily="34" charset="0"/>
              </a:rPr>
              <a:t>Recomendaciones de estudio</a:t>
            </a:r>
          </a:p>
        </p:txBody>
      </p:sp>
      <p:sp>
        <p:nvSpPr>
          <p:cNvPr id="25" name="Rectángulo 24">
            <a:extLst>
              <a:ext uri="{FF2B5EF4-FFF2-40B4-BE49-F238E27FC236}">
                <a16:creationId xmlns:a16="http://schemas.microsoft.com/office/drawing/2014/main" id="{55AC746E-3519-4813-8FAF-CAA0C71821A5}"/>
              </a:ext>
            </a:extLst>
          </p:cNvPr>
          <p:cNvSpPr/>
          <p:nvPr/>
        </p:nvSpPr>
        <p:spPr>
          <a:xfrm>
            <a:off x="14116" y="1598358"/>
            <a:ext cx="6843884" cy="11822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5" name="Marcador de contenido 4"/>
          <p:cNvSpPr>
            <a:spLocks noGrp="1"/>
          </p:cNvSpPr>
          <p:nvPr>
            <p:ph idx="1"/>
          </p:nvPr>
        </p:nvSpPr>
        <p:spPr/>
        <p:txBody>
          <a:bodyPr>
            <a:normAutofit/>
          </a:bodyPr>
          <a:lstStyle/>
          <a:p>
            <a:pPr marL="285750" indent="-285750">
              <a:buFont typeface="Arial" panose="020B0604020202020204" pitchFamily="34" charset="0"/>
              <a:buChar char="•"/>
            </a:pPr>
            <a:r>
              <a:rPr lang="es-ES" dirty="0"/>
              <a:t>En la parte superior se ubica el banner específico, en este caso: </a:t>
            </a:r>
            <a:r>
              <a:rPr lang="es-ES" b="1" dirty="0"/>
              <a:t>Recomendaciones de estudio</a:t>
            </a:r>
          </a:p>
          <a:p>
            <a:pPr marL="285750" indent="-285750">
              <a:buFont typeface="Arial" panose="020B0604020202020204" pitchFamily="34" charset="0"/>
              <a:buChar char="•"/>
            </a:pPr>
            <a:r>
              <a:rPr lang="es-ES" dirty="0"/>
              <a:t>Después se presenta un destacado con la imagen del personaje.</a:t>
            </a:r>
          </a:p>
          <a:p>
            <a:pPr marL="285750" indent="-285750">
              <a:buFont typeface="Arial" panose="020B0604020202020204" pitchFamily="34" charset="0"/>
              <a:buChar char="•"/>
            </a:pPr>
            <a:r>
              <a:rPr lang="es-ES" dirty="0"/>
              <a:t>Se ubica la caja de texto con la información de la metáfora y se incluye la imagen de una maleta vacía. Vínculo: </a:t>
            </a:r>
            <a:r>
              <a:rPr lang="es-ES" dirty="0">
                <a:hlinkClick r:id="rId2"/>
              </a:rPr>
              <a:t>https://www.freepik.es/vector-gratis/infografia-maletin_765914.htm#page=1&amp;query=malet%C3%ADn&amp;position=43</a:t>
            </a:r>
            <a:r>
              <a:rPr lang="es-ES" dirty="0"/>
              <a:t> </a:t>
            </a:r>
          </a:p>
          <a:p>
            <a:pPr marL="285750" indent="-285750">
              <a:buFont typeface="Arial" panose="020B0604020202020204" pitchFamily="34" charset="0"/>
              <a:buChar char="•"/>
            </a:pPr>
            <a:r>
              <a:rPr lang="es-ES" dirty="0"/>
              <a:t>Los textos amarillo son la descripción de la imagen.</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CO" dirty="0"/>
          </a:p>
        </p:txBody>
      </p:sp>
      <p:sp>
        <p:nvSpPr>
          <p:cNvPr id="35" name="CuadroTexto 34"/>
          <p:cNvSpPr txBox="1"/>
          <p:nvPr/>
        </p:nvSpPr>
        <p:spPr>
          <a:xfrm>
            <a:off x="-4512680" y="9186313"/>
            <a:ext cx="4512680" cy="923330"/>
          </a:xfrm>
          <a:prstGeom prst="rect">
            <a:avLst/>
          </a:prstGeom>
          <a:solidFill>
            <a:srgbClr val="FFFF00"/>
          </a:solidFill>
        </p:spPr>
        <p:txBody>
          <a:bodyPr wrap="square" rtlCol="0">
            <a:spAutoFit/>
          </a:bodyPr>
          <a:lstStyle/>
          <a:p>
            <a:pPr algn="ctr"/>
            <a:r>
              <a:rPr lang="es-ES" dirty="0"/>
              <a:t>Imagen de una caja de herramientas o una maleta vacía con los espacios para obtener 4 objetos.</a:t>
            </a:r>
            <a:endParaRPr lang="es-CO" dirty="0"/>
          </a:p>
        </p:txBody>
      </p:sp>
      <p:sp>
        <p:nvSpPr>
          <p:cNvPr id="16" name="CuadroTexto 15"/>
          <p:cNvSpPr txBox="1"/>
          <p:nvPr/>
        </p:nvSpPr>
        <p:spPr>
          <a:xfrm>
            <a:off x="10018315" y="223228"/>
            <a:ext cx="3482532" cy="2585323"/>
          </a:xfrm>
          <a:prstGeom prst="rect">
            <a:avLst/>
          </a:prstGeom>
          <a:solidFill>
            <a:schemeClr val="bg1"/>
          </a:solidFill>
        </p:spPr>
        <p:txBody>
          <a:bodyPr wrap="square" rtlCol="0">
            <a:spAutoFit/>
          </a:bodyPr>
          <a:lstStyle/>
          <a:p>
            <a:r>
              <a:rPr lang="es-ES" b="1" dirty="0">
                <a:solidFill>
                  <a:srgbClr val="0070C0"/>
                </a:solidFill>
              </a:rPr>
              <a:t>Mapa de navegación</a:t>
            </a:r>
          </a:p>
          <a:p>
            <a:endParaRPr lang="es-ES" b="1" dirty="0">
              <a:solidFill>
                <a:srgbClr val="0070C0"/>
              </a:solidFill>
            </a:endParaRPr>
          </a:p>
          <a:p>
            <a:r>
              <a:rPr lang="es-419" dirty="0">
                <a:solidFill>
                  <a:srgbClr val="0070C0"/>
                </a:solidFill>
              </a:rPr>
              <a:t>Bienvenida</a:t>
            </a:r>
          </a:p>
          <a:p>
            <a:r>
              <a:rPr lang="es-CO" dirty="0">
                <a:solidFill>
                  <a:srgbClr val="0070C0"/>
                </a:solidFill>
              </a:rPr>
              <a:t>Objetivos de aprendizaje</a:t>
            </a:r>
          </a:p>
          <a:p>
            <a:r>
              <a:rPr lang="es-CO" b="1" u="sng" dirty="0">
                <a:solidFill>
                  <a:srgbClr val="0070C0"/>
                </a:solidFill>
              </a:rPr>
              <a:t>Recomendaciones de estudio</a:t>
            </a:r>
          </a:p>
          <a:p>
            <a:pPr marL="285750" indent="-285750">
              <a:buFont typeface="Arial" panose="020B0604020202020204" pitchFamily="34" charset="0"/>
              <a:buChar char="•"/>
            </a:pPr>
            <a:r>
              <a:rPr lang="es-CO" dirty="0">
                <a:solidFill>
                  <a:srgbClr val="0070C0"/>
                </a:solidFill>
              </a:rPr>
              <a:t>Metodología de estudio</a:t>
            </a:r>
          </a:p>
          <a:p>
            <a:pPr marL="285750" indent="-285750">
              <a:buFont typeface="Arial" panose="020B0604020202020204" pitchFamily="34" charset="0"/>
              <a:buChar char="•"/>
            </a:pPr>
            <a:r>
              <a:rPr lang="es-CO" dirty="0">
                <a:solidFill>
                  <a:srgbClr val="0070C0"/>
                </a:solidFill>
              </a:rPr>
              <a:t>Materiales de aprendizaje</a:t>
            </a:r>
          </a:p>
          <a:p>
            <a:pPr marL="285750" indent="-285750">
              <a:buFont typeface="Arial" panose="020B0604020202020204" pitchFamily="34" charset="0"/>
              <a:buChar char="•"/>
            </a:pPr>
            <a:r>
              <a:rPr lang="es-CO" dirty="0">
                <a:solidFill>
                  <a:srgbClr val="0070C0"/>
                </a:solidFill>
              </a:rPr>
              <a:t>Cápsulas didácticas</a:t>
            </a:r>
          </a:p>
          <a:p>
            <a:pPr marL="285750" indent="-285750">
              <a:buFont typeface="Arial" panose="020B0604020202020204" pitchFamily="34" charset="0"/>
              <a:buChar char="•"/>
            </a:pPr>
            <a:r>
              <a:rPr lang="es-CO" dirty="0">
                <a:solidFill>
                  <a:srgbClr val="0070C0"/>
                </a:solidFill>
              </a:rPr>
              <a:t>Foro técnico</a:t>
            </a:r>
          </a:p>
        </p:txBody>
      </p:sp>
      <p:sp>
        <p:nvSpPr>
          <p:cNvPr id="6" name="Rectángulo: esquinas redondeadas 5">
            <a:extLst>
              <a:ext uri="{FF2B5EF4-FFF2-40B4-BE49-F238E27FC236}">
                <a16:creationId xmlns:a16="http://schemas.microsoft.com/office/drawing/2014/main" id="{37A167C4-E582-4160-B93E-7ED748A44160}"/>
              </a:ext>
            </a:extLst>
          </p:cNvPr>
          <p:cNvSpPr/>
          <p:nvPr/>
        </p:nvSpPr>
        <p:spPr>
          <a:xfrm>
            <a:off x="124567" y="612657"/>
            <a:ext cx="603702" cy="591806"/>
          </a:xfrm>
          <a:prstGeom prst="roundRect">
            <a:avLst/>
          </a:prstGeom>
          <a:solidFill>
            <a:srgbClr val="FFBC1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36" name="Rectángulo 35">
            <a:extLst>
              <a:ext uri="{FF2B5EF4-FFF2-40B4-BE49-F238E27FC236}">
                <a16:creationId xmlns:a16="http://schemas.microsoft.com/office/drawing/2014/main" id="{34C869D3-8A1B-4880-AE2A-90F75A8F7D7A}"/>
              </a:ext>
            </a:extLst>
          </p:cNvPr>
          <p:cNvSpPr/>
          <p:nvPr/>
        </p:nvSpPr>
        <p:spPr>
          <a:xfrm>
            <a:off x="167945" y="6178283"/>
            <a:ext cx="6522107" cy="2585323"/>
          </a:xfrm>
          <a:prstGeom prst="rect">
            <a:avLst/>
          </a:prstGeom>
        </p:spPr>
        <p:txBody>
          <a:bodyPr wrap="square">
            <a:spAutoFit/>
          </a:bodyPr>
          <a:lstStyle/>
          <a:p>
            <a:r>
              <a:rPr lang="es-ES" dirty="0">
                <a:latin typeface="Calibri" panose="020F0502020204030204" pitchFamily="34" charset="0"/>
                <a:cs typeface="Calibri" panose="020F0502020204030204" pitchFamily="34" charset="0"/>
              </a:rPr>
              <a:t>A través del estudio de los módulos podrás </a:t>
            </a:r>
            <a:r>
              <a:rPr lang="es-ES" b="1" dirty="0">
                <a:latin typeface="Calibri" panose="020F0502020204030204" pitchFamily="34" charset="0"/>
                <a:cs typeface="Calibri" panose="020F0502020204030204" pitchFamily="34" charset="0"/>
              </a:rPr>
              <a:t>armar tu caja de herramientas</a:t>
            </a:r>
            <a:r>
              <a:rPr lang="es-ES" dirty="0">
                <a:latin typeface="Calibri" panose="020F0502020204030204" pitchFamily="34" charset="0"/>
                <a:cs typeface="Calibri" panose="020F0502020204030204" pitchFamily="34" charset="0"/>
              </a:rPr>
              <a:t>. Para</a:t>
            </a:r>
            <a:r>
              <a:rPr lang="es-ES" b="1" dirty="0">
                <a:latin typeface="Calibri" panose="020F0502020204030204" pitchFamily="34" charset="0"/>
                <a:cs typeface="Calibri" panose="020F0502020204030204" pitchFamily="34" charset="0"/>
              </a:rPr>
              <a:t> </a:t>
            </a:r>
            <a:r>
              <a:rPr lang="es-ES" dirty="0">
                <a:latin typeface="Calibri" panose="020F0502020204030204" pitchFamily="34" charset="0"/>
                <a:cs typeface="Calibri" panose="020F0502020204030204" pitchFamily="34" charset="0"/>
              </a:rPr>
              <a:t>ello, tendrás que desarrollar los retos de aprendizaje, obtener los elementos de la caja y así reunir las herramientas necesarias para gestionar los proyectos de manera ágil y provechosa. </a:t>
            </a:r>
          </a:p>
          <a:p>
            <a:endParaRPr lang="es-ES" dirty="0">
              <a:latin typeface="Calibri" panose="020F0502020204030204" pitchFamily="34" charset="0"/>
              <a:cs typeface="Calibri" panose="020F0502020204030204" pitchFamily="34" charset="0"/>
            </a:endParaRPr>
          </a:p>
          <a:p>
            <a:r>
              <a:rPr lang="es-ES" dirty="0">
                <a:latin typeface="Calibri" panose="020F0502020204030204" pitchFamily="34" charset="0"/>
                <a:cs typeface="Calibri" panose="020F0502020204030204" pitchFamily="34" charset="0"/>
              </a:rPr>
              <a:t>A continuación, te hacemos entrega de la caja de herramientas, la cual debes ir llenando con los elementos que obtendrás con el desarrollo de las actividades a lo largo del curso. </a:t>
            </a:r>
            <a:endParaRPr lang="es-ES" b="1" dirty="0">
              <a:latin typeface="Calibri" panose="020F0502020204030204" pitchFamily="34" charset="0"/>
              <a:cs typeface="Calibri" panose="020F0502020204030204" pitchFamily="34" charset="0"/>
            </a:endParaRPr>
          </a:p>
        </p:txBody>
      </p:sp>
      <p:sp>
        <p:nvSpPr>
          <p:cNvPr id="41" name="Rectángulo 40">
            <a:extLst>
              <a:ext uri="{FF2B5EF4-FFF2-40B4-BE49-F238E27FC236}">
                <a16:creationId xmlns:a16="http://schemas.microsoft.com/office/drawing/2014/main" id="{85D9656D-291F-47D7-9082-43E8CB7926F8}"/>
              </a:ext>
            </a:extLst>
          </p:cNvPr>
          <p:cNvSpPr/>
          <p:nvPr/>
        </p:nvSpPr>
        <p:spPr>
          <a:xfrm>
            <a:off x="2118393" y="12925321"/>
            <a:ext cx="4845325" cy="5795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rgbClr val="FF0000"/>
                </a:solidFill>
              </a:rPr>
              <a:t>Continuación información siguiente diapositiva</a:t>
            </a:r>
            <a:endParaRPr lang="es-CO" b="1" dirty="0">
              <a:solidFill>
                <a:srgbClr val="FF0000"/>
              </a:solidFill>
            </a:endParaRPr>
          </a:p>
        </p:txBody>
      </p:sp>
      <p:pic>
        <p:nvPicPr>
          <p:cNvPr id="4" name="Imagen 3">
            <a:extLst>
              <a:ext uri="{FF2B5EF4-FFF2-40B4-BE49-F238E27FC236}">
                <a16:creationId xmlns:a16="http://schemas.microsoft.com/office/drawing/2014/main" id="{775BFC3F-43B9-460D-9243-EA7B88D91B34}"/>
              </a:ext>
            </a:extLst>
          </p:cNvPr>
          <p:cNvPicPr>
            <a:picLocks noChangeAspect="1"/>
          </p:cNvPicPr>
          <p:nvPr/>
        </p:nvPicPr>
        <p:blipFill>
          <a:blip r:embed="rId3"/>
          <a:stretch>
            <a:fillRect/>
          </a:stretch>
        </p:blipFill>
        <p:spPr>
          <a:xfrm>
            <a:off x="141336" y="585580"/>
            <a:ext cx="549230" cy="536603"/>
          </a:xfrm>
          <a:prstGeom prst="rect">
            <a:avLst/>
          </a:prstGeom>
        </p:spPr>
      </p:pic>
      <p:sp>
        <p:nvSpPr>
          <p:cNvPr id="3" name="Rectángulo 2">
            <a:extLst>
              <a:ext uri="{FF2B5EF4-FFF2-40B4-BE49-F238E27FC236}">
                <a16:creationId xmlns:a16="http://schemas.microsoft.com/office/drawing/2014/main" id="{CD66F0F4-746D-4CF4-9A5E-978B114C23CD}"/>
              </a:ext>
            </a:extLst>
          </p:cNvPr>
          <p:cNvSpPr/>
          <p:nvPr/>
        </p:nvSpPr>
        <p:spPr>
          <a:xfrm>
            <a:off x="397145" y="1316591"/>
            <a:ext cx="6063709" cy="646331"/>
          </a:xfrm>
          <a:prstGeom prst="rect">
            <a:avLst/>
          </a:prstGeom>
        </p:spPr>
        <p:txBody>
          <a:bodyPr wrap="square">
            <a:spAutoFit/>
          </a:bodyPr>
          <a:lstStyle/>
          <a:p>
            <a:r>
              <a:rPr lang="es-ES" dirty="0">
                <a:latin typeface="Calibri" panose="020F0502020204030204" pitchFamily="34" charset="0"/>
                <a:cs typeface="Calibri" panose="020F0502020204030204" pitchFamily="34" charset="0"/>
              </a:rPr>
              <a:t>Ya que conoces los objetivos del curso, es la oportunidad para examinar las recomendaciones de estudio.  </a:t>
            </a:r>
            <a:endParaRPr lang="es-ES" b="1" dirty="0">
              <a:latin typeface="Calibri" panose="020F0502020204030204" pitchFamily="34" charset="0"/>
              <a:cs typeface="Calibri" panose="020F0502020204030204" pitchFamily="34" charset="0"/>
            </a:endParaRPr>
          </a:p>
        </p:txBody>
      </p:sp>
      <p:pic>
        <p:nvPicPr>
          <p:cNvPr id="10" name="Imagen 9">
            <a:extLst>
              <a:ext uri="{FF2B5EF4-FFF2-40B4-BE49-F238E27FC236}">
                <a16:creationId xmlns:a16="http://schemas.microsoft.com/office/drawing/2014/main" id="{065DA9F8-1F4B-42F2-9A3F-6172B7918304}"/>
              </a:ext>
            </a:extLst>
          </p:cNvPr>
          <p:cNvPicPr>
            <a:picLocks noChangeAspect="1"/>
          </p:cNvPicPr>
          <p:nvPr/>
        </p:nvPicPr>
        <p:blipFill>
          <a:blip r:embed="rId4"/>
          <a:stretch>
            <a:fillRect/>
          </a:stretch>
        </p:blipFill>
        <p:spPr>
          <a:xfrm>
            <a:off x="56435" y="2016325"/>
            <a:ext cx="6858000" cy="3497943"/>
          </a:xfrm>
          <a:prstGeom prst="rect">
            <a:avLst/>
          </a:prstGeom>
        </p:spPr>
      </p:pic>
      <p:sp>
        <p:nvSpPr>
          <p:cNvPr id="28" name="CuadroTexto 27">
            <a:extLst>
              <a:ext uri="{FF2B5EF4-FFF2-40B4-BE49-F238E27FC236}">
                <a16:creationId xmlns:a16="http://schemas.microsoft.com/office/drawing/2014/main" id="{CA326D3A-F33B-4E38-B3AC-1A7F7E5FFB18}"/>
              </a:ext>
            </a:extLst>
          </p:cNvPr>
          <p:cNvSpPr txBox="1"/>
          <p:nvPr/>
        </p:nvSpPr>
        <p:spPr>
          <a:xfrm>
            <a:off x="2870930" y="3195222"/>
            <a:ext cx="3639301" cy="1931363"/>
          </a:xfrm>
          <a:prstGeom prst="rect">
            <a:avLst/>
          </a:prstGeom>
          <a:noFill/>
        </p:spPr>
        <p:txBody>
          <a:bodyPr wrap="square">
            <a:spAutoFit/>
          </a:bodyPr>
          <a:lstStyle/>
          <a:p>
            <a:pPr>
              <a:lnSpc>
                <a:spcPct val="115000"/>
              </a:lnSpc>
            </a:pPr>
            <a:r>
              <a:rPr lang="es-ES" sz="1500" dirty="0">
                <a:solidFill>
                  <a:schemeClr val="bg1"/>
                </a:solidFill>
                <a:effectLst/>
                <a:latin typeface="Roboto" panose="02000000000000000000" pitchFamily="2" charset="0"/>
                <a:ea typeface="Times New Roman" panose="02020603050405020304" pitchFamily="18" charset="0"/>
                <a:cs typeface="Times New Roman" panose="02020603050405020304" pitchFamily="18" charset="0"/>
              </a:rPr>
              <a:t>Este curso está diseñado en un ambiente virtual cómodo, sencillo y fácil de navegar, de manera que aprenderás de forma autónoma y a tu propio ritmo.  El tiempo de dedicación es de 6 o 7 horas por módulo, para un total de 25 horas. </a:t>
            </a:r>
            <a:endParaRPr lang="es-ES" sz="1500" dirty="0">
              <a:solidFill>
                <a:schemeClr val="bg1"/>
              </a:solidFill>
              <a:effectLst/>
              <a:latin typeface="Arial" panose="020B0604020202020204" pitchFamily="34" charset="0"/>
              <a:ea typeface="Arial" panose="020B0604020202020204" pitchFamily="34" charset="0"/>
            </a:endParaRPr>
          </a:p>
        </p:txBody>
      </p:sp>
      <p:sp>
        <p:nvSpPr>
          <p:cNvPr id="23" name="Rectángulo: esquinas redondeadas 22">
            <a:extLst>
              <a:ext uri="{FF2B5EF4-FFF2-40B4-BE49-F238E27FC236}">
                <a16:creationId xmlns:a16="http://schemas.microsoft.com/office/drawing/2014/main" id="{CBF96693-9E73-406A-AE0B-83039BE64EF2}"/>
              </a:ext>
            </a:extLst>
          </p:cNvPr>
          <p:cNvSpPr/>
          <p:nvPr/>
        </p:nvSpPr>
        <p:spPr>
          <a:xfrm>
            <a:off x="152043" y="5583926"/>
            <a:ext cx="2510475" cy="424217"/>
          </a:xfrm>
          <a:prstGeom prst="roundRect">
            <a:avLst/>
          </a:prstGeom>
          <a:solidFill>
            <a:srgbClr val="0023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419" b="1" dirty="0">
                <a:latin typeface="Calibri" panose="020F0502020204030204" pitchFamily="34" charset="0"/>
                <a:cs typeface="Calibri" panose="020F0502020204030204" pitchFamily="34" charset="0"/>
              </a:rPr>
              <a:t>Metodología de estudio </a:t>
            </a:r>
          </a:p>
        </p:txBody>
      </p:sp>
      <p:pic>
        <p:nvPicPr>
          <p:cNvPr id="17" name="Imagen 16">
            <a:extLst>
              <a:ext uri="{FF2B5EF4-FFF2-40B4-BE49-F238E27FC236}">
                <a16:creationId xmlns:a16="http://schemas.microsoft.com/office/drawing/2014/main" id="{5DB9A914-A0CD-4AAD-AC2D-C04F90244940}"/>
              </a:ext>
            </a:extLst>
          </p:cNvPr>
          <p:cNvPicPr>
            <a:picLocks noChangeAspect="1"/>
          </p:cNvPicPr>
          <p:nvPr/>
        </p:nvPicPr>
        <p:blipFill>
          <a:blip r:embed="rId5"/>
          <a:stretch>
            <a:fillRect/>
          </a:stretch>
        </p:blipFill>
        <p:spPr>
          <a:xfrm>
            <a:off x="1218598" y="8755986"/>
            <a:ext cx="4434919" cy="4259569"/>
          </a:xfrm>
          <a:prstGeom prst="rect">
            <a:avLst/>
          </a:prstGeom>
        </p:spPr>
      </p:pic>
      <p:pic>
        <p:nvPicPr>
          <p:cNvPr id="19" name="Imagen 18">
            <a:extLst>
              <a:ext uri="{FF2B5EF4-FFF2-40B4-BE49-F238E27FC236}">
                <a16:creationId xmlns:a16="http://schemas.microsoft.com/office/drawing/2014/main" id="{9041B5E1-09DA-4507-9372-C7A21C068C07}"/>
              </a:ext>
            </a:extLst>
          </p:cNvPr>
          <p:cNvPicPr>
            <a:picLocks noChangeAspect="1"/>
          </p:cNvPicPr>
          <p:nvPr/>
        </p:nvPicPr>
        <p:blipFill>
          <a:blip r:embed="rId6"/>
          <a:stretch>
            <a:fillRect/>
          </a:stretch>
        </p:blipFill>
        <p:spPr>
          <a:xfrm>
            <a:off x="1992470" y="9466071"/>
            <a:ext cx="1267932" cy="713645"/>
          </a:xfrm>
          <a:prstGeom prst="rect">
            <a:avLst/>
          </a:prstGeom>
        </p:spPr>
      </p:pic>
      <p:pic>
        <p:nvPicPr>
          <p:cNvPr id="30" name="Imagen 29">
            <a:extLst>
              <a:ext uri="{FF2B5EF4-FFF2-40B4-BE49-F238E27FC236}">
                <a16:creationId xmlns:a16="http://schemas.microsoft.com/office/drawing/2014/main" id="{05C3E853-A7F5-43A3-BF59-8C89612C496B}"/>
              </a:ext>
            </a:extLst>
          </p:cNvPr>
          <p:cNvPicPr>
            <a:picLocks noChangeAspect="1"/>
          </p:cNvPicPr>
          <p:nvPr/>
        </p:nvPicPr>
        <p:blipFill>
          <a:blip r:embed="rId6"/>
          <a:stretch>
            <a:fillRect/>
          </a:stretch>
        </p:blipFill>
        <p:spPr>
          <a:xfrm>
            <a:off x="1992470" y="10378673"/>
            <a:ext cx="1267932" cy="713645"/>
          </a:xfrm>
          <a:prstGeom prst="rect">
            <a:avLst/>
          </a:prstGeom>
        </p:spPr>
      </p:pic>
      <p:pic>
        <p:nvPicPr>
          <p:cNvPr id="32" name="Imagen 31">
            <a:extLst>
              <a:ext uri="{FF2B5EF4-FFF2-40B4-BE49-F238E27FC236}">
                <a16:creationId xmlns:a16="http://schemas.microsoft.com/office/drawing/2014/main" id="{349C02AC-1230-439C-A73A-5D5B044F435D}"/>
              </a:ext>
            </a:extLst>
          </p:cNvPr>
          <p:cNvPicPr>
            <a:picLocks noChangeAspect="1"/>
          </p:cNvPicPr>
          <p:nvPr/>
        </p:nvPicPr>
        <p:blipFill>
          <a:blip r:embed="rId6"/>
          <a:stretch>
            <a:fillRect/>
          </a:stretch>
        </p:blipFill>
        <p:spPr>
          <a:xfrm>
            <a:off x="3518154" y="9486224"/>
            <a:ext cx="1267932" cy="713645"/>
          </a:xfrm>
          <a:prstGeom prst="rect">
            <a:avLst/>
          </a:prstGeom>
        </p:spPr>
      </p:pic>
      <p:pic>
        <p:nvPicPr>
          <p:cNvPr id="33" name="Imagen 32">
            <a:extLst>
              <a:ext uri="{FF2B5EF4-FFF2-40B4-BE49-F238E27FC236}">
                <a16:creationId xmlns:a16="http://schemas.microsoft.com/office/drawing/2014/main" id="{D6C20449-A96A-4937-9380-99556D2169B8}"/>
              </a:ext>
            </a:extLst>
          </p:cNvPr>
          <p:cNvPicPr>
            <a:picLocks noChangeAspect="1"/>
          </p:cNvPicPr>
          <p:nvPr/>
        </p:nvPicPr>
        <p:blipFill>
          <a:blip r:embed="rId6"/>
          <a:stretch>
            <a:fillRect/>
          </a:stretch>
        </p:blipFill>
        <p:spPr>
          <a:xfrm>
            <a:off x="3518154" y="10398826"/>
            <a:ext cx="1267932" cy="713645"/>
          </a:xfrm>
          <a:prstGeom prst="rect">
            <a:avLst/>
          </a:prstGeom>
        </p:spPr>
      </p:pic>
    </p:spTree>
    <p:extLst>
      <p:ext uri="{BB962C8B-B14F-4D97-AF65-F5344CB8AC3E}">
        <p14:creationId xmlns:p14="http://schemas.microsoft.com/office/powerpoint/2010/main" val="3396072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22A2D80B-1F48-447C-A4E6-0A7BA978FF2D}"/>
              </a:ext>
            </a:extLst>
          </p:cNvPr>
          <p:cNvSpPr/>
          <p:nvPr/>
        </p:nvSpPr>
        <p:spPr>
          <a:xfrm>
            <a:off x="276855" y="759552"/>
            <a:ext cx="3366231" cy="496445"/>
          </a:xfrm>
          <a:prstGeom prst="rect">
            <a:avLst/>
          </a:prstGeom>
          <a:solidFill>
            <a:srgbClr val="00D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419" sz="1700" b="1" dirty="0">
                <a:latin typeface="Calibri" panose="020F0502020204030204" pitchFamily="34" charset="0"/>
                <a:cs typeface="Calibri" panose="020F0502020204030204" pitchFamily="34" charset="0"/>
              </a:rPr>
              <a:t>Recomendaciones de estudio</a:t>
            </a:r>
          </a:p>
        </p:txBody>
      </p:sp>
      <p:sp>
        <p:nvSpPr>
          <p:cNvPr id="5" name="Marcador de contenido 4"/>
          <p:cNvSpPr>
            <a:spLocks noGrp="1"/>
          </p:cNvSpPr>
          <p:nvPr>
            <p:ph idx="1"/>
          </p:nvPr>
        </p:nvSpPr>
        <p:spPr/>
        <p:txBody>
          <a:bodyPr>
            <a:normAutofit/>
          </a:bodyPr>
          <a:lstStyle/>
          <a:p>
            <a:r>
              <a:rPr lang="es-ES" dirty="0"/>
              <a:t>Continuación información de la anterior diapositiva</a:t>
            </a:r>
            <a:endParaRPr lang="es-CO" dirty="0"/>
          </a:p>
          <a:p>
            <a:pPr marL="285750" indent="-285750">
              <a:buFont typeface="Arial" panose="020B0604020202020204" pitchFamily="34" charset="0"/>
              <a:buChar char="•"/>
            </a:pPr>
            <a:r>
              <a:rPr lang="es-ES" dirty="0"/>
              <a:t>Se ubica una caja con el texto introductorio, apoyado con una imagen sugerida: </a:t>
            </a:r>
            <a:r>
              <a:rPr lang="es-ES" dirty="0">
                <a:hlinkClick r:id="rId2"/>
              </a:rPr>
              <a:t>https://www.freepik.es/vector-gratis/media-flat-set_2868633.htm#page=1&amp;query=multimedia&amp;position=10</a:t>
            </a:r>
            <a:r>
              <a:rPr lang="es-ES" dirty="0"/>
              <a:t> </a:t>
            </a:r>
          </a:p>
          <a:p>
            <a:pPr marL="285750" indent="-285750">
              <a:buFont typeface="Arial" panose="020B0604020202020204" pitchFamily="34" charset="0"/>
              <a:buChar char="•"/>
            </a:pPr>
            <a:r>
              <a:rPr lang="es-ES" dirty="0"/>
              <a:t>Después se presenta un destacado con la imagen de la personaje.</a:t>
            </a:r>
          </a:p>
          <a:p>
            <a:pPr marL="285750" indent="-285750">
              <a:buFont typeface="Arial" panose="020B0604020202020204" pitchFamily="34" charset="0"/>
              <a:buChar char="•"/>
            </a:pPr>
            <a:r>
              <a:rPr lang="es-ES" dirty="0"/>
              <a:t>Se debe desarrollar un recurso interactivo de 9 botones que despliegan la información en la pantalla misma y cambian de acuerdo con la activación del usuario.</a:t>
            </a:r>
          </a:p>
          <a:p>
            <a:pPr marL="285750" indent="-285750">
              <a:buFont typeface="Arial" panose="020B0604020202020204" pitchFamily="34" charset="0"/>
              <a:buChar char="•"/>
            </a:pPr>
            <a:r>
              <a:rPr lang="es-ES" dirty="0"/>
              <a:t>La información de cada botón está en la tabla de la parte izquierda de la diapositiva.</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CO" dirty="0"/>
          </a:p>
        </p:txBody>
      </p:sp>
      <p:sp>
        <p:nvSpPr>
          <p:cNvPr id="16" name="CuadroTexto 15"/>
          <p:cNvSpPr txBox="1"/>
          <p:nvPr/>
        </p:nvSpPr>
        <p:spPr>
          <a:xfrm>
            <a:off x="10018315" y="223228"/>
            <a:ext cx="3482532" cy="2585323"/>
          </a:xfrm>
          <a:prstGeom prst="rect">
            <a:avLst/>
          </a:prstGeom>
          <a:solidFill>
            <a:schemeClr val="bg1"/>
          </a:solidFill>
        </p:spPr>
        <p:txBody>
          <a:bodyPr wrap="square" rtlCol="0">
            <a:spAutoFit/>
          </a:bodyPr>
          <a:lstStyle/>
          <a:p>
            <a:r>
              <a:rPr lang="es-ES" b="1" dirty="0">
                <a:solidFill>
                  <a:srgbClr val="0070C0"/>
                </a:solidFill>
              </a:rPr>
              <a:t>Mapa de navegación</a:t>
            </a:r>
          </a:p>
          <a:p>
            <a:endParaRPr lang="es-ES" b="1" dirty="0">
              <a:solidFill>
                <a:srgbClr val="0070C0"/>
              </a:solidFill>
            </a:endParaRPr>
          </a:p>
          <a:p>
            <a:r>
              <a:rPr lang="es-419" dirty="0">
                <a:solidFill>
                  <a:srgbClr val="0070C0"/>
                </a:solidFill>
              </a:rPr>
              <a:t>Bienvenida</a:t>
            </a:r>
          </a:p>
          <a:p>
            <a:r>
              <a:rPr lang="es-CO" dirty="0">
                <a:solidFill>
                  <a:srgbClr val="0070C0"/>
                </a:solidFill>
              </a:rPr>
              <a:t>Objetivos de aprendizaje</a:t>
            </a:r>
          </a:p>
          <a:p>
            <a:r>
              <a:rPr lang="es-CO" b="1" u="sng" dirty="0">
                <a:solidFill>
                  <a:srgbClr val="0070C0"/>
                </a:solidFill>
              </a:rPr>
              <a:t>Recomendaciones de estudio</a:t>
            </a:r>
          </a:p>
          <a:p>
            <a:pPr marL="285750" indent="-285750">
              <a:buFont typeface="Arial" panose="020B0604020202020204" pitchFamily="34" charset="0"/>
              <a:buChar char="•"/>
            </a:pPr>
            <a:r>
              <a:rPr lang="es-CO" dirty="0">
                <a:solidFill>
                  <a:srgbClr val="0070C0"/>
                </a:solidFill>
              </a:rPr>
              <a:t>Metodología de estudio</a:t>
            </a:r>
          </a:p>
          <a:p>
            <a:pPr marL="285750" indent="-285750">
              <a:buFont typeface="Arial" panose="020B0604020202020204" pitchFamily="34" charset="0"/>
              <a:buChar char="•"/>
            </a:pPr>
            <a:r>
              <a:rPr lang="es-CO" dirty="0">
                <a:solidFill>
                  <a:srgbClr val="0070C0"/>
                </a:solidFill>
              </a:rPr>
              <a:t>Materiales de aprendizaje</a:t>
            </a:r>
          </a:p>
          <a:p>
            <a:pPr marL="285750" indent="-285750">
              <a:buFont typeface="Arial" panose="020B0604020202020204" pitchFamily="34" charset="0"/>
              <a:buChar char="•"/>
            </a:pPr>
            <a:r>
              <a:rPr lang="es-CO" dirty="0">
                <a:solidFill>
                  <a:srgbClr val="0070C0"/>
                </a:solidFill>
              </a:rPr>
              <a:t>Cápsulas didácticas</a:t>
            </a:r>
          </a:p>
          <a:p>
            <a:pPr marL="285750" indent="-285750">
              <a:buFont typeface="Arial" panose="020B0604020202020204" pitchFamily="34" charset="0"/>
              <a:buChar char="•"/>
            </a:pPr>
            <a:r>
              <a:rPr lang="es-CO" dirty="0">
                <a:solidFill>
                  <a:srgbClr val="0070C0"/>
                </a:solidFill>
              </a:rPr>
              <a:t>Foro técnico</a:t>
            </a:r>
          </a:p>
        </p:txBody>
      </p:sp>
      <p:sp>
        <p:nvSpPr>
          <p:cNvPr id="6" name="Rectángulo: esquinas redondeadas 5">
            <a:extLst>
              <a:ext uri="{FF2B5EF4-FFF2-40B4-BE49-F238E27FC236}">
                <a16:creationId xmlns:a16="http://schemas.microsoft.com/office/drawing/2014/main" id="{37A167C4-E582-4160-B93E-7ED748A44160}"/>
              </a:ext>
            </a:extLst>
          </p:cNvPr>
          <p:cNvSpPr/>
          <p:nvPr/>
        </p:nvSpPr>
        <p:spPr>
          <a:xfrm>
            <a:off x="124567" y="612657"/>
            <a:ext cx="603702" cy="591806"/>
          </a:xfrm>
          <a:prstGeom prst="roundRect">
            <a:avLst/>
          </a:prstGeom>
          <a:solidFill>
            <a:srgbClr val="FFBC1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4" name="Imagen 3">
            <a:extLst>
              <a:ext uri="{FF2B5EF4-FFF2-40B4-BE49-F238E27FC236}">
                <a16:creationId xmlns:a16="http://schemas.microsoft.com/office/drawing/2014/main" id="{775BFC3F-43B9-460D-9243-EA7B88D91B34}"/>
              </a:ext>
            </a:extLst>
          </p:cNvPr>
          <p:cNvPicPr>
            <a:picLocks noChangeAspect="1"/>
          </p:cNvPicPr>
          <p:nvPr/>
        </p:nvPicPr>
        <p:blipFill>
          <a:blip r:embed="rId3"/>
          <a:stretch>
            <a:fillRect/>
          </a:stretch>
        </p:blipFill>
        <p:spPr>
          <a:xfrm>
            <a:off x="141336" y="585580"/>
            <a:ext cx="549230" cy="536603"/>
          </a:xfrm>
          <a:prstGeom prst="rect">
            <a:avLst/>
          </a:prstGeom>
        </p:spPr>
      </p:pic>
      <p:pic>
        <p:nvPicPr>
          <p:cNvPr id="21" name="Imagen 20">
            <a:extLst>
              <a:ext uri="{FF2B5EF4-FFF2-40B4-BE49-F238E27FC236}">
                <a16:creationId xmlns:a16="http://schemas.microsoft.com/office/drawing/2014/main" id="{8C5B6D89-2662-45FF-AB1C-63153B6309DA}"/>
              </a:ext>
            </a:extLst>
          </p:cNvPr>
          <p:cNvPicPr>
            <a:picLocks noChangeAspect="1"/>
          </p:cNvPicPr>
          <p:nvPr/>
        </p:nvPicPr>
        <p:blipFill>
          <a:blip r:embed="rId4"/>
          <a:stretch>
            <a:fillRect/>
          </a:stretch>
        </p:blipFill>
        <p:spPr>
          <a:xfrm>
            <a:off x="141336" y="1464544"/>
            <a:ext cx="1729745" cy="1741432"/>
          </a:xfrm>
          <a:prstGeom prst="rect">
            <a:avLst/>
          </a:prstGeom>
        </p:spPr>
      </p:pic>
      <p:sp>
        <p:nvSpPr>
          <p:cNvPr id="22" name="Rectángulo 21">
            <a:extLst>
              <a:ext uri="{FF2B5EF4-FFF2-40B4-BE49-F238E27FC236}">
                <a16:creationId xmlns:a16="http://schemas.microsoft.com/office/drawing/2014/main" id="{48F2CF34-CCC3-480A-9C97-8EFE9581BFF1}"/>
              </a:ext>
            </a:extLst>
          </p:cNvPr>
          <p:cNvSpPr/>
          <p:nvPr/>
        </p:nvSpPr>
        <p:spPr>
          <a:xfrm>
            <a:off x="1714500" y="1464544"/>
            <a:ext cx="4948943" cy="1735856"/>
          </a:xfrm>
          <a:prstGeom prst="rect">
            <a:avLst/>
          </a:prstGeom>
          <a:solidFill>
            <a:srgbClr val="D9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dirty="0">
                <a:solidFill>
                  <a:schemeClr val="tx1"/>
                </a:solidFill>
              </a:rPr>
              <a:t>Para facilitar tu proceso de aprendizaje, los contenidos disciplinares se presentarán a través de recursos como  </a:t>
            </a:r>
            <a:r>
              <a:rPr lang="es-ES" dirty="0">
                <a:solidFill>
                  <a:schemeClr val="tx1"/>
                </a:solidFill>
              </a:rPr>
              <a:t>videos, pódcast, infografías, interactivos multimedia y documentos PDF.</a:t>
            </a:r>
            <a:r>
              <a:rPr lang="es-419" dirty="0">
                <a:solidFill>
                  <a:schemeClr val="tx1"/>
                </a:solidFill>
              </a:rPr>
              <a:t> </a:t>
            </a:r>
          </a:p>
        </p:txBody>
      </p:sp>
      <p:pic>
        <p:nvPicPr>
          <p:cNvPr id="11" name="Imagen 10">
            <a:extLst>
              <a:ext uri="{FF2B5EF4-FFF2-40B4-BE49-F238E27FC236}">
                <a16:creationId xmlns:a16="http://schemas.microsoft.com/office/drawing/2014/main" id="{EAA4D430-81A0-488E-BF15-D1ED0EC6AC13}"/>
              </a:ext>
            </a:extLst>
          </p:cNvPr>
          <p:cNvPicPr>
            <a:picLocks noChangeAspect="1"/>
          </p:cNvPicPr>
          <p:nvPr/>
        </p:nvPicPr>
        <p:blipFill>
          <a:blip r:embed="rId5"/>
          <a:stretch>
            <a:fillRect/>
          </a:stretch>
        </p:blipFill>
        <p:spPr>
          <a:xfrm>
            <a:off x="124567" y="2845746"/>
            <a:ext cx="7354553" cy="3518024"/>
          </a:xfrm>
          <a:prstGeom prst="rect">
            <a:avLst/>
          </a:prstGeom>
        </p:spPr>
      </p:pic>
      <p:pic>
        <p:nvPicPr>
          <p:cNvPr id="12" name="Imagen 11">
            <a:extLst>
              <a:ext uri="{FF2B5EF4-FFF2-40B4-BE49-F238E27FC236}">
                <a16:creationId xmlns:a16="http://schemas.microsoft.com/office/drawing/2014/main" id="{01E2A40E-4B55-4CF5-B06A-CFE47A2738A2}"/>
              </a:ext>
            </a:extLst>
          </p:cNvPr>
          <p:cNvPicPr>
            <a:picLocks noChangeAspect="1"/>
          </p:cNvPicPr>
          <p:nvPr/>
        </p:nvPicPr>
        <p:blipFill rotWithShape="1">
          <a:blip r:embed="rId5"/>
          <a:srcRect r="58811"/>
          <a:stretch/>
        </p:blipFill>
        <p:spPr>
          <a:xfrm>
            <a:off x="-42319" y="2841187"/>
            <a:ext cx="3029252" cy="3518023"/>
          </a:xfrm>
          <a:prstGeom prst="rect">
            <a:avLst/>
          </a:prstGeom>
        </p:spPr>
      </p:pic>
      <p:sp>
        <p:nvSpPr>
          <p:cNvPr id="13" name="CuadroTexto 12">
            <a:extLst>
              <a:ext uri="{FF2B5EF4-FFF2-40B4-BE49-F238E27FC236}">
                <a16:creationId xmlns:a16="http://schemas.microsoft.com/office/drawing/2014/main" id="{B383A36A-B655-4E1B-9049-834A3AFDA29A}"/>
              </a:ext>
            </a:extLst>
          </p:cNvPr>
          <p:cNvSpPr txBox="1"/>
          <p:nvPr/>
        </p:nvSpPr>
        <p:spPr>
          <a:xfrm>
            <a:off x="821167" y="4027705"/>
            <a:ext cx="3651070" cy="1932260"/>
          </a:xfrm>
          <a:prstGeom prst="rect">
            <a:avLst/>
          </a:prstGeom>
          <a:noFill/>
        </p:spPr>
        <p:txBody>
          <a:bodyPr wrap="square">
            <a:spAutoFit/>
          </a:bodyPr>
          <a:lstStyle/>
          <a:p>
            <a:pPr>
              <a:lnSpc>
                <a:spcPct val="115000"/>
              </a:lnSpc>
            </a:pPr>
            <a:r>
              <a:rPr lang="es-ES" sz="1500" dirty="0">
                <a:solidFill>
                  <a:schemeClr val="bg1"/>
                </a:solidFill>
                <a:effectLst/>
                <a:latin typeface="Roboto" panose="02000000000000000000" pitchFamily="2" charset="0"/>
                <a:ea typeface="Times New Roman" panose="02020603050405020304" pitchFamily="18" charset="0"/>
                <a:cs typeface="Times New Roman" panose="02020603050405020304" pitchFamily="18" charset="0"/>
              </a:rPr>
              <a:t>Además, durante todo el programa encontrarás los siguientes íconos, que corresponden a las </a:t>
            </a:r>
            <a:r>
              <a:rPr lang="es-ES" sz="1500" b="1" i="1" dirty="0">
                <a:solidFill>
                  <a:schemeClr val="bg1"/>
                </a:solidFill>
                <a:effectLst/>
                <a:latin typeface="Roboto" panose="02000000000000000000" pitchFamily="2" charset="0"/>
                <a:ea typeface="Times New Roman" panose="02020603050405020304" pitchFamily="18" charset="0"/>
                <a:cs typeface="Times New Roman" panose="02020603050405020304" pitchFamily="18" charset="0"/>
              </a:rPr>
              <a:t>cápsulas didácticas</a:t>
            </a:r>
            <a:r>
              <a:rPr lang="es-ES" sz="1500" dirty="0">
                <a:solidFill>
                  <a:schemeClr val="bg1"/>
                </a:solidFill>
                <a:effectLst/>
                <a:latin typeface="Roboto" panose="02000000000000000000" pitchFamily="2" charset="0"/>
                <a:ea typeface="Times New Roman" panose="02020603050405020304" pitchFamily="18" charset="0"/>
                <a:cs typeface="Times New Roman" panose="02020603050405020304" pitchFamily="18" charset="0"/>
              </a:rPr>
              <a:t> y te indicarán que existe información muy valiosa o actividades disponibles, por lo que valdrá la pena estar atento cada vez que los veas:</a:t>
            </a:r>
          </a:p>
        </p:txBody>
      </p:sp>
      <p:pic>
        <p:nvPicPr>
          <p:cNvPr id="3" name="Imagen 2">
            <a:extLst>
              <a:ext uri="{FF2B5EF4-FFF2-40B4-BE49-F238E27FC236}">
                <a16:creationId xmlns:a16="http://schemas.microsoft.com/office/drawing/2014/main" id="{6E88AA42-F0FD-447F-BE3C-E0133AD5BF7B}"/>
              </a:ext>
            </a:extLst>
          </p:cNvPr>
          <p:cNvPicPr>
            <a:picLocks noChangeAspect="1"/>
          </p:cNvPicPr>
          <p:nvPr/>
        </p:nvPicPr>
        <p:blipFill>
          <a:blip r:embed="rId6"/>
          <a:stretch>
            <a:fillRect/>
          </a:stretch>
        </p:blipFill>
        <p:spPr>
          <a:xfrm>
            <a:off x="4132904" y="8025983"/>
            <a:ext cx="1634362" cy="683217"/>
          </a:xfrm>
          <a:prstGeom prst="rect">
            <a:avLst/>
          </a:prstGeom>
        </p:spPr>
      </p:pic>
      <p:pic>
        <p:nvPicPr>
          <p:cNvPr id="10" name="Imagen 9">
            <a:extLst>
              <a:ext uri="{FF2B5EF4-FFF2-40B4-BE49-F238E27FC236}">
                <a16:creationId xmlns:a16="http://schemas.microsoft.com/office/drawing/2014/main" id="{95A8872E-BF6E-4E29-90F8-A8A7842E3B9D}"/>
              </a:ext>
            </a:extLst>
          </p:cNvPr>
          <p:cNvPicPr>
            <a:picLocks noChangeAspect="1"/>
          </p:cNvPicPr>
          <p:nvPr/>
        </p:nvPicPr>
        <p:blipFill>
          <a:blip r:embed="rId7"/>
          <a:stretch>
            <a:fillRect/>
          </a:stretch>
        </p:blipFill>
        <p:spPr>
          <a:xfrm>
            <a:off x="1830359" y="7031138"/>
            <a:ext cx="1577539" cy="672774"/>
          </a:xfrm>
          <a:prstGeom prst="rect">
            <a:avLst/>
          </a:prstGeom>
        </p:spPr>
      </p:pic>
      <p:pic>
        <p:nvPicPr>
          <p:cNvPr id="17" name="Imagen 16">
            <a:extLst>
              <a:ext uri="{FF2B5EF4-FFF2-40B4-BE49-F238E27FC236}">
                <a16:creationId xmlns:a16="http://schemas.microsoft.com/office/drawing/2014/main" id="{B5D3563B-FCCD-4E25-AE20-11BA61A70DAA}"/>
              </a:ext>
            </a:extLst>
          </p:cNvPr>
          <p:cNvPicPr>
            <a:picLocks noChangeAspect="1"/>
          </p:cNvPicPr>
          <p:nvPr/>
        </p:nvPicPr>
        <p:blipFill>
          <a:blip r:embed="rId8"/>
          <a:stretch>
            <a:fillRect/>
          </a:stretch>
        </p:blipFill>
        <p:spPr>
          <a:xfrm>
            <a:off x="813102" y="8003080"/>
            <a:ext cx="1568241" cy="677799"/>
          </a:xfrm>
          <a:prstGeom prst="rect">
            <a:avLst/>
          </a:prstGeom>
        </p:spPr>
      </p:pic>
      <p:pic>
        <p:nvPicPr>
          <p:cNvPr id="19" name="Imagen 18">
            <a:extLst>
              <a:ext uri="{FF2B5EF4-FFF2-40B4-BE49-F238E27FC236}">
                <a16:creationId xmlns:a16="http://schemas.microsoft.com/office/drawing/2014/main" id="{21562EBE-4A3E-439B-84ED-0819E314F557}"/>
              </a:ext>
            </a:extLst>
          </p:cNvPr>
          <p:cNvPicPr>
            <a:picLocks noChangeAspect="1"/>
          </p:cNvPicPr>
          <p:nvPr/>
        </p:nvPicPr>
        <p:blipFill>
          <a:blip r:embed="rId9"/>
          <a:stretch>
            <a:fillRect/>
          </a:stretch>
        </p:blipFill>
        <p:spPr>
          <a:xfrm>
            <a:off x="1174989" y="8956320"/>
            <a:ext cx="2412707" cy="672774"/>
          </a:xfrm>
          <a:prstGeom prst="rect">
            <a:avLst/>
          </a:prstGeom>
        </p:spPr>
      </p:pic>
      <p:sp>
        <p:nvSpPr>
          <p:cNvPr id="27" name="Rectángulo: esquinas redondeadas 26">
            <a:extLst>
              <a:ext uri="{FF2B5EF4-FFF2-40B4-BE49-F238E27FC236}">
                <a16:creationId xmlns:a16="http://schemas.microsoft.com/office/drawing/2014/main" id="{BEF1CBF7-2DEB-4C50-95E8-DA817B1E6778}"/>
              </a:ext>
            </a:extLst>
          </p:cNvPr>
          <p:cNvSpPr/>
          <p:nvPr/>
        </p:nvSpPr>
        <p:spPr>
          <a:xfrm>
            <a:off x="209352" y="7294760"/>
            <a:ext cx="1398468" cy="355527"/>
          </a:xfrm>
          <a:prstGeom prst="roundRect">
            <a:avLst/>
          </a:prstGeom>
          <a:solidFill>
            <a:srgbClr val="FF5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419" sz="1100" b="1" dirty="0">
                <a:latin typeface="Calibri" panose="020F0502020204030204" pitchFamily="34" charset="0"/>
                <a:cs typeface="Calibri" panose="020F0502020204030204" pitchFamily="34" charset="0"/>
              </a:rPr>
              <a:t>Actividad de afianzamiento</a:t>
            </a:r>
          </a:p>
        </p:txBody>
      </p:sp>
      <p:pic>
        <p:nvPicPr>
          <p:cNvPr id="26" name="Imagen 25">
            <a:extLst>
              <a:ext uri="{FF2B5EF4-FFF2-40B4-BE49-F238E27FC236}">
                <a16:creationId xmlns:a16="http://schemas.microsoft.com/office/drawing/2014/main" id="{866E90D9-FCFF-430A-9C4E-DDD33A2D5571}"/>
              </a:ext>
            </a:extLst>
          </p:cNvPr>
          <p:cNvPicPr>
            <a:picLocks noChangeAspect="1"/>
          </p:cNvPicPr>
          <p:nvPr/>
        </p:nvPicPr>
        <p:blipFill>
          <a:blip r:embed="rId10"/>
          <a:stretch>
            <a:fillRect/>
          </a:stretch>
        </p:blipFill>
        <p:spPr>
          <a:xfrm>
            <a:off x="255106" y="7218137"/>
            <a:ext cx="339288" cy="339288"/>
          </a:xfrm>
          <a:prstGeom prst="rect">
            <a:avLst/>
          </a:prstGeom>
        </p:spPr>
      </p:pic>
      <p:sp>
        <p:nvSpPr>
          <p:cNvPr id="31" name="Rectángulo: esquinas redondeadas 30">
            <a:extLst>
              <a:ext uri="{FF2B5EF4-FFF2-40B4-BE49-F238E27FC236}">
                <a16:creationId xmlns:a16="http://schemas.microsoft.com/office/drawing/2014/main" id="{9B3BC587-1110-41CF-98F9-7375B1A1C40D}"/>
              </a:ext>
            </a:extLst>
          </p:cNvPr>
          <p:cNvSpPr/>
          <p:nvPr/>
        </p:nvSpPr>
        <p:spPr>
          <a:xfrm>
            <a:off x="3551617" y="7289844"/>
            <a:ext cx="1398468" cy="355527"/>
          </a:xfrm>
          <a:prstGeom prst="roundRect">
            <a:avLst/>
          </a:prstGeom>
          <a:solidFill>
            <a:srgbClr val="FFBC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419" sz="1100" b="1" dirty="0">
                <a:solidFill>
                  <a:schemeClr val="tx1"/>
                </a:solidFill>
                <a:latin typeface="Calibri" panose="020F0502020204030204" pitchFamily="34" charset="0"/>
                <a:cs typeface="Calibri" panose="020F0502020204030204" pitchFamily="34" charset="0"/>
              </a:rPr>
              <a:t>Saber más</a:t>
            </a:r>
          </a:p>
        </p:txBody>
      </p:sp>
      <p:pic>
        <p:nvPicPr>
          <p:cNvPr id="32" name="Imagen 31">
            <a:extLst>
              <a:ext uri="{FF2B5EF4-FFF2-40B4-BE49-F238E27FC236}">
                <a16:creationId xmlns:a16="http://schemas.microsoft.com/office/drawing/2014/main" id="{7D6FFE88-D705-4785-BACA-78FF477159CD}"/>
              </a:ext>
            </a:extLst>
          </p:cNvPr>
          <p:cNvPicPr>
            <a:picLocks noChangeAspect="1"/>
          </p:cNvPicPr>
          <p:nvPr/>
        </p:nvPicPr>
        <p:blipFill>
          <a:blip r:embed="rId11"/>
          <a:stretch>
            <a:fillRect/>
          </a:stretch>
        </p:blipFill>
        <p:spPr>
          <a:xfrm>
            <a:off x="3656738" y="7232371"/>
            <a:ext cx="466514" cy="362104"/>
          </a:xfrm>
          <a:prstGeom prst="rect">
            <a:avLst/>
          </a:prstGeom>
        </p:spPr>
      </p:pic>
      <p:sp>
        <p:nvSpPr>
          <p:cNvPr id="33" name="Rectángulo: esquinas redondeadas 32">
            <a:extLst>
              <a:ext uri="{FF2B5EF4-FFF2-40B4-BE49-F238E27FC236}">
                <a16:creationId xmlns:a16="http://schemas.microsoft.com/office/drawing/2014/main" id="{1783A254-F68A-4441-B846-A2213CC891F6}"/>
              </a:ext>
            </a:extLst>
          </p:cNvPr>
          <p:cNvSpPr/>
          <p:nvPr/>
        </p:nvSpPr>
        <p:spPr>
          <a:xfrm>
            <a:off x="5180996" y="7289844"/>
            <a:ext cx="1398468" cy="355527"/>
          </a:xfrm>
          <a:prstGeom prst="roundRect">
            <a:avLst/>
          </a:prstGeom>
          <a:solidFill>
            <a:srgbClr val="00D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419" sz="1100" b="1" dirty="0">
                <a:solidFill>
                  <a:schemeClr val="tx1"/>
                </a:solidFill>
                <a:latin typeface="Calibri" panose="020F0502020204030204" pitchFamily="34" charset="0"/>
                <a:cs typeface="Calibri" panose="020F0502020204030204" pitchFamily="34" charset="0"/>
              </a:rPr>
              <a:t>       </a:t>
            </a:r>
            <a:r>
              <a:rPr lang="es-419" sz="1100" b="1" dirty="0">
                <a:solidFill>
                  <a:schemeClr val="bg1"/>
                </a:solidFill>
                <a:latin typeface="Calibri" panose="020F0502020204030204" pitchFamily="34" charset="0"/>
                <a:cs typeface="Calibri" panose="020F0502020204030204" pitchFamily="34" charset="0"/>
              </a:rPr>
              <a:t>Para   reflexionar</a:t>
            </a:r>
          </a:p>
        </p:txBody>
      </p:sp>
      <p:pic>
        <p:nvPicPr>
          <p:cNvPr id="36" name="Imagen 35">
            <a:extLst>
              <a:ext uri="{FF2B5EF4-FFF2-40B4-BE49-F238E27FC236}">
                <a16:creationId xmlns:a16="http://schemas.microsoft.com/office/drawing/2014/main" id="{3C0E248A-4DC5-4F06-8536-FD5B2AB58D82}"/>
              </a:ext>
            </a:extLst>
          </p:cNvPr>
          <p:cNvPicPr>
            <a:picLocks noChangeAspect="1"/>
          </p:cNvPicPr>
          <p:nvPr/>
        </p:nvPicPr>
        <p:blipFill>
          <a:blip r:embed="rId12"/>
          <a:stretch>
            <a:fillRect/>
          </a:stretch>
        </p:blipFill>
        <p:spPr>
          <a:xfrm>
            <a:off x="5208104" y="7019925"/>
            <a:ext cx="432888" cy="480034"/>
          </a:xfrm>
          <a:prstGeom prst="rect">
            <a:avLst/>
          </a:prstGeom>
        </p:spPr>
      </p:pic>
      <p:sp>
        <p:nvSpPr>
          <p:cNvPr id="38" name="Rectángulo: esquinas redondeadas 37">
            <a:extLst>
              <a:ext uri="{FF2B5EF4-FFF2-40B4-BE49-F238E27FC236}">
                <a16:creationId xmlns:a16="http://schemas.microsoft.com/office/drawing/2014/main" id="{A342E8A8-1DEB-4B85-B51E-CFB915BBBD1A}"/>
              </a:ext>
            </a:extLst>
          </p:cNvPr>
          <p:cNvSpPr/>
          <p:nvPr/>
        </p:nvSpPr>
        <p:spPr>
          <a:xfrm>
            <a:off x="2584692" y="8206898"/>
            <a:ext cx="1398468" cy="355527"/>
          </a:xfrm>
          <a:prstGeom prst="roundRect">
            <a:avLst/>
          </a:prstGeom>
          <a:solidFill>
            <a:srgbClr val="00D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419" sz="1100" b="1" dirty="0">
                <a:solidFill>
                  <a:schemeClr val="bg1"/>
                </a:solidFill>
                <a:latin typeface="Calibri" panose="020F0502020204030204" pitchFamily="34" charset="0"/>
                <a:cs typeface="Calibri" panose="020F0502020204030204" pitchFamily="34" charset="0"/>
              </a:rPr>
              <a:t>Ejemplo</a:t>
            </a:r>
          </a:p>
        </p:txBody>
      </p:sp>
      <p:pic>
        <p:nvPicPr>
          <p:cNvPr id="37" name="Imagen 36">
            <a:extLst>
              <a:ext uri="{FF2B5EF4-FFF2-40B4-BE49-F238E27FC236}">
                <a16:creationId xmlns:a16="http://schemas.microsoft.com/office/drawing/2014/main" id="{81901415-7DDF-47B0-B8AD-C295EC9BC446}"/>
              </a:ext>
            </a:extLst>
          </p:cNvPr>
          <p:cNvPicPr>
            <a:picLocks noChangeAspect="1"/>
          </p:cNvPicPr>
          <p:nvPr/>
        </p:nvPicPr>
        <p:blipFill>
          <a:blip r:embed="rId13"/>
          <a:stretch>
            <a:fillRect/>
          </a:stretch>
        </p:blipFill>
        <p:spPr>
          <a:xfrm>
            <a:off x="2696858" y="8003080"/>
            <a:ext cx="489667" cy="489667"/>
          </a:xfrm>
          <a:prstGeom prst="rect">
            <a:avLst/>
          </a:prstGeom>
        </p:spPr>
      </p:pic>
      <p:sp>
        <p:nvSpPr>
          <p:cNvPr id="40" name="Rectángulo: esquinas redondeadas 39">
            <a:extLst>
              <a:ext uri="{FF2B5EF4-FFF2-40B4-BE49-F238E27FC236}">
                <a16:creationId xmlns:a16="http://schemas.microsoft.com/office/drawing/2014/main" id="{6E03EAFF-AE48-4836-BAE1-27E2A8E9FDED}"/>
              </a:ext>
            </a:extLst>
          </p:cNvPr>
          <p:cNvSpPr/>
          <p:nvPr/>
        </p:nvSpPr>
        <p:spPr>
          <a:xfrm>
            <a:off x="3782528" y="9270727"/>
            <a:ext cx="1398468" cy="355527"/>
          </a:xfrm>
          <a:prstGeom prst="roundRect">
            <a:avLst/>
          </a:prstGeom>
          <a:solidFill>
            <a:srgbClr val="FFBC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419" sz="1100" b="1" dirty="0">
                <a:solidFill>
                  <a:schemeClr val="tx1"/>
                </a:solidFill>
                <a:latin typeface="Calibri" panose="020F0502020204030204" pitchFamily="34" charset="0"/>
                <a:cs typeface="Calibri" panose="020F0502020204030204" pitchFamily="34" charset="0"/>
              </a:rPr>
              <a:t>Cronograma</a:t>
            </a:r>
          </a:p>
        </p:txBody>
      </p:sp>
      <p:pic>
        <p:nvPicPr>
          <p:cNvPr id="29" name="Imagen 28">
            <a:extLst>
              <a:ext uri="{FF2B5EF4-FFF2-40B4-BE49-F238E27FC236}">
                <a16:creationId xmlns:a16="http://schemas.microsoft.com/office/drawing/2014/main" id="{3779E47E-A8A9-464F-85AC-F38054FEE373}"/>
              </a:ext>
            </a:extLst>
          </p:cNvPr>
          <p:cNvPicPr>
            <a:picLocks noChangeAspect="1"/>
          </p:cNvPicPr>
          <p:nvPr/>
        </p:nvPicPr>
        <p:blipFill>
          <a:blip r:embed="rId14"/>
          <a:stretch>
            <a:fillRect/>
          </a:stretch>
        </p:blipFill>
        <p:spPr>
          <a:xfrm>
            <a:off x="3810422" y="9167929"/>
            <a:ext cx="661815" cy="417289"/>
          </a:xfrm>
          <a:prstGeom prst="rect">
            <a:avLst/>
          </a:prstGeom>
        </p:spPr>
      </p:pic>
      <p:sp>
        <p:nvSpPr>
          <p:cNvPr id="41" name="Rectángulo 40">
            <a:extLst>
              <a:ext uri="{FF2B5EF4-FFF2-40B4-BE49-F238E27FC236}">
                <a16:creationId xmlns:a16="http://schemas.microsoft.com/office/drawing/2014/main" id="{F21B7BBE-08F0-457E-9593-F134BA7B802B}"/>
              </a:ext>
            </a:extLst>
          </p:cNvPr>
          <p:cNvSpPr/>
          <p:nvPr/>
        </p:nvSpPr>
        <p:spPr>
          <a:xfrm>
            <a:off x="209352" y="6256080"/>
            <a:ext cx="6370112" cy="664194"/>
          </a:xfrm>
          <a:prstGeom prst="rect">
            <a:avLst/>
          </a:prstGeom>
          <a:solidFill>
            <a:srgbClr val="D9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dirty="0">
                <a:solidFill>
                  <a:schemeClr val="tx1"/>
                </a:solidFill>
                <a:latin typeface="Calibri" panose="020F0502020204030204" pitchFamily="34" charset="0"/>
                <a:cs typeface="Calibri" panose="020F0502020204030204" pitchFamily="34" charset="0"/>
              </a:rPr>
              <a:t>Haz clic o pulsa la tecla </a:t>
            </a:r>
            <a:r>
              <a:rPr lang="es-419" i="1" dirty="0" err="1">
                <a:solidFill>
                  <a:schemeClr val="tx1"/>
                </a:solidFill>
                <a:latin typeface="Calibri" panose="020F0502020204030204" pitchFamily="34" charset="0"/>
                <a:cs typeface="Calibri" panose="020F0502020204030204" pitchFamily="34" charset="0"/>
              </a:rPr>
              <a:t>Enter</a:t>
            </a:r>
            <a:r>
              <a:rPr lang="es-419" i="1" dirty="0">
                <a:solidFill>
                  <a:schemeClr val="tx1"/>
                </a:solidFill>
                <a:latin typeface="Calibri" panose="020F0502020204030204" pitchFamily="34" charset="0"/>
                <a:cs typeface="Calibri" panose="020F0502020204030204" pitchFamily="34" charset="0"/>
              </a:rPr>
              <a:t> </a:t>
            </a:r>
            <a:r>
              <a:rPr lang="es-419" dirty="0">
                <a:solidFill>
                  <a:schemeClr val="tx1"/>
                </a:solidFill>
                <a:latin typeface="Calibri" panose="020F0502020204030204" pitchFamily="34" charset="0"/>
                <a:cs typeface="Calibri" panose="020F0502020204030204" pitchFamily="34" charset="0"/>
              </a:rPr>
              <a:t>sobre cada botón y conocer la descripción de cada recurso.</a:t>
            </a:r>
          </a:p>
        </p:txBody>
      </p:sp>
      <p:sp>
        <p:nvSpPr>
          <p:cNvPr id="44" name="Rectángulo 43">
            <a:extLst>
              <a:ext uri="{FF2B5EF4-FFF2-40B4-BE49-F238E27FC236}">
                <a16:creationId xmlns:a16="http://schemas.microsoft.com/office/drawing/2014/main" id="{E9FED6B3-0832-4A81-9BD1-0B4202FDE587}"/>
              </a:ext>
            </a:extLst>
          </p:cNvPr>
          <p:cNvSpPr/>
          <p:nvPr/>
        </p:nvSpPr>
        <p:spPr>
          <a:xfrm>
            <a:off x="2078243" y="9626254"/>
            <a:ext cx="4845325" cy="5795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rgbClr val="FF0000"/>
                </a:solidFill>
              </a:rPr>
              <a:t>Continuación información siguiente diapositiva</a:t>
            </a:r>
            <a:endParaRPr lang="es-CO" b="1" dirty="0">
              <a:solidFill>
                <a:srgbClr val="FF0000"/>
              </a:solidFill>
            </a:endParaRPr>
          </a:p>
        </p:txBody>
      </p:sp>
      <p:graphicFrame>
        <p:nvGraphicFramePr>
          <p:cNvPr id="45" name="29 Tabla">
            <a:extLst>
              <a:ext uri="{FF2B5EF4-FFF2-40B4-BE49-F238E27FC236}">
                <a16:creationId xmlns:a16="http://schemas.microsoft.com/office/drawing/2014/main" id="{22B5DAA2-34A8-4501-A815-922B8380FF25}"/>
              </a:ext>
            </a:extLst>
          </p:cNvPr>
          <p:cNvGraphicFramePr>
            <a:graphicFrameLocks noGrp="1"/>
          </p:cNvGraphicFramePr>
          <p:nvPr>
            <p:extLst>
              <p:ext uri="{D42A27DB-BD31-4B8C-83A1-F6EECF244321}">
                <p14:modId xmlns:p14="http://schemas.microsoft.com/office/powerpoint/2010/main" val="2509116997"/>
              </p:ext>
            </p:extLst>
          </p:nvPr>
        </p:nvGraphicFramePr>
        <p:xfrm>
          <a:off x="-6285541" y="2673985"/>
          <a:ext cx="6182009" cy="7406640"/>
        </p:xfrm>
        <a:graphic>
          <a:graphicData uri="http://schemas.openxmlformats.org/drawingml/2006/table">
            <a:tbl>
              <a:tblPr firstRow="1" bandRow="1">
                <a:tableStyleId>{5C22544A-7EE6-4342-B048-85BDC9FD1C3A}</a:tableStyleId>
              </a:tblPr>
              <a:tblGrid>
                <a:gridCol w="1784831">
                  <a:extLst>
                    <a:ext uri="{9D8B030D-6E8A-4147-A177-3AD203B41FA5}">
                      <a16:colId xmlns:a16="http://schemas.microsoft.com/office/drawing/2014/main" val="20000"/>
                    </a:ext>
                  </a:extLst>
                </a:gridCol>
                <a:gridCol w="4397178">
                  <a:extLst>
                    <a:ext uri="{9D8B030D-6E8A-4147-A177-3AD203B41FA5}">
                      <a16:colId xmlns:a16="http://schemas.microsoft.com/office/drawing/2014/main" val="20001"/>
                    </a:ext>
                  </a:extLst>
                </a:gridCol>
              </a:tblGrid>
              <a:tr h="314980">
                <a:tc>
                  <a:txBody>
                    <a:bodyPr/>
                    <a:lstStyle/>
                    <a:p>
                      <a:pPr algn="ctr"/>
                      <a:r>
                        <a:rPr lang="es-CO" sz="1800" b="1" dirty="0">
                          <a:solidFill>
                            <a:schemeClr val="tx1"/>
                          </a:solidFill>
                          <a:latin typeface="Calibri" panose="020F0502020204030204" pitchFamily="34" charset="0"/>
                          <a:cs typeface="Calibri" panose="020F0502020204030204" pitchFamily="34" charset="0"/>
                        </a:rPr>
                        <a:t>Actividad de afianzamiento</a:t>
                      </a:r>
                    </a:p>
                  </a:txBody>
                  <a:tcPr>
                    <a:solidFill>
                      <a:srgbClr val="EAEFF7"/>
                    </a:solidFill>
                  </a:tcPr>
                </a:tc>
                <a:tc>
                  <a:txBody>
                    <a:bodyPr/>
                    <a:lstStyle/>
                    <a:p>
                      <a:r>
                        <a:rPr lang="es-ES" sz="1800" b="0" kern="1200" dirty="0">
                          <a:solidFill>
                            <a:schemeClr val="tx1"/>
                          </a:solidFill>
                          <a:latin typeface="Calibri" panose="020F0502020204030204" pitchFamily="34" charset="0"/>
                          <a:ea typeface="+mn-ea"/>
                          <a:cs typeface="Calibri" panose="020F0502020204030204" pitchFamily="34" charset="0"/>
                        </a:rPr>
                        <a:t>Te indicará que debes desarrollar una actividad interactiva para reforzar tus conocimientos.</a:t>
                      </a:r>
                      <a:endParaRPr lang="es-CO" sz="1800" b="0" i="0" dirty="0">
                        <a:solidFill>
                          <a:schemeClr val="tx1"/>
                        </a:solidFill>
                        <a:latin typeface="Calibri" panose="020F0502020204030204" pitchFamily="34" charset="0"/>
                        <a:cs typeface="Calibri" panose="020F0502020204030204" pitchFamily="34" charset="0"/>
                      </a:endParaRPr>
                    </a:p>
                  </a:txBody>
                  <a:tcPr>
                    <a:solidFill>
                      <a:srgbClr val="EAEFF7"/>
                    </a:solidFill>
                  </a:tcPr>
                </a:tc>
                <a:extLst>
                  <a:ext uri="{0D108BD9-81ED-4DB2-BD59-A6C34878D82A}">
                    <a16:rowId xmlns:a16="http://schemas.microsoft.com/office/drawing/2014/main" val="10000"/>
                  </a:ext>
                </a:extLst>
              </a:tr>
              <a:tr h="561757">
                <a:tc>
                  <a:txBody>
                    <a:bodyPr/>
                    <a:lstStyle/>
                    <a:p>
                      <a:pPr algn="ctr"/>
                      <a:r>
                        <a:rPr lang="es-CO" sz="1800" b="1" dirty="0">
                          <a:latin typeface="Calibri" panose="020F0502020204030204" pitchFamily="34" charset="0"/>
                          <a:cs typeface="Calibri" panose="020F0502020204030204" pitchFamily="34" charset="0"/>
                        </a:rPr>
                        <a:t>Importante</a:t>
                      </a:r>
                    </a:p>
                  </a:txBody>
                  <a:tcPr/>
                </a:tc>
                <a:tc>
                  <a:txBody>
                    <a:bodyPr/>
                    <a:lstStyle/>
                    <a:p>
                      <a:r>
                        <a:rPr lang="es-ES" sz="1800" kern="1200" dirty="0">
                          <a:solidFill>
                            <a:schemeClr val="dk1"/>
                          </a:solidFill>
                          <a:latin typeface="Calibri" panose="020F0502020204030204" pitchFamily="34" charset="0"/>
                          <a:ea typeface="+mn-ea"/>
                          <a:cs typeface="Calibri" panose="020F0502020204030204" pitchFamily="34" charset="0"/>
                        </a:rPr>
                        <a:t>Te indicará que hay información relevante que merece toda tu atención.</a:t>
                      </a:r>
                      <a:endParaRPr lang="es-CO" sz="1800" kern="1200" dirty="0">
                        <a:solidFill>
                          <a:schemeClr val="dk1"/>
                        </a:solidFill>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10001"/>
                  </a:ext>
                </a:extLst>
              </a:tr>
              <a:tr h="561757">
                <a:tc>
                  <a:txBody>
                    <a:bodyPr/>
                    <a:lstStyle/>
                    <a:p>
                      <a:pPr algn="ctr"/>
                      <a:r>
                        <a:rPr lang="es-CO" sz="1800" b="1" dirty="0">
                          <a:latin typeface="Calibri" panose="020F0502020204030204" pitchFamily="34" charset="0"/>
                          <a:cs typeface="Calibri" panose="020F0502020204030204" pitchFamily="34" charset="0"/>
                        </a:rPr>
                        <a:t>Saber más </a:t>
                      </a:r>
                    </a:p>
                  </a:txBody>
                  <a:tcPr/>
                </a:tc>
                <a:tc>
                  <a:txBody>
                    <a:bodyPr/>
                    <a:lstStyle/>
                    <a:p>
                      <a:r>
                        <a:rPr lang="es-ES" sz="1800" kern="1200" dirty="0">
                          <a:solidFill>
                            <a:schemeClr val="dk1"/>
                          </a:solidFill>
                          <a:latin typeface="Calibri" panose="020F0502020204030204" pitchFamily="34" charset="0"/>
                          <a:ea typeface="+mn-ea"/>
                          <a:cs typeface="Calibri" panose="020F0502020204030204" pitchFamily="34" charset="0"/>
                        </a:rPr>
                        <a:t>Te indicará que puedes acceder a información complementaria para profundizar en la temática.</a:t>
                      </a:r>
                      <a:endParaRPr lang="es-CO" sz="1800" kern="1200" dirty="0">
                        <a:solidFill>
                          <a:schemeClr val="dk1"/>
                        </a:solidFill>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1687817230"/>
                  </a:ext>
                </a:extLst>
              </a:tr>
              <a:tr h="561757">
                <a:tc>
                  <a:txBody>
                    <a:bodyPr/>
                    <a:lstStyle/>
                    <a:p>
                      <a:pPr algn="ctr"/>
                      <a:r>
                        <a:rPr lang="es-CO" sz="1800" b="1" dirty="0">
                          <a:latin typeface="Calibri" panose="020F0502020204030204" pitchFamily="34" charset="0"/>
                          <a:cs typeface="Calibri" panose="020F0502020204030204" pitchFamily="34" charset="0"/>
                        </a:rPr>
                        <a:t>Para reflexionar</a:t>
                      </a:r>
                    </a:p>
                  </a:txBody>
                  <a:tcPr/>
                </a:tc>
                <a:tc>
                  <a:txBody>
                    <a:bodyPr/>
                    <a:lstStyle/>
                    <a:p>
                      <a:r>
                        <a:rPr lang="es-ES" sz="1800" kern="1200" dirty="0">
                          <a:solidFill>
                            <a:schemeClr val="dk1"/>
                          </a:solidFill>
                          <a:latin typeface="Calibri" panose="020F0502020204030204" pitchFamily="34" charset="0"/>
                          <a:ea typeface="+mn-ea"/>
                          <a:cs typeface="Calibri" panose="020F0502020204030204" pitchFamily="34" charset="0"/>
                        </a:rPr>
                        <a:t>Te indicará que debes hacer una reflexión en relación con un tema planteado. </a:t>
                      </a:r>
                      <a:endParaRPr lang="es-CO" sz="1800" kern="1200" dirty="0">
                        <a:solidFill>
                          <a:schemeClr val="dk1"/>
                        </a:solidFill>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3801344014"/>
                  </a:ext>
                </a:extLst>
              </a:tr>
              <a:tr h="561757">
                <a:tc>
                  <a:txBody>
                    <a:bodyPr/>
                    <a:lstStyle/>
                    <a:p>
                      <a:pPr algn="ctr"/>
                      <a:r>
                        <a:rPr lang="es-CO" sz="1800" b="1" dirty="0">
                          <a:latin typeface="Calibri" panose="020F0502020204030204" pitchFamily="34" charset="0"/>
                          <a:cs typeface="Calibri" panose="020F0502020204030204" pitchFamily="34" charset="0"/>
                        </a:rPr>
                        <a:t>Objetivo</a:t>
                      </a:r>
                    </a:p>
                  </a:txBody>
                  <a:tcPr/>
                </a:tc>
                <a:tc>
                  <a:txBody>
                    <a:bodyPr/>
                    <a:lstStyle/>
                    <a:p>
                      <a:r>
                        <a:rPr lang="es-ES" sz="1800" kern="1200" dirty="0">
                          <a:solidFill>
                            <a:schemeClr val="dk1"/>
                          </a:solidFill>
                          <a:latin typeface="Calibri" panose="020F0502020204030204" pitchFamily="34" charset="0"/>
                          <a:ea typeface="+mn-ea"/>
                          <a:cs typeface="Calibri" panose="020F0502020204030204" pitchFamily="34" charset="0"/>
                        </a:rPr>
                        <a:t>Te indicará la intención educativa de cada módulo que dirige tu proceso de aprendizaje.</a:t>
                      </a:r>
                      <a:endParaRPr lang="es-CO" sz="1800" kern="1200" dirty="0">
                        <a:solidFill>
                          <a:schemeClr val="dk1"/>
                        </a:solidFill>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1926106284"/>
                  </a:ext>
                </a:extLst>
              </a:tr>
              <a:tr h="561757">
                <a:tc>
                  <a:txBody>
                    <a:bodyPr/>
                    <a:lstStyle/>
                    <a:p>
                      <a:pPr algn="ctr"/>
                      <a:r>
                        <a:rPr lang="es-CO" sz="1800" b="1" dirty="0">
                          <a:latin typeface="Calibri" panose="020F0502020204030204" pitchFamily="34" charset="0"/>
                          <a:cs typeface="Calibri" panose="020F0502020204030204" pitchFamily="34" charset="0"/>
                        </a:rPr>
                        <a:t>Ejemplo</a:t>
                      </a:r>
                    </a:p>
                  </a:txBody>
                  <a:tcPr/>
                </a:tc>
                <a:tc>
                  <a:txBody>
                    <a:bodyPr/>
                    <a:lstStyle/>
                    <a:p>
                      <a:r>
                        <a:rPr lang="es-CO" sz="1800" kern="1200" dirty="0">
                          <a:solidFill>
                            <a:schemeClr val="dk1"/>
                          </a:solidFill>
                          <a:latin typeface="Calibri" panose="020F0502020204030204" pitchFamily="34" charset="0"/>
                          <a:ea typeface="+mn-ea"/>
                          <a:cs typeface="Calibri" panose="020F0502020204030204" pitchFamily="34" charset="0"/>
                        </a:rPr>
                        <a:t>Te indicará que hay un caso o una anécdota que expondrá la temática abordada.</a:t>
                      </a:r>
                    </a:p>
                  </a:txBody>
                  <a:tcPr/>
                </a:tc>
                <a:extLst>
                  <a:ext uri="{0D108BD9-81ED-4DB2-BD59-A6C34878D82A}">
                    <a16:rowId xmlns:a16="http://schemas.microsoft.com/office/drawing/2014/main" val="1962837631"/>
                  </a:ext>
                </a:extLst>
              </a:tr>
              <a:tr h="561757">
                <a:tc>
                  <a:txBody>
                    <a:bodyPr/>
                    <a:lstStyle/>
                    <a:p>
                      <a:pPr algn="ctr"/>
                      <a:r>
                        <a:rPr lang="es-CO" sz="1800" b="1" dirty="0">
                          <a:latin typeface="Calibri" panose="020F0502020204030204" pitchFamily="34" charset="0"/>
                          <a:cs typeface="Calibri" panose="020F0502020204030204" pitchFamily="34" charset="0"/>
                        </a:rPr>
                        <a:t>Pódcast</a:t>
                      </a:r>
                    </a:p>
                  </a:txBody>
                  <a:tcPr/>
                </a:tc>
                <a:tc>
                  <a:txBody>
                    <a:bodyPr/>
                    <a:lstStyle/>
                    <a:p>
                      <a:r>
                        <a:rPr lang="es-CO" sz="1800" kern="1200" dirty="0">
                          <a:solidFill>
                            <a:schemeClr val="dk1"/>
                          </a:solidFill>
                          <a:latin typeface="Calibri" panose="020F0502020204030204" pitchFamily="34" charset="0"/>
                          <a:ea typeface="+mn-ea"/>
                          <a:cs typeface="Calibri" panose="020F0502020204030204" pitchFamily="34" charset="0"/>
                        </a:rPr>
                        <a:t>Te indicará que puedes acceder a contenido en audio para abordar un tema en particular.</a:t>
                      </a:r>
                    </a:p>
                  </a:txBody>
                  <a:tcPr/>
                </a:tc>
                <a:extLst>
                  <a:ext uri="{0D108BD9-81ED-4DB2-BD59-A6C34878D82A}">
                    <a16:rowId xmlns:a16="http://schemas.microsoft.com/office/drawing/2014/main" val="3208291648"/>
                  </a:ext>
                </a:extLst>
              </a:tr>
              <a:tr h="561757">
                <a:tc>
                  <a:txBody>
                    <a:bodyPr/>
                    <a:lstStyle/>
                    <a:p>
                      <a:pPr algn="ctr"/>
                      <a:r>
                        <a:rPr lang="es-CO" sz="1800" b="1" dirty="0">
                          <a:latin typeface="Calibri" panose="020F0502020204030204" pitchFamily="34" charset="0"/>
                          <a:cs typeface="Calibri" panose="020F0502020204030204" pitchFamily="34" charset="0"/>
                        </a:rPr>
                        <a:t>Actividades evaluativas</a:t>
                      </a:r>
                    </a:p>
                  </a:txBody>
                  <a:tcPr/>
                </a:tc>
                <a:tc>
                  <a:txBody>
                    <a:bodyPr/>
                    <a:lstStyle/>
                    <a:p>
                      <a:r>
                        <a:rPr lang="es-CO" sz="1800" kern="1200" dirty="0">
                          <a:solidFill>
                            <a:schemeClr val="dk1"/>
                          </a:solidFill>
                          <a:latin typeface="Calibri" panose="020F0502020204030204" pitchFamily="34" charset="0"/>
                          <a:ea typeface="+mn-ea"/>
                          <a:cs typeface="Calibri" panose="020F0502020204030204" pitchFamily="34" charset="0"/>
                        </a:rPr>
                        <a:t>Te indicará que  ya está disponible la evaluación para verificar que hayas comprendido todos los contenidos.</a:t>
                      </a:r>
                    </a:p>
                  </a:txBody>
                  <a:tcPr/>
                </a:tc>
                <a:extLst>
                  <a:ext uri="{0D108BD9-81ED-4DB2-BD59-A6C34878D82A}">
                    <a16:rowId xmlns:a16="http://schemas.microsoft.com/office/drawing/2014/main" val="2578376458"/>
                  </a:ext>
                </a:extLst>
              </a:tr>
              <a:tr h="561757">
                <a:tc>
                  <a:txBody>
                    <a:bodyPr/>
                    <a:lstStyle/>
                    <a:p>
                      <a:pPr algn="ctr"/>
                      <a:r>
                        <a:rPr lang="es-CO" sz="1800" b="1" dirty="0">
                          <a:latin typeface="Calibri" panose="020F0502020204030204" pitchFamily="34" charset="0"/>
                          <a:cs typeface="Calibri" panose="020F0502020204030204" pitchFamily="34" charset="0"/>
                        </a:rPr>
                        <a:t>Cronograma</a:t>
                      </a:r>
                    </a:p>
                  </a:txBody>
                  <a:tcPr/>
                </a:tc>
                <a:tc>
                  <a:txBody>
                    <a:bodyPr/>
                    <a:lstStyle/>
                    <a:p>
                      <a:r>
                        <a:rPr lang="es-CO" sz="1800" kern="1200" dirty="0">
                          <a:solidFill>
                            <a:schemeClr val="dk1"/>
                          </a:solidFill>
                          <a:latin typeface="Calibri" panose="020F0502020204030204" pitchFamily="34" charset="0"/>
                          <a:ea typeface="+mn-ea"/>
                          <a:cs typeface="Calibri" panose="020F0502020204030204" pitchFamily="34" charset="0"/>
                        </a:rPr>
                        <a:t>Te indicará la información relacionada con las actividades que debes desarrollar cada semana para un proceso de aprendizaje exitoso.</a:t>
                      </a:r>
                    </a:p>
                  </a:txBody>
                  <a:tcPr/>
                </a:tc>
                <a:extLst>
                  <a:ext uri="{0D108BD9-81ED-4DB2-BD59-A6C34878D82A}">
                    <a16:rowId xmlns:a16="http://schemas.microsoft.com/office/drawing/2014/main" val="2375272379"/>
                  </a:ext>
                </a:extLst>
              </a:tr>
            </a:tbl>
          </a:graphicData>
        </a:graphic>
      </p:graphicFrame>
      <p:sp>
        <p:nvSpPr>
          <p:cNvPr id="46" name="CuadroTexto 45">
            <a:extLst>
              <a:ext uri="{FF2B5EF4-FFF2-40B4-BE49-F238E27FC236}">
                <a16:creationId xmlns:a16="http://schemas.microsoft.com/office/drawing/2014/main" id="{D7A3B058-CDAF-460A-BBF0-B0E3B53E489D}"/>
              </a:ext>
            </a:extLst>
          </p:cNvPr>
          <p:cNvSpPr txBox="1"/>
          <p:nvPr/>
        </p:nvSpPr>
        <p:spPr>
          <a:xfrm>
            <a:off x="-4343171" y="1471150"/>
            <a:ext cx="4512680" cy="646331"/>
          </a:xfrm>
          <a:prstGeom prst="rect">
            <a:avLst/>
          </a:prstGeom>
          <a:solidFill>
            <a:srgbClr val="FFFF00"/>
          </a:solidFill>
        </p:spPr>
        <p:txBody>
          <a:bodyPr wrap="square" rtlCol="0">
            <a:spAutoFit/>
          </a:bodyPr>
          <a:lstStyle/>
          <a:p>
            <a:pPr algn="ctr"/>
            <a:r>
              <a:rPr lang="es-ES" dirty="0"/>
              <a:t>Imagen vectorial que recopila los contenidos multimedia.</a:t>
            </a:r>
            <a:endParaRPr lang="es-CO" dirty="0"/>
          </a:p>
        </p:txBody>
      </p:sp>
    </p:spTree>
    <p:extLst>
      <p:ext uri="{BB962C8B-B14F-4D97-AF65-F5344CB8AC3E}">
        <p14:creationId xmlns:p14="http://schemas.microsoft.com/office/powerpoint/2010/main" val="4056089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22A2D80B-1F48-447C-A4E6-0A7BA978FF2D}"/>
              </a:ext>
            </a:extLst>
          </p:cNvPr>
          <p:cNvSpPr/>
          <p:nvPr/>
        </p:nvSpPr>
        <p:spPr>
          <a:xfrm>
            <a:off x="276855" y="759552"/>
            <a:ext cx="1849125" cy="496445"/>
          </a:xfrm>
          <a:prstGeom prst="rect">
            <a:avLst/>
          </a:prstGeom>
          <a:solidFill>
            <a:srgbClr val="00D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419" sz="1700" b="1" dirty="0">
                <a:latin typeface="Calibri" panose="020F0502020204030204" pitchFamily="34" charset="0"/>
                <a:cs typeface="Calibri" panose="020F0502020204030204" pitchFamily="34" charset="0"/>
              </a:rPr>
              <a:t>Foro técnico</a:t>
            </a:r>
          </a:p>
        </p:txBody>
      </p:sp>
      <p:sp>
        <p:nvSpPr>
          <p:cNvPr id="5" name="Marcador de contenido 4"/>
          <p:cNvSpPr>
            <a:spLocks noGrp="1"/>
          </p:cNvSpPr>
          <p:nvPr>
            <p:ph idx="1"/>
          </p:nvPr>
        </p:nvSpPr>
        <p:spPr/>
        <p:txBody>
          <a:bodyPr>
            <a:normAutofit/>
          </a:bodyPr>
          <a:lstStyle/>
          <a:p>
            <a:r>
              <a:rPr lang="es-ES" dirty="0"/>
              <a:t>Continuación información de la anterior diapositiva</a:t>
            </a:r>
            <a:endParaRPr lang="es-CO" dirty="0"/>
          </a:p>
          <a:p>
            <a:pPr marL="285750" indent="-285750">
              <a:buFont typeface="Arial" panose="020B0604020202020204" pitchFamily="34" charset="0"/>
              <a:buChar char="•"/>
            </a:pPr>
            <a:r>
              <a:rPr lang="es-ES" dirty="0"/>
              <a:t>Se ubica una caja con el texto introductorio.</a:t>
            </a:r>
          </a:p>
          <a:p>
            <a:pPr marL="285750" indent="-285750">
              <a:buFont typeface="Arial" panose="020B0604020202020204" pitchFamily="34" charset="0"/>
              <a:buChar char="•"/>
            </a:pPr>
            <a:r>
              <a:rPr lang="es-ES" dirty="0"/>
              <a:t>Después se presenta un destacado con la imagen del personaje.</a:t>
            </a:r>
          </a:p>
          <a:p>
            <a:pPr marL="285750" indent="-285750">
              <a:buFont typeface="Arial" panose="020B0604020202020204" pitchFamily="34" charset="0"/>
              <a:buChar char="•"/>
            </a:pPr>
            <a:r>
              <a:rPr lang="es-ES" dirty="0"/>
              <a:t>En la parte inferior se ubica el </a:t>
            </a:r>
            <a:r>
              <a:rPr lang="es-ES" i="1" dirty="0" err="1"/>
              <a:t>footer</a:t>
            </a:r>
            <a:r>
              <a:rPr lang="es-ES" dirty="0"/>
              <a:t> correspondiente.</a:t>
            </a:r>
          </a:p>
          <a:p>
            <a:pPr marL="285750" indent="-285750">
              <a:buFont typeface="Arial" panose="020B0604020202020204" pitchFamily="34" charset="0"/>
              <a:buChar char="•"/>
            </a:pPr>
            <a:r>
              <a:rPr lang="es-ES" dirty="0"/>
              <a:t>Al final se ubican los botones de </a:t>
            </a:r>
            <a:r>
              <a:rPr lang="es-ES" b="1" dirty="0"/>
              <a:t>Anterior</a:t>
            </a:r>
            <a:r>
              <a:rPr lang="es-ES" dirty="0"/>
              <a:t> y </a:t>
            </a:r>
            <a:r>
              <a:rPr lang="es-ES" b="1" dirty="0"/>
              <a:t>Siguiente </a:t>
            </a:r>
            <a:r>
              <a:rPr lang="es-ES" dirty="0"/>
              <a:t>que dirigirán al Módulo 1.</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CO" dirty="0"/>
          </a:p>
        </p:txBody>
      </p:sp>
      <p:sp>
        <p:nvSpPr>
          <p:cNvPr id="16" name="CuadroTexto 15"/>
          <p:cNvSpPr txBox="1"/>
          <p:nvPr/>
        </p:nvSpPr>
        <p:spPr>
          <a:xfrm>
            <a:off x="10018315" y="223228"/>
            <a:ext cx="3482532" cy="2585323"/>
          </a:xfrm>
          <a:prstGeom prst="rect">
            <a:avLst/>
          </a:prstGeom>
          <a:solidFill>
            <a:schemeClr val="bg1"/>
          </a:solidFill>
        </p:spPr>
        <p:txBody>
          <a:bodyPr wrap="square" rtlCol="0">
            <a:spAutoFit/>
          </a:bodyPr>
          <a:lstStyle/>
          <a:p>
            <a:r>
              <a:rPr lang="es-ES" b="1" dirty="0">
                <a:solidFill>
                  <a:srgbClr val="0070C0"/>
                </a:solidFill>
              </a:rPr>
              <a:t>Mapa de navegación</a:t>
            </a:r>
          </a:p>
          <a:p>
            <a:endParaRPr lang="es-ES" b="1" dirty="0">
              <a:solidFill>
                <a:srgbClr val="0070C0"/>
              </a:solidFill>
            </a:endParaRPr>
          </a:p>
          <a:p>
            <a:r>
              <a:rPr lang="es-419" dirty="0">
                <a:solidFill>
                  <a:srgbClr val="0070C0"/>
                </a:solidFill>
              </a:rPr>
              <a:t>Bienvenida</a:t>
            </a:r>
          </a:p>
          <a:p>
            <a:r>
              <a:rPr lang="es-CO" dirty="0">
                <a:solidFill>
                  <a:srgbClr val="0070C0"/>
                </a:solidFill>
              </a:rPr>
              <a:t>Objetivos de aprendizaje</a:t>
            </a:r>
          </a:p>
          <a:p>
            <a:r>
              <a:rPr lang="es-CO" b="1" u="sng" dirty="0">
                <a:solidFill>
                  <a:srgbClr val="0070C0"/>
                </a:solidFill>
              </a:rPr>
              <a:t>Recomendaciones de estudio</a:t>
            </a:r>
          </a:p>
          <a:p>
            <a:pPr marL="285750" indent="-285750">
              <a:buFont typeface="Arial" panose="020B0604020202020204" pitchFamily="34" charset="0"/>
              <a:buChar char="•"/>
            </a:pPr>
            <a:r>
              <a:rPr lang="es-CO" dirty="0">
                <a:solidFill>
                  <a:srgbClr val="0070C0"/>
                </a:solidFill>
              </a:rPr>
              <a:t>Metodología de estudio</a:t>
            </a:r>
          </a:p>
          <a:p>
            <a:pPr marL="285750" indent="-285750">
              <a:buFont typeface="Arial" panose="020B0604020202020204" pitchFamily="34" charset="0"/>
              <a:buChar char="•"/>
            </a:pPr>
            <a:r>
              <a:rPr lang="es-CO" dirty="0">
                <a:solidFill>
                  <a:srgbClr val="0070C0"/>
                </a:solidFill>
              </a:rPr>
              <a:t>Materiales de aprendizaje</a:t>
            </a:r>
          </a:p>
          <a:p>
            <a:pPr marL="285750" indent="-285750">
              <a:buFont typeface="Arial" panose="020B0604020202020204" pitchFamily="34" charset="0"/>
              <a:buChar char="•"/>
            </a:pPr>
            <a:r>
              <a:rPr lang="es-CO" dirty="0">
                <a:solidFill>
                  <a:srgbClr val="0070C0"/>
                </a:solidFill>
              </a:rPr>
              <a:t>Cápsulas didácticas</a:t>
            </a:r>
          </a:p>
          <a:p>
            <a:pPr marL="285750" indent="-285750">
              <a:buFont typeface="Arial" panose="020B0604020202020204" pitchFamily="34" charset="0"/>
              <a:buChar char="•"/>
            </a:pPr>
            <a:r>
              <a:rPr lang="es-CO" dirty="0">
                <a:solidFill>
                  <a:srgbClr val="0070C0"/>
                </a:solidFill>
              </a:rPr>
              <a:t>Foro técnico</a:t>
            </a:r>
          </a:p>
        </p:txBody>
      </p:sp>
      <p:sp>
        <p:nvSpPr>
          <p:cNvPr id="6" name="Rectángulo: esquinas redondeadas 5">
            <a:extLst>
              <a:ext uri="{FF2B5EF4-FFF2-40B4-BE49-F238E27FC236}">
                <a16:creationId xmlns:a16="http://schemas.microsoft.com/office/drawing/2014/main" id="{37A167C4-E582-4160-B93E-7ED748A44160}"/>
              </a:ext>
            </a:extLst>
          </p:cNvPr>
          <p:cNvSpPr/>
          <p:nvPr/>
        </p:nvSpPr>
        <p:spPr>
          <a:xfrm>
            <a:off x="124567" y="612657"/>
            <a:ext cx="603702" cy="591806"/>
          </a:xfrm>
          <a:prstGeom prst="roundRect">
            <a:avLst/>
          </a:prstGeom>
          <a:solidFill>
            <a:srgbClr val="FFBC1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30" name="Imagen 29">
            <a:extLst>
              <a:ext uri="{FF2B5EF4-FFF2-40B4-BE49-F238E27FC236}">
                <a16:creationId xmlns:a16="http://schemas.microsoft.com/office/drawing/2014/main" id="{039DC957-F0E6-4740-A175-D438C98D5E3C}"/>
              </a:ext>
            </a:extLst>
          </p:cNvPr>
          <p:cNvPicPr>
            <a:picLocks noChangeAspect="1"/>
          </p:cNvPicPr>
          <p:nvPr/>
        </p:nvPicPr>
        <p:blipFill>
          <a:blip r:embed="rId2"/>
          <a:stretch>
            <a:fillRect/>
          </a:stretch>
        </p:blipFill>
        <p:spPr>
          <a:xfrm>
            <a:off x="369936" y="9423400"/>
            <a:ext cx="6286500" cy="657225"/>
          </a:xfrm>
          <a:prstGeom prst="rect">
            <a:avLst/>
          </a:prstGeom>
        </p:spPr>
      </p:pic>
      <p:pic>
        <p:nvPicPr>
          <p:cNvPr id="34" name="Imagen 33">
            <a:extLst>
              <a:ext uri="{FF2B5EF4-FFF2-40B4-BE49-F238E27FC236}">
                <a16:creationId xmlns:a16="http://schemas.microsoft.com/office/drawing/2014/main" id="{FAA5E83E-92EC-4044-9B41-7ACED12A48CA}"/>
              </a:ext>
            </a:extLst>
          </p:cNvPr>
          <p:cNvPicPr>
            <a:picLocks noChangeAspect="1"/>
          </p:cNvPicPr>
          <p:nvPr/>
        </p:nvPicPr>
        <p:blipFill>
          <a:blip r:embed="rId3"/>
          <a:stretch>
            <a:fillRect/>
          </a:stretch>
        </p:blipFill>
        <p:spPr>
          <a:xfrm>
            <a:off x="141336" y="7730008"/>
            <a:ext cx="6734460" cy="1673092"/>
          </a:xfrm>
          <a:prstGeom prst="rect">
            <a:avLst/>
          </a:prstGeom>
        </p:spPr>
      </p:pic>
      <p:sp>
        <p:nvSpPr>
          <p:cNvPr id="35" name="Rectángulo 34">
            <a:extLst>
              <a:ext uri="{FF2B5EF4-FFF2-40B4-BE49-F238E27FC236}">
                <a16:creationId xmlns:a16="http://schemas.microsoft.com/office/drawing/2014/main" id="{13645FBB-7EF5-4214-80CF-B640C629CA52}"/>
              </a:ext>
            </a:extLst>
          </p:cNvPr>
          <p:cNvSpPr/>
          <p:nvPr/>
        </p:nvSpPr>
        <p:spPr>
          <a:xfrm>
            <a:off x="397145" y="1443591"/>
            <a:ext cx="6063709" cy="1477328"/>
          </a:xfrm>
          <a:prstGeom prst="rect">
            <a:avLst/>
          </a:prstGeom>
        </p:spPr>
        <p:txBody>
          <a:bodyPr wrap="square">
            <a:spAutoFit/>
          </a:bodyPr>
          <a:lstStyle/>
          <a:p>
            <a:r>
              <a:rPr lang="es-ES" dirty="0">
                <a:latin typeface="Calibri" panose="020F0502020204030204" pitchFamily="34" charset="0"/>
                <a:cs typeface="Calibri" panose="020F0502020204030204" pitchFamily="34" charset="0"/>
              </a:rPr>
              <a:t>En este foro podrás despejar las dudas técnicas que se puedan presentar durante el manejo de la plataforma (conexión, visualización de módulos, navegación en el curso, entre otros). Por favor, publica tu inquietud para ayudarte y brindarte el soporte necesario.</a:t>
            </a:r>
            <a:endParaRPr lang="es-ES" b="1" dirty="0">
              <a:latin typeface="Calibri" panose="020F0502020204030204" pitchFamily="34" charset="0"/>
              <a:cs typeface="Calibri" panose="020F0502020204030204" pitchFamily="34" charset="0"/>
            </a:endParaRPr>
          </a:p>
        </p:txBody>
      </p:sp>
      <p:pic>
        <p:nvPicPr>
          <p:cNvPr id="7" name="Imagen 6">
            <a:extLst>
              <a:ext uri="{FF2B5EF4-FFF2-40B4-BE49-F238E27FC236}">
                <a16:creationId xmlns:a16="http://schemas.microsoft.com/office/drawing/2014/main" id="{D44564C1-2835-4DB0-ACD4-82CDEF9F0190}"/>
              </a:ext>
            </a:extLst>
          </p:cNvPr>
          <p:cNvPicPr>
            <a:picLocks noChangeAspect="1"/>
          </p:cNvPicPr>
          <p:nvPr/>
        </p:nvPicPr>
        <p:blipFill>
          <a:blip r:embed="rId4"/>
          <a:stretch>
            <a:fillRect/>
          </a:stretch>
        </p:blipFill>
        <p:spPr>
          <a:xfrm>
            <a:off x="156576" y="527452"/>
            <a:ext cx="545572" cy="591807"/>
          </a:xfrm>
          <a:prstGeom prst="rect">
            <a:avLst/>
          </a:prstGeom>
        </p:spPr>
      </p:pic>
      <p:pic>
        <p:nvPicPr>
          <p:cNvPr id="39" name="Imagen 38">
            <a:extLst>
              <a:ext uri="{FF2B5EF4-FFF2-40B4-BE49-F238E27FC236}">
                <a16:creationId xmlns:a16="http://schemas.microsoft.com/office/drawing/2014/main" id="{6EB2C5B8-FAFA-4252-BABC-48D2A1A44382}"/>
              </a:ext>
            </a:extLst>
          </p:cNvPr>
          <p:cNvPicPr>
            <a:picLocks noChangeAspect="1"/>
          </p:cNvPicPr>
          <p:nvPr/>
        </p:nvPicPr>
        <p:blipFill>
          <a:blip r:embed="rId5"/>
          <a:stretch>
            <a:fillRect/>
          </a:stretch>
        </p:blipFill>
        <p:spPr>
          <a:xfrm>
            <a:off x="3095" y="3403165"/>
            <a:ext cx="6858000" cy="3497943"/>
          </a:xfrm>
          <a:prstGeom prst="rect">
            <a:avLst/>
          </a:prstGeom>
        </p:spPr>
      </p:pic>
      <p:sp>
        <p:nvSpPr>
          <p:cNvPr id="42" name="CuadroTexto 41">
            <a:extLst>
              <a:ext uri="{FF2B5EF4-FFF2-40B4-BE49-F238E27FC236}">
                <a16:creationId xmlns:a16="http://schemas.microsoft.com/office/drawing/2014/main" id="{1BDB7778-1E78-463B-811E-2430C31E80E1}"/>
              </a:ext>
            </a:extLst>
          </p:cNvPr>
          <p:cNvSpPr txBox="1"/>
          <p:nvPr/>
        </p:nvSpPr>
        <p:spPr>
          <a:xfrm>
            <a:off x="2893791" y="4703982"/>
            <a:ext cx="3567064" cy="1400448"/>
          </a:xfrm>
          <a:prstGeom prst="rect">
            <a:avLst/>
          </a:prstGeom>
          <a:noFill/>
        </p:spPr>
        <p:txBody>
          <a:bodyPr wrap="square">
            <a:spAutoFit/>
          </a:bodyPr>
          <a:lstStyle/>
          <a:p>
            <a:pPr>
              <a:lnSpc>
                <a:spcPct val="115000"/>
              </a:lnSpc>
            </a:pPr>
            <a:r>
              <a:rPr lang="es-ES" sz="1500" dirty="0">
                <a:solidFill>
                  <a:schemeClr val="bg1"/>
                </a:solidFill>
                <a:effectLst/>
                <a:latin typeface="Roboto" panose="02000000000000000000" pitchFamily="2" charset="0"/>
                <a:ea typeface="Times New Roman" panose="02020603050405020304" pitchFamily="18" charset="0"/>
                <a:cs typeface="Times New Roman" panose="02020603050405020304" pitchFamily="18" charset="0"/>
              </a:rPr>
              <a:t>Ya que conoces todas las generalidade</a:t>
            </a:r>
            <a:r>
              <a:rPr lang="es-ES" sz="1500" dirty="0">
                <a:solidFill>
                  <a:schemeClr val="bg1"/>
                </a:solidFill>
                <a:latin typeface="Roboto" panose="02000000000000000000" pitchFamily="2" charset="0"/>
                <a:ea typeface="Times New Roman" panose="02020603050405020304" pitchFamily="18" charset="0"/>
                <a:cs typeface="Times New Roman" panose="02020603050405020304" pitchFamily="18" charset="0"/>
              </a:rPr>
              <a:t>s sobre el curso y su metodología, te invitamos a continuar navegando por todos los recursos del Módulo 1: </a:t>
            </a:r>
            <a:r>
              <a:rPr lang="es-ES" sz="1500" b="1" dirty="0">
                <a:solidFill>
                  <a:schemeClr val="bg1"/>
                </a:solidFill>
                <a:latin typeface="Roboto" panose="02000000000000000000" pitchFamily="2" charset="0"/>
                <a:ea typeface="Times New Roman" panose="02020603050405020304" pitchFamily="18" charset="0"/>
                <a:cs typeface="Times New Roman" panose="02020603050405020304" pitchFamily="18" charset="0"/>
              </a:rPr>
              <a:t> </a:t>
            </a:r>
            <a:r>
              <a:rPr lang="es-ES" sz="1500" b="1" dirty="0" err="1">
                <a:solidFill>
                  <a:schemeClr val="bg1"/>
                </a:solidFill>
                <a:latin typeface="Roboto" panose="02000000000000000000" pitchFamily="2" charset="0"/>
                <a:ea typeface="Times New Roman" panose="02020603050405020304" pitchFamily="18" charset="0"/>
                <a:cs typeface="Times New Roman" panose="02020603050405020304" pitchFamily="18" charset="0"/>
              </a:rPr>
              <a:t>Bussiness</a:t>
            </a:r>
            <a:r>
              <a:rPr lang="es-ES" sz="1500" b="1" dirty="0">
                <a:solidFill>
                  <a:schemeClr val="bg1"/>
                </a:solidFill>
                <a:latin typeface="Roboto" panose="02000000000000000000" pitchFamily="2" charset="0"/>
                <a:ea typeface="Times New Roman" panose="02020603050405020304" pitchFamily="18" charset="0"/>
                <a:cs typeface="Times New Roman" panose="02020603050405020304" pitchFamily="18" charset="0"/>
              </a:rPr>
              <a:t> Agility</a:t>
            </a:r>
            <a:r>
              <a:rPr lang="es-ES" sz="1500" dirty="0">
                <a:solidFill>
                  <a:schemeClr val="bg1"/>
                </a:solidFill>
                <a:latin typeface="Roboto" panose="02000000000000000000" pitchFamily="2" charset="0"/>
                <a:ea typeface="Times New Roman" panose="02020603050405020304" pitchFamily="18" charset="0"/>
                <a:cs typeface="Times New Roman" panose="02020603050405020304" pitchFamily="18" charset="0"/>
              </a:rPr>
              <a:t>. ¡Adelante!</a:t>
            </a:r>
            <a:endParaRPr lang="es-ES" sz="1500" dirty="0">
              <a:solidFill>
                <a:schemeClr val="bg1"/>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727456194"/>
      </p:ext>
    </p:extLst>
  </p:cSld>
  <p:clrMapOvr>
    <a:masterClrMapping/>
  </p:clrMapOvr>
</p:sld>
</file>

<file path=ppt/theme/theme1.xml><?xml version="1.0" encoding="utf-8"?>
<a:theme xmlns:a="http://schemas.openxmlformats.org/drawingml/2006/main" name="Tema de Office">
  <a:themeElements>
    <a:clrScheme name="Azul cáli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odalidad xmlns="4e763a2e-39b8-4f90-88c5-ee3933be9094" xsi:nil="true"/>
    <Facturaci_x00f3_n xmlns="4e763a2e-39b8-4f90-88c5-ee3933be9094" xsi:nil="true"/>
    <N_x00b0__x0020_ID xmlns="5eacc250-3c3b-41c1-91ff-120ce2e95ac3" xsi:nil="true"/>
    <Lugar xmlns="4e763a2e-39b8-4f90-88c5-ee3933be9094" xsi:nil="true"/>
    <Departamento xmlns="5eacc250-3c3b-41c1-91ff-120ce2e95ac3" xsi:nil="true"/>
    <A_x00f1_o xmlns="4e763a2e-39b8-4f90-88c5-ee3933be9094" xsi:nil="true"/>
    <Nombre_x0020_Empresa xmlns="2488d886-132a-40f9-8b41-aad569bef3aa" xsi:nil="true"/>
    <Estado xmlns="4e763a2e-39b8-4f90-88c5-ee3933be9094" xsi:nil="true"/>
    <Tipo_x0020_de_x0020_programa xmlns="4e763a2e-39b8-4f90-88c5-ee3933be9094" xsi:nil="true"/>
    <Clase_x0020_de_x0020_programa xmlns="2488d886-132a-40f9-8b41-aad569bef3aa" xsi:nil="true"/>
    <N_x00b0__x0020_ID_x0020_Oportunidad xmlns="61f31dec-60c1-455b-9041-5b6de3c55c82" xsi:nil="true"/>
    <LikesCount xmlns="http://schemas.microsoft.com/sharepoint/v3" xsi:nil="true"/>
    <Ratings xmlns="http://schemas.microsoft.com/sharepoint/v3" xsi:nil="true"/>
    <LikedBy xmlns="http://schemas.microsoft.com/sharepoint/v3">
      <UserInfo>
        <DisplayName/>
        <AccountId xsi:nil="true"/>
        <AccountType/>
      </UserInfo>
    </LikedBy>
    <RatedBy xmlns="http://schemas.microsoft.com/sharepoint/v3">
      <UserInfo>
        <DisplayName/>
        <AccountId xsi:nil="true"/>
        <AccountType/>
      </UserInfo>
    </RatedBy>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5E88EB18444E784D85BAA01B1CD81060" ma:contentTypeVersion="33" ma:contentTypeDescription="Crear nuevo documento." ma:contentTypeScope="" ma:versionID="fde6d38df4e2b8f5dffc1f46626292c9">
  <xsd:schema xmlns:xsd="http://www.w3.org/2001/XMLSchema" xmlns:xs="http://www.w3.org/2001/XMLSchema" xmlns:p="http://schemas.microsoft.com/office/2006/metadata/properties" xmlns:ns1="4e763a2e-39b8-4f90-88c5-ee3933be9094" xmlns:ns2="http://schemas.microsoft.com/sharepoint/v3" xmlns:ns3="2488d886-132a-40f9-8b41-aad569bef3aa" xmlns:ns4="e62e2dd9-6f56-496f-8db1-04b2587c65a0" xmlns:ns5="5eacc250-3c3b-41c1-91ff-120ce2e95ac3" xmlns:ns6="61f31dec-60c1-455b-9041-5b6de3c55c82" xmlns:ns7="978207f9-d9ac-43b5-a670-738bc63d91d0" targetNamespace="http://schemas.microsoft.com/office/2006/metadata/properties" ma:root="true" ma:fieldsID="cb8f0b7cbbf6eff2aac6b600bd7529db" ns1:_="" ns2:_="" ns3:_="" ns4:_="" ns5:_="" ns6:_="" ns7:_="">
    <xsd:import namespace="4e763a2e-39b8-4f90-88c5-ee3933be9094"/>
    <xsd:import namespace="http://schemas.microsoft.com/sharepoint/v3"/>
    <xsd:import namespace="2488d886-132a-40f9-8b41-aad569bef3aa"/>
    <xsd:import namespace="e62e2dd9-6f56-496f-8db1-04b2587c65a0"/>
    <xsd:import namespace="5eacc250-3c3b-41c1-91ff-120ce2e95ac3"/>
    <xsd:import namespace="61f31dec-60c1-455b-9041-5b6de3c55c82"/>
    <xsd:import namespace="978207f9-d9ac-43b5-a670-738bc63d91d0"/>
    <xsd:element name="properties">
      <xsd:complexType>
        <xsd:sequence>
          <xsd:element name="documentManagement">
            <xsd:complexType>
              <xsd:all>
                <xsd:element ref="ns1:Estado" minOccurs="0"/>
                <xsd:element ref="ns1:Tipo_x0020_de_x0020_programa" minOccurs="0"/>
                <xsd:element ref="ns1:Modalidad" minOccurs="0"/>
                <xsd:element ref="ns3:Clase_x0020_de_x0020_programa" minOccurs="0"/>
                <xsd:element ref="ns3:Nombre_x0020_Empresa" minOccurs="0"/>
                <xsd:element ref="ns1:Lugar" minOccurs="0"/>
                <xsd:element ref="ns1:Facturaci_x00f3_n" minOccurs="0"/>
                <xsd:element ref="ns1:A_x00f1_o" minOccurs="0"/>
                <xsd:element ref="ns4:SharedWithUsers" minOccurs="0"/>
                <xsd:element ref="ns4:SharedWithDetails" minOccurs="0"/>
                <xsd:element ref="ns5:N_x00b0__x0020_ID" minOccurs="0"/>
                <xsd:element ref="ns5:Departamento" minOccurs="0"/>
                <xsd:element ref="ns2:AverageRating" minOccurs="0"/>
                <xsd:element ref="ns2:RatingCount" minOccurs="0"/>
                <xsd:element ref="ns2:RatedBy" minOccurs="0"/>
                <xsd:element ref="ns2:Ratings" minOccurs="0"/>
                <xsd:element ref="ns2:LikesCount" minOccurs="0"/>
                <xsd:element ref="ns2:LikedBy" minOccurs="0"/>
                <xsd:element ref="ns6:N_x00b0__x0020_ID_x0020_Oportunidad" minOccurs="0"/>
                <xsd:element ref="ns7:LastSharedByUser" minOccurs="0"/>
                <xsd:element ref="ns7:LastSharedByTime" minOccurs="0"/>
                <xsd:element ref="ns6:MediaServiceMetadata" minOccurs="0"/>
                <xsd:element ref="ns6:MediaServiceFastMetadata" minOccurs="0"/>
                <xsd:element ref="ns6:MediaServiceDateTaken" minOccurs="0"/>
                <xsd:element ref="ns6:MediaServiceAutoTags" minOccurs="0"/>
                <xsd:element ref="ns6:MediaServiceOCR" minOccurs="0"/>
                <xsd:element ref="ns6:MediaServiceEventHashCode" minOccurs="0"/>
                <xsd:element ref="ns6:MediaServiceGenerationTime" minOccurs="0"/>
                <xsd:element ref="ns6:MediaServiceLocation" minOccurs="0"/>
                <xsd:element ref="ns6:MediaServiceAutoKeyPoints" minOccurs="0"/>
                <xsd:element ref="ns6:MediaServiceKeyPoints" minOccurs="0"/>
                <xsd:element ref="ns6: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763a2e-39b8-4f90-88c5-ee3933be9094" elementFormDefault="qualified">
    <xsd:import namespace="http://schemas.microsoft.com/office/2006/documentManagement/types"/>
    <xsd:import namespace="http://schemas.microsoft.com/office/infopath/2007/PartnerControls"/>
    <xsd:element name="Estado" ma:index="0" nillable="true" ma:displayName="Estado" ma:format="Dropdown" ma:indexed="true" ma:internalName="Estado">
      <xsd:simpleType>
        <xsd:restriction base="dms:Choice">
          <xsd:enumeration value="Activo"/>
          <xsd:enumeration value="Cancelado"/>
          <xsd:enumeration value="Cotización"/>
          <xsd:enumeration value="Promoción"/>
          <xsd:enumeration value="Finalizado"/>
        </xsd:restriction>
      </xsd:simpleType>
    </xsd:element>
    <xsd:element name="Tipo_x0020_de_x0020_programa" ma:index="3" nillable="true" ma:displayName="Tipo de programa" ma:format="Dropdown" ma:internalName="Tipo_x0020_de_x0020_programa">
      <xsd:simpleType>
        <xsd:restriction base="dms:Choice">
          <xsd:enumeration value="Abierto"/>
          <xsd:enumeration value="Empresarial"/>
        </xsd:restriction>
      </xsd:simpleType>
    </xsd:element>
    <xsd:element name="Modalidad" ma:index="4" nillable="true" ma:displayName="Modalidad" ma:format="Dropdown" ma:internalName="Modalidad">
      <xsd:simpleType>
        <xsd:restriction base="dms:Choice">
          <xsd:enumeration value="Presencial"/>
          <xsd:enumeration value="Online"/>
          <xsd:enumeration value="Semipresencial"/>
          <xsd:enumeration value="Virtual"/>
          <xsd:enumeration value="Virtual-Mooc"/>
        </xsd:restriction>
      </xsd:simpleType>
    </xsd:element>
    <xsd:element name="Lugar" ma:index="7" nillable="true" ma:displayName="Lugar" ma:format="Dropdown" ma:internalName="Lugar">
      <xsd:simpleType>
        <xsd:union memberTypes="dms:Text">
          <xsd:simpleType>
            <xsd:restriction base="dms:Choice">
              <xsd:enumeration value="Bogotá"/>
              <xsd:enumeration value="No Aplica"/>
              <xsd:enumeration value="Armenia"/>
              <xsd:enumeration value="Barrancabermeja"/>
              <xsd:enumeration value="Barranquilla"/>
              <xsd:enumeration value="Bucaramanga"/>
              <xsd:enumeration value="Cali"/>
              <xsd:enumeration value="Cartagena de Indias"/>
              <xsd:enumeration value="Chaparral"/>
              <xsd:enumeration value="Ciudad de Guatemala"/>
              <xsd:enumeration value="Ciudad de Panamá"/>
              <xsd:enumeration value="Costa Rica"/>
              <xsd:enumeration value="Cúcuta"/>
              <xsd:enumeration value="Facatativá"/>
              <xsd:enumeration value="Ibagué"/>
              <xsd:enumeration value="Lima"/>
              <xsd:enumeration value="Manizales"/>
              <xsd:enumeration value="Medellín"/>
              <xsd:enumeration value="Montería"/>
              <xsd:enumeration value="Neiva"/>
              <xsd:enumeration value="Pereira"/>
              <xsd:enumeration value="Quito"/>
              <xsd:enumeration value="Rionegro"/>
              <xsd:enumeration value="Sahagún"/>
              <xsd:enumeration value="San Carlos"/>
              <xsd:enumeration value="San José de Costa Rica"/>
              <xsd:enumeration value="San Juan de Pasto"/>
              <xsd:enumeration value="Santa Marta"/>
              <xsd:enumeration value="Santo Domingo"/>
              <xsd:enumeration value="Sogamoso"/>
              <xsd:enumeration value="Tunja"/>
              <xsd:enumeration value="Valledupar"/>
              <xsd:enumeration value="Villavicencio"/>
              <xsd:enumeration value="Yopal"/>
            </xsd:restriction>
          </xsd:simpleType>
        </xsd:union>
      </xsd:simpleType>
    </xsd:element>
    <xsd:element name="Facturaci_x00f3_n" ma:index="8" nillable="true" ma:displayName="Facturación" ma:format="Dropdown" ma:internalName="Facturaci_x00f3_n">
      <xsd:simpleType>
        <xsd:restriction base="dms:Choice">
          <xsd:enumeration value="Facturado (Emp.)"/>
          <xsd:enumeration value="Saldo pendiente"/>
          <xsd:enumeration value="Sin facturar"/>
        </xsd:restriction>
      </xsd:simpleType>
    </xsd:element>
    <xsd:element name="A_x00f1_o" ma:index="9" nillable="true" ma:displayName="Año" ma:format="Dropdown" ma:internalName="A_x00f1_o">
      <xsd:simpleType>
        <xsd:restriction base="dms:Choice">
          <xsd:enumeration value="2016"/>
          <xsd:enumeration value="2017"/>
          <xsd:enumeration value="2018"/>
          <xsd:enumeration value="2019"/>
          <xsd:enumeration value="2020"/>
          <xsd:enumeration value="2021"/>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20" nillable="true" ma:displayName="Clasificación (0-5)" ma:decimals="2" ma:description="Valor promedio de todas las clasificaciones que se han enviado" ma:internalName="AverageRating" ma:readOnly="true">
      <xsd:simpleType>
        <xsd:restriction base="dms:Number"/>
      </xsd:simpleType>
    </xsd:element>
    <xsd:element name="RatingCount" ma:index="21" nillable="true" ma:displayName="Número de clasificaciones" ma:decimals="0" ma:description="Número de clasificaciones enviado" ma:internalName="RatingCount" ma:readOnly="true">
      <xsd:simpleType>
        <xsd:restriction base="dms:Number"/>
      </xsd:simpleType>
    </xsd:element>
    <xsd:element name="RatedBy" ma:index="22" nillable="true" ma:displayName="Valorado por" ma:description="Los usuarios valoraron el elemento."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23" nillable="true" ma:displayName="Valoraciones de usuario" ma:description="Valoraciones de usuario para el elemento" ma:hidden="true" ma:internalName="Ratings">
      <xsd:simpleType>
        <xsd:restriction base="dms:Note"/>
      </xsd:simpleType>
    </xsd:element>
    <xsd:element name="LikesCount" ma:index="24" nillable="true" ma:displayName="Número de Me gusta" ma:internalName="LikesCount">
      <xsd:simpleType>
        <xsd:restriction base="dms:Unknown"/>
      </xsd:simpleType>
    </xsd:element>
    <xsd:element name="LikedBy" ma:index="25" nillable="true" ma:displayName="Gusta a"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488d886-132a-40f9-8b41-aad569bef3aa" elementFormDefault="qualified">
    <xsd:import namespace="http://schemas.microsoft.com/office/2006/documentManagement/types"/>
    <xsd:import namespace="http://schemas.microsoft.com/office/infopath/2007/PartnerControls"/>
    <xsd:element name="Clase_x0020_de_x0020_programa" ma:index="5" nillable="true" ma:displayName="Clase de programa" ma:format="Dropdown" ma:internalName="Clase_x0020_de_x0020_programa">
      <xsd:simpleType>
        <xsd:restriction base="dms:Choice">
          <xsd:enumeration value="Curso"/>
          <xsd:enumeration value="Diplomado"/>
          <xsd:enumeration value="Congreso"/>
          <xsd:enumeration value="Seminario"/>
          <xsd:enumeration value="Simposio"/>
          <xsd:enumeration value="Taller"/>
          <xsd:enumeration value="Curso/Taller"/>
          <xsd:enumeration value="Programa para Profesionales"/>
          <xsd:enumeration value="Programa para no Profesionales"/>
        </xsd:restriction>
      </xsd:simpleType>
    </xsd:element>
    <xsd:element name="Nombre_x0020_Empresa" ma:index="6" nillable="true" ma:displayName="Nombre empresa" ma:internalName="Nombre_x0020_Empresa">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62e2dd9-6f56-496f-8db1-04b2587c65a0" elementFormDefault="qualified">
    <xsd:import namespace="http://schemas.microsoft.com/office/2006/documentManagement/types"/>
    <xsd:import namespace="http://schemas.microsoft.com/office/infopath/2007/PartnerControls"/>
    <xsd:element name="SharedWithUsers" ma:index="12" nillable="true" ma:displayName="Compartido con"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talles de uso compartido"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acc250-3c3b-41c1-91ff-120ce2e95ac3" elementFormDefault="qualified">
    <xsd:import namespace="http://schemas.microsoft.com/office/2006/documentManagement/types"/>
    <xsd:import namespace="http://schemas.microsoft.com/office/infopath/2007/PartnerControls"/>
    <xsd:element name="N_x00b0__x0020_ID" ma:index="18" nillable="true" ma:displayName="N° ID Programa" ma:indexed="true" ma:internalName="N_x00b0__x0020_ID" ma:percentage="FALSE">
      <xsd:simpleType>
        <xsd:restriction base="dms:Number"/>
      </xsd:simpleType>
    </xsd:element>
    <xsd:element name="Departamento" ma:index="19" nillable="true" ma:displayName="Departamento" ma:format="Dropdown" ma:internalName="Departamento">
      <xsd:simpleType>
        <xsd:restriction base="dms:Choice">
          <xsd:enumeration value="Artes Escénicas"/>
          <xsd:enumeration value="Artes Visuales"/>
          <xsd:enumeration value="Música"/>
          <xsd:enumeration value="Ciencias Básicas"/>
          <xsd:enumeration value="Formación"/>
          <xsd:enumeration value="Filosofía"/>
          <xsd:enumeration value="Administración"/>
          <xsd:enumeration value="Ciencias Contables"/>
          <xsd:enumeration value="Economía"/>
          <xsd:enumeration value="Derecho Económico"/>
          <xsd:enumeration value="Derecho Laboral"/>
          <xsd:enumeration value="Derecho Penal"/>
          <xsd:enumeration value="Derecho Privado"/>
          <xsd:enumeration value="Derecho Procesal"/>
          <xsd:enumeration value="Derecho Público"/>
          <xsd:enumeration value="Filosofía e Historia del Derecho"/>
          <xsd:enumeration value="Sociología y Política Jurídica"/>
          <xsd:enumeration value="Derecho Canónico"/>
          <xsd:enumeration value="Arquitectura"/>
          <xsd:enumeration value="Diseño"/>
          <xsd:enumeration value="Estética"/>
          <xsd:enumeration value="Ecología y Territorio"/>
          <xsd:enumeration value="Desarrollo Rural y Regional"/>
          <xsd:enumeration value="Civil"/>
          <xsd:enumeration value="Electrónica"/>
          <xsd:enumeration value="Ingeniería Industrial"/>
          <xsd:enumeration value="Sistemas"/>
          <xsd:enumeration value="Ciencia Política"/>
          <xsd:enumeration value="Relaciones Internacionales"/>
          <xsd:enumeration value="Antropología"/>
          <xsd:enumeration value="Historia y Geografía"/>
          <xsd:enumeration value="Literatura"/>
          <xsd:enumeration value="Sociología"/>
          <xsd:enumeration value="Comunicación"/>
          <xsd:enumeration value="Información"/>
          <xsd:enumeration value="Lenguas"/>
          <xsd:enumeration value="Teología"/>
          <xsd:enumeration value="Biología"/>
          <xsd:enumeration value="Física"/>
          <xsd:enumeration value="Matemáticas"/>
          <xsd:enumeration value="Microbiología"/>
          <xsd:enumeration value="Nutrición y Bioquímica"/>
          <xsd:enumeration value="Química"/>
          <xsd:enumeration value="Enfermería Clínica"/>
          <xsd:enumeration value="Enfermería en Salud de Colectivos"/>
          <xsd:enumeration value="Anestesiología"/>
          <xsd:enumeration value="Ciencias Fisiológicas"/>
          <xsd:enumeration value="Cirugía"/>
          <xsd:enumeration value="Ginecología y Obstetricia"/>
          <xsd:enumeration value="Medicina Interna"/>
          <xsd:enumeration value="Medicina Preventiva y Social"/>
          <xsd:enumeration value="Morfología"/>
          <xsd:enumeration value="Ortopedia y Traumatología"/>
          <xsd:enumeration value="Patología"/>
          <xsd:enumeration value="Pediatría"/>
          <xsd:enumeration value="Psiquiatría y Salud Mental"/>
          <xsd:enumeration value="Radiología e Imágenes"/>
          <xsd:enumeration value="Neurociencias"/>
          <xsd:enumeration value="Epidemiología Clínica"/>
          <xsd:enumeration value="Sistema Bucal"/>
          <xsd:enumeration value="Sistema Cráneo Facial"/>
          <xsd:enumeration value="Sistema Dentario"/>
          <xsd:enumeration value="Sistema Periodontal"/>
          <xsd:enumeration value="Psicología"/>
          <xsd:enumeration value="Instituto Pensar"/>
          <xsd:enumeration value="Instituto de Genética Humana"/>
          <xsd:enumeration value="Instituto de Envejecimiento"/>
          <xsd:enumeration value="Centro para el Aprendizaje, la Enseñanza y la Evaluación"/>
          <xsd:enumeration value="Instituto de Bioética"/>
          <xsd:enumeration value="Subcentro de Seguridad Social y Riesgos Profesionales"/>
          <xsd:enumeration value="Centro de Proyectos para el Desarrollo &quot;CENDEX&quot;"/>
          <xsd:enumeration value="Contaduria"/>
        </xsd:restriction>
      </xsd:simpleType>
    </xsd:element>
  </xsd:schema>
  <xsd:schema xmlns:xsd="http://www.w3.org/2001/XMLSchema" xmlns:xs="http://www.w3.org/2001/XMLSchema" xmlns:dms="http://schemas.microsoft.com/office/2006/documentManagement/types" xmlns:pc="http://schemas.microsoft.com/office/infopath/2007/PartnerControls" targetNamespace="61f31dec-60c1-455b-9041-5b6de3c55c82" elementFormDefault="qualified">
    <xsd:import namespace="http://schemas.microsoft.com/office/2006/documentManagement/types"/>
    <xsd:import namespace="http://schemas.microsoft.com/office/infopath/2007/PartnerControls"/>
    <xsd:element name="N_x00b0__x0020_ID_x0020_Oportunidad" ma:index="26" nillable="true" ma:displayName="N° ID Oportunidad" ma:internalName="N_x00b0__x0020_ID_x0020_Oportunidad">
      <xsd:simpleType>
        <xsd:restriction base="dms:Number"/>
      </xsd:simpleType>
    </xsd:element>
    <xsd:element name="MediaServiceMetadata" ma:index="29" nillable="true" ma:displayName="MediaServiceMetadata" ma:description="" ma:hidden="true" ma:internalName="MediaServiceMetadata" ma:readOnly="true">
      <xsd:simpleType>
        <xsd:restriction base="dms:Note"/>
      </xsd:simpleType>
    </xsd:element>
    <xsd:element name="MediaServiceFastMetadata" ma:index="30" nillable="true" ma:displayName="MediaServiceFastMetadata" ma:description="" ma:hidden="true" ma:internalName="MediaServiceFastMetadata" ma:readOnly="true">
      <xsd:simpleType>
        <xsd:restriction base="dms:Note"/>
      </xsd:simpleType>
    </xsd:element>
    <xsd:element name="MediaServiceDateTaken" ma:index="31" nillable="true" ma:displayName="MediaServiceDateTaken" ma:description="" ma:hidden="true" ma:internalName="MediaServiceDateTaken" ma:readOnly="true">
      <xsd:simpleType>
        <xsd:restriction base="dms:Text"/>
      </xsd:simpleType>
    </xsd:element>
    <xsd:element name="MediaServiceAutoTags" ma:index="32" nillable="true" ma:displayName="MediaServiceAutoTags" ma:description="" ma:internalName="MediaServiceAutoTags" ma:readOnly="true">
      <xsd:simpleType>
        <xsd:restriction base="dms:Text"/>
      </xsd:simpleType>
    </xsd:element>
    <xsd:element name="MediaServiceOCR" ma:index="33" nillable="true" ma:displayName="MediaServiceOCR" ma:internalName="MediaServiceOCR" ma:readOnly="true">
      <xsd:simpleType>
        <xsd:restriction base="dms:Note">
          <xsd:maxLength value="255"/>
        </xsd:restriction>
      </xsd:simpleType>
    </xsd:element>
    <xsd:element name="MediaServiceEventHashCode" ma:index="34" nillable="true" ma:displayName="MediaServiceEventHashCode" ma:hidden="true" ma:internalName="MediaServiceEventHashCode" ma:readOnly="true">
      <xsd:simpleType>
        <xsd:restriction base="dms:Text"/>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Location" ma:index="36" nillable="true" ma:displayName="Location" ma:internalName="MediaServiceLocation" ma:readOnly="true">
      <xsd:simpleType>
        <xsd:restriction base="dms:Text"/>
      </xsd:simpleType>
    </xsd:element>
    <xsd:element name="MediaServiceAutoKeyPoints" ma:index="37" nillable="true" ma:displayName="MediaServiceAutoKeyPoints" ma:hidden="true" ma:internalName="MediaServiceAutoKeyPoints" ma:readOnly="true">
      <xsd:simpleType>
        <xsd:restriction base="dms:Note"/>
      </xsd:simpleType>
    </xsd:element>
    <xsd:element name="MediaServiceKeyPoints" ma:index="38" nillable="true" ma:displayName="KeyPoints" ma:internalName="MediaServiceKeyPoints" ma:readOnly="true">
      <xsd:simpleType>
        <xsd:restriction base="dms:Note">
          <xsd:maxLength value="255"/>
        </xsd:restriction>
      </xsd:simpleType>
    </xsd:element>
    <xsd:element name="MediaLengthInSeconds" ma:index="3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78207f9-d9ac-43b5-a670-738bc63d91d0" elementFormDefault="qualified">
    <xsd:import namespace="http://schemas.microsoft.com/office/2006/documentManagement/types"/>
    <xsd:import namespace="http://schemas.microsoft.com/office/infopath/2007/PartnerControls"/>
    <xsd:element name="LastSharedByUser" ma:index="27" nillable="true" ma:displayName="Última vez que se compartió por usuario" ma:description="" ma:internalName="LastSharedByUser" ma:readOnly="true">
      <xsd:simpleType>
        <xsd:restriction base="dms:Note">
          <xsd:maxLength value="255"/>
        </xsd:restriction>
      </xsd:simpleType>
    </xsd:element>
    <xsd:element name="LastSharedByTime" ma:index="28" nillable="true" ma:displayName="Última vez que se compartió por hora"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Tipo de contenido"/>
        <xsd:element ref="dc:title" minOccurs="0" maxOccurs="1" ma:index="2"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AD8C7B-9D34-49D4-8F40-7CE9310800AB}">
  <ds:schemaRefs>
    <ds:schemaRef ds:uri="http://schemas.microsoft.com/sharepoint/v3/contenttype/forms"/>
  </ds:schemaRefs>
</ds:datastoreItem>
</file>

<file path=customXml/itemProps2.xml><?xml version="1.0" encoding="utf-8"?>
<ds:datastoreItem xmlns:ds="http://schemas.openxmlformats.org/officeDocument/2006/customXml" ds:itemID="{F48DC33C-04BE-4BEF-B650-F2B754787ABC}">
  <ds:schemaRefs>
    <ds:schemaRef ds:uri="http://purl.org/dc/dcmitype/"/>
    <ds:schemaRef ds:uri="4e763a2e-39b8-4f90-88c5-ee3933be9094"/>
    <ds:schemaRef ds:uri="http://purl.org/dc/elements/1.1/"/>
    <ds:schemaRef ds:uri="http://schemas.microsoft.com/office/infopath/2007/PartnerControls"/>
    <ds:schemaRef ds:uri="http://schemas.microsoft.com/office/2006/documentManagement/types"/>
    <ds:schemaRef ds:uri="5eacc250-3c3b-41c1-91ff-120ce2e95ac3"/>
    <ds:schemaRef ds:uri="http://schemas.openxmlformats.org/package/2006/metadata/core-properties"/>
    <ds:schemaRef ds:uri="e62e2dd9-6f56-496f-8db1-04b2587c65a0"/>
    <ds:schemaRef ds:uri="http://purl.org/dc/terms/"/>
    <ds:schemaRef ds:uri="http://www.w3.org/XML/1998/namespace"/>
    <ds:schemaRef ds:uri="698f9ec7-79aa-4ca2-8775-48074aad36b7"/>
    <ds:schemaRef ds:uri="2488d886-132a-40f9-8b41-aad569bef3aa"/>
    <ds:schemaRef ds:uri="http://schemas.microsoft.com/office/2006/metadata/properties"/>
    <ds:schemaRef ds:uri="61f31dec-60c1-455b-9041-5b6de3c55c82"/>
    <ds:schemaRef ds:uri="http://schemas.microsoft.com/sharepoint/v3"/>
  </ds:schemaRefs>
</ds:datastoreItem>
</file>

<file path=customXml/itemProps3.xml><?xml version="1.0" encoding="utf-8"?>
<ds:datastoreItem xmlns:ds="http://schemas.openxmlformats.org/officeDocument/2006/customXml" ds:itemID="{DDA78700-C57D-4BA9-ABA0-3ED1B00CB2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763a2e-39b8-4f90-88c5-ee3933be9094"/>
    <ds:schemaRef ds:uri="http://schemas.microsoft.com/sharepoint/v3"/>
    <ds:schemaRef ds:uri="2488d886-132a-40f9-8b41-aad569bef3aa"/>
    <ds:schemaRef ds:uri="e62e2dd9-6f56-496f-8db1-04b2587c65a0"/>
    <ds:schemaRef ds:uri="5eacc250-3c3b-41c1-91ff-120ce2e95ac3"/>
    <ds:schemaRef ds:uri="61f31dec-60c1-455b-9041-5b6de3c55c82"/>
    <ds:schemaRef ds:uri="978207f9-d9ac-43b5-a670-738bc63d91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5504</TotalTime>
  <Words>1763</Words>
  <Application>Microsoft Office PowerPoint</Application>
  <PresentationFormat>Personalizado</PresentationFormat>
  <Paragraphs>178</Paragraphs>
  <Slides>7</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7</vt:i4>
      </vt:variant>
    </vt:vector>
  </HeadingPairs>
  <TitlesOfParts>
    <vt:vector size="13" baseType="lpstr">
      <vt:lpstr>Arial</vt:lpstr>
      <vt:lpstr>Calibri</vt:lpstr>
      <vt:lpstr>Franklin Gothic Book</vt:lpstr>
      <vt:lpstr>Franklin Gothic Medium</vt:lpstr>
      <vt:lpstr>Roboto</vt:lpstr>
      <vt:lpstr>Tema de Office</vt:lpstr>
      <vt:lpstr>MÓDULO 0</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Sandy Tatiana Leon Wilches</dc:creator>
  <cp:lastModifiedBy>Luz Stella Jaimes Carrascal</cp:lastModifiedBy>
  <cp:revision>362</cp:revision>
  <dcterms:created xsi:type="dcterms:W3CDTF">2020-03-12T14:22:03Z</dcterms:created>
  <dcterms:modified xsi:type="dcterms:W3CDTF">2021-08-25T19:08:44Z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0x0101005E88EB18444E784D85BAA01B1CD81060</vt:lpwstr>
  </property>
</Properties>
</file>