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57" r:id="rId5"/>
    <p:sldId id="305" r:id="rId6"/>
    <p:sldId id="318" r:id="rId7"/>
    <p:sldId id="313" r:id="rId8"/>
    <p:sldId id="314" r:id="rId9"/>
    <p:sldId id="315" r:id="rId10"/>
    <p:sldId id="316" r:id="rId11"/>
    <p:sldId id="317" r:id="rId12"/>
    <p:sldId id="319" r:id="rId13"/>
    <p:sldId id="320" r:id="rId14"/>
    <p:sldId id="321" r:id="rId15"/>
    <p:sldId id="322" r:id="rId16"/>
    <p:sldId id="323" r:id="rId17"/>
    <p:sldId id="324" r:id="rId18"/>
    <p:sldId id="325" r:id="rId19"/>
    <p:sldId id="326" r:id="rId20"/>
    <p:sldId id="327" r:id="rId21"/>
    <p:sldId id="328" r:id="rId22"/>
  </p:sldIdLst>
  <p:sldSz cx="6858000" cy="10080625"/>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A9D8A7BC-37A8-421D-B4F1-AD0D7C96A7B5}">
          <p14:sldIdLst>
            <p14:sldId id="257"/>
          </p14:sldIdLst>
        </p14:section>
        <p14:section name="Módulo 0" id="{82C8BFE4-3650-4BA4-B227-A4456C8CE00C}">
          <p14:sldIdLst>
            <p14:sldId id="305"/>
            <p14:sldId id="318"/>
            <p14:sldId id="313"/>
            <p14:sldId id="314"/>
            <p14:sldId id="315"/>
            <p14:sldId id="316"/>
            <p14:sldId id="317"/>
            <p14:sldId id="319"/>
            <p14:sldId id="320"/>
            <p14:sldId id="321"/>
            <p14:sldId id="322"/>
            <p14:sldId id="323"/>
            <p14:sldId id="324"/>
            <p14:sldId id="325"/>
            <p14:sldId id="326"/>
            <p14:sldId id="327"/>
            <p14:sldId id="32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señador Instruccional 2 - Educación Continua" initials="DC" lastIdx="3" clrIdx="0">
    <p:extLst>
      <p:ext uri="{19B8F6BF-5375-455C-9EA6-DF929625EA0E}">
        <p15:presenceInfo xmlns:p15="http://schemas.microsoft.com/office/powerpoint/2012/main" userId="S::diseinstru2@javeriana.edu.co::9b812100-c675-4e9e-84b7-f09064a3cf75" providerId="AD"/>
      </p:ext>
    </p:extLst>
  </p:cmAuthor>
  <p:cmAuthor id="2" name="Sandy Tatiana Leon Wilches" initials="SW" lastIdx="3" clrIdx="1">
    <p:extLst>
      <p:ext uri="{19B8F6BF-5375-455C-9EA6-DF929625EA0E}">
        <p15:presenceInfo xmlns:p15="http://schemas.microsoft.com/office/powerpoint/2012/main" userId="S::sandy.leon@javeriana.edu.co::52c7eb1a-da6e-4b35-85b7-9ad104ce858a" providerId="AD"/>
      </p:ext>
    </p:extLst>
  </p:cmAuthor>
  <p:cmAuthor id="3" name="Diseñador Instruccional 1 - Educación Continua" initials="DI1-EC" lastIdx="3" clrIdx="2">
    <p:extLst>
      <p:ext uri="{19B8F6BF-5375-455C-9EA6-DF929625EA0E}">
        <p15:presenceInfo xmlns:p15="http://schemas.microsoft.com/office/powerpoint/2012/main" userId="Diseñador Instruccional 1 - Educación Continua" providerId="None"/>
      </p:ext>
    </p:extLst>
  </p:cmAuthor>
  <p:cmAuthor id="4" name="Ángela Blanco" initials="ÁB" lastIdx="5" clrIdx="3">
    <p:extLst>
      <p:ext uri="{19B8F6BF-5375-455C-9EA6-DF929625EA0E}">
        <p15:presenceInfo xmlns:p15="http://schemas.microsoft.com/office/powerpoint/2012/main" userId="Ángela Blanco" providerId="None"/>
      </p:ext>
    </p:extLst>
  </p:cmAuthor>
  <p:cmAuthor id="5" name="POSO_Terrasos-01@hotmail.com" initials="P0" lastIdx="6" clrIdx="4">
    <p:extLst>
      <p:ext uri="{19B8F6BF-5375-455C-9EA6-DF929625EA0E}">
        <p15:presenceInfo xmlns:p15="http://schemas.microsoft.com/office/powerpoint/2012/main" userId="d4eff2a1be69d9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B5"/>
    <a:srgbClr val="0887BF"/>
    <a:srgbClr val="FF4E0A"/>
    <a:srgbClr val="FD4C09"/>
    <a:srgbClr val="1F1F1F"/>
    <a:srgbClr val="4A66AC"/>
    <a:srgbClr val="00D2CC"/>
    <a:srgbClr val="FFFFFF"/>
    <a:srgbClr val="DBDBDB"/>
    <a:srgbClr val="FD3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4291" autoAdjust="0"/>
  </p:normalViewPr>
  <p:slideViewPr>
    <p:cSldViewPr snapToGrid="0">
      <p:cViewPr varScale="1">
        <p:scale>
          <a:sx n="47" d="100"/>
          <a:sy n="47" d="100"/>
        </p:scale>
        <p:origin x="2268" y="66"/>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D2DD8-91BE-4FBA-AAFD-47A4477D8F9F}" type="doc">
      <dgm:prSet loTypeId="urn:microsoft.com/office/officeart/2005/8/layout/list1" loCatId="list" qsTypeId="urn:microsoft.com/office/officeart/2005/8/quickstyle/simple4" qsCatId="simple" csTypeId="urn:microsoft.com/office/officeart/2005/8/colors/accent1_3" csCatId="accent1" phldr="1"/>
      <dgm:spPr/>
      <dgm:t>
        <a:bodyPr/>
        <a:lstStyle/>
        <a:p>
          <a:endParaRPr lang="es-CO"/>
        </a:p>
      </dgm:t>
    </dgm:pt>
    <dgm:pt modelId="{27450F4F-B617-4681-9AB8-D37CDDF13A3F}">
      <dgm:prSet phldrT="[Texto]" custT="1"/>
      <dgm:spPr/>
      <dgm:t>
        <a:bodyPr/>
        <a:lstStyle/>
        <a:p>
          <a:r>
            <a:rPr lang="es-CO" sz="900"/>
            <a:t>1. Promover a partir de los líderes un cambio de paradigma</a:t>
          </a:r>
        </a:p>
      </dgm:t>
    </dgm:pt>
    <dgm:pt modelId="{4652569B-01A7-4E65-9CC3-6D322E74BBC3}" type="parTrans" cxnId="{C645EDAA-7C3E-45F4-B55D-C8B8920D38B9}">
      <dgm:prSet/>
      <dgm:spPr/>
      <dgm:t>
        <a:bodyPr/>
        <a:lstStyle/>
        <a:p>
          <a:endParaRPr lang="es-CO" sz="2000"/>
        </a:p>
      </dgm:t>
    </dgm:pt>
    <dgm:pt modelId="{FEA3C967-D74E-485B-A7B7-8D6B71316715}" type="sibTrans" cxnId="{C645EDAA-7C3E-45F4-B55D-C8B8920D38B9}">
      <dgm:prSet/>
      <dgm:spPr/>
      <dgm:t>
        <a:bodyPr/>
        <a:lstStyle/>
        <a:p>
          <a:endParaRPr lang="es-CO" sz="2000"/>
        </a:p>
      </dgm:t>
    </dgm:pt>
    <dgm:pt modelId="{0ED1EAFF-02E6-4B3D-9451-B56CE45EDE08}">
      <dgm:prSet phldrT="[Texto]" custT="1"/>
      <dgm:spPr/>
      <dgm:t>
        <a:bodyPr/>
        <a:lstStyle/>
        <a:p>
          <a:r>
            <a:rPr lang="es-CO" sz="900" dirty="0"/>
            <a:t>2.</a:t>
          </a:r>
          <a:r>
            <a:rPr lang="es-CO" sz="900" b="1" i="0" dirty="0"/>
            <a:t> Desarrollar vigilancia tecnológica de las tendencias de su entorno</a:t>
          </a:r>
          <a:endParaRPr lang="es-CO" sz="900" dirty="0"/>
        </a:p>
      </dgm:t>
    </dgm:pt>
    <dgm:pt modelId="{6F904D0C-7660-4B34-BCC2-2269401630E6}" type="parTrans" cxnId="{BD7998EE-4349-4EEB-9AAF-D11CCF2CEFAD}">
      <dgm:prSet/>
      <dgm:spPr/>
      <dgm:t>
        <a:bodyPr/>
        <a:lstStyle/>
        <a:p>
          <a:endParaRPr lang="es-CO" sz="2000"/>
        </a:p>
      </dgm:t>
    </dgm:pt>
    <dgm:pt modelId="{4E297886-1951-465C-B147-9B9231940D67}" type="sibTrans" cxnId="{BD7998EE-4349-4EEB-9AAF-D11CCF2CEFAD}">
      <dgm:prSet/>
      <dgm:spPr/>
      <dgm:t>
        <a:bodyPr/>
        <a:lstStyle/>
        <a:p>
          <a:endParaRPr lang="es-CO" sz="2000"/>
        </a:p>
      </dgm:t>
    </dgm:pt>
    <dgm:pt modelId="{603E0506-C98A-4AED-BE73-CD343461475B}">
      <dgm:prSet phldrT="[Texto]" custT="1"/>
      <dgm:spPr/>
      <dgm:t>
        <a:bodyPr/>
        <a:lstStyle/>
        <a:p>
          <a:r>
            <a:rPr lang="es-CO" sz="900" b="1" i="0"/>
            <a:t>Identifique las metodologías y herramientas que va a usar para promover la innovación</a:t>
          </a:r>
          <a:endParaRPr lang="es-CO" sz="900"/>
        </a:p>
      </dgm:t>
    </dgm:pt>
    <dgm:pt modelId="{304741E2-F28F-49AA-9616-A35487F467F6}" type="parTrans" cxnId="{3CE003FE-285C-451D-9F7C-DAB7CBAECEBF}">
      <dgm:prSet/>
      <dgm:spPr/>
      <dgm:t>
        <a:bodyPr/>
        <a:lstStyle/>
        <a:p>
          <a:endParaRPr lang="es-CO" sz="2000"/>
        </a:p>
      </dgm:t>
    </dgm:pt>
    <dgm:pt modelId="{01F0DE01-2C37-4C80-84DC-D5B240CE7199}" type="sibTrans" cxnId="{3CE003FE-285C-451D-9F7C-DAB7CBAECEBF}">
      <dgm:prSet/>
      <dgm:spPr/>
      <dgm:t>
        <a:bodyPr/>
        <a:lstStyle/>
        <a:p>
          <a:endParaRPr lang="es-CO" sz="2000"/>
        </a:p>
      </dgm:t>
    </dgm:pt>
    <dgm:pt modelId="{B933B81E-BA63-42A9-A479-670A96B49087}">
      <dgm:prSet phldrT="[Texto]" custT="1"/>
      <dgm:spPr/>
      <dgm:t>
        <a:bodyPr/>
        <a:lstStyle/>
        <a:p>
          <a:r>
            <a:rPr lang="es-CO" sz="900" b="1" i="0"/>
            <a:t>Desarrolle la competencia de gestión del cambio en sus colaboradore</a:t>
          </a:r>
          <a:endParaRPr lang="es-CO" sz="900"/>
        </a:p>
      </dgm:t>
    </dgm:pt>
    <dgm:pt modelId="{C2BAB5AA-F360-4451-932B-D86B012BCA51}" type="parTrans" cxnId="{F3FEE703-91FA-4D6C-842B-1D8B658515A0}">
      <dgm:prSet/>
      <dgm:spPr/>
      <dgm:t>
        <a:bodyPr/>
        <a:lstStyle/>
        <a:p>
          <a:endParaRPr lang="es-CO" sz="1800"/>
        </a:p>
      </dgm:t>
    </dgm:pt>
    <dgm:pt modelId="{A506F0CB-8D6B-4B33-B995-94ED8ADE102B}" type="sibTrans" cxnId="{F3FEE703-91FA-4D6C-842B-1D8B658515A0}">
      <dgm:prSet/>
      <dgm:spPr/>
      <dgm:t>
        <a:bodyPr/>
        <a:lstStyle/>
        <a:p>
          <a:endParaRPr lang="es-CO" sz="1800"/>
        </a:p>
      </dgm:t>
    </dgm:pt>
    <dgm:pt modelId="{BB27413F-9FB6-4506-83AF-47F2EBD43717}" type="pres">
      <dgm:prSet presAssocID="{42FD2DD8-91BE-4FBA-AAFD-47A4477D8F9F}" presName="linear" presStyleCnt="0">
        <dgm:presLayoutVars>
          <dgm:dir/>
          <dgm:animLvl val="lvl"/>
          <dgm:resizeHandles val="exact"/>
        </dgm:presLayoutVars>
      </dgm:prSet>
      <dgm:spPr/>
    </dgm:pt>
    <dgm:pt modelId="{B52A1E47-70D6-42A3-9DFA-C375133AFF5E}" type="pres">
      <dgm:prSet presAssocID="{27450F4F-B617-4681-9AB8-D37CDDF13A3F}" presName="parentLin" presStyleCnt="0"/>
      <dgm:spPr/>
    </dgm:pt>
    <dgm:pt modelId="{21D5B734-0B2A-4C05-BB21-5768303B0805}" type="pres">
      <dgm:prSet presAssocID="{27450F4F-B617-4681-9AB8-D37CDDF13A3F}" presName="parentLeftMargin" presStyleLbl="node1" presStyleIdx="0" presStyleCnt="4"/>
      <dgm:spPr/>
    </dgm:pt>
    <dgm:pt modelId="{C4FEE821-20B1-4E37-8BD1-9EDF1A5B8FBD}" type="pres">
      <dgm:prSet presAssocID="{27450F4F-B617-4681-9AB8-D37CDDF13A3F}" presName="parentText" presStyleLbl="node1" presStyleIdx="0" presStyleCnt="4" custScaleX="112959">
        <dgm:presLayoutVars>
          <dgm:chMax val="0"/>
          <dgm:bulletEnabled val="1"/>
        </dgm:presLayoutVars>
      </dgm:prSet>
      <dgm:spPr/>
    </dgm:pt>
    <dgm:pt modelId="{2EF71794-BB7F-44FA-992A-4A49035FA0BF}" type="pres">
      <dgm:prSet presAssocID="{27450F4F-B617-4681-9AB8-D37CDDF13A3F}" presName="negativeSpace" presStyleCnt="0"/>
      <dgm:spPr/>
    </dgm:pt>
    <dgm:pt modelId="{49F2588F-8A17-47FB-8513-B693D4E9F9EB}" type="pres">
      <dgm:prSet presAssocID="{27450F4F-B617-4681-9AB8-D37CDDF13A3F}" presName="childText" presStyleLbl="conFgAcc1" presStyleIdx="0" presStyleCnt="4">
        <dgm:presLayoutVars>
          <dgm:bulletEnabled val="1"/>
        </dgm:presLayoutVars>
      </dgm:prSet>
      <dgm:spPr/>
    </dgm:pt>
    <dgm:pt modelId="{95A012CE-F80B-4D2A-843A-3E513D125CF7}" type="pres">
      <dgm:prSet presAssocID="{FEA3C967-D74E-485B-A7B7-8D6B71316715}" presName="spaceBetweenRectangles" presStyleCnt="0"/>
      <dgm:spPr/>
    </dgm:pt>
    <dgm:pt modelId="{52B8CC65-EF72-4D3B-9E8E-BDADF746A508}" type="pres">
      <dgm:prSet presAssocID="{0ED1EAFF-02E6-4B3D-9451-B56CE45EDE08}" presName="parentLin" presStyleCnt="0"/>
      <dgm:spPr/>
    </dgm:pt>
    <dgm:pt modelId="{CE679E85-BB8A-41B6-9248-839E8A9838FA}" type="pres">
      <dgm:prSet presAssocID="{0ED1EAFF-02E6-4B3D-9451-B56CE45EDE08}" presName="parentLeftMargin" presStyleLbl="node1" presStyleIdx="0" presStyleCnt="4"/>
      <dgm:spPr/>
    </dgm:pt>
    <dgm:pt modelId="{EF7D9DA7-0DD0-4BFD-8347-DFC7620FEDA3}" type="pres">
      <dgm:prSet presAssocID="{0ED1EAFF-02E6-4B3D-9451-B56CE45EDE08}" presName="parentText" presStyleLbl="node1" presStyleIdx="1" presStyleCnt="4" custScaleX="112959">
        <dgm:presLayoutVars>
          <dgm:chMax val="0"/>
          <dgm:bulletEnabled val="1"/>
        </dgm:presLayoutVars>
      </dgm:prSet>
      <dgm:spPr/>
    </dgm:pt>
    <dgm:pt modelId="{D1BFC74A-A3E8-4B80-921E-75F08FFEC104}" type="pres">
      <dgm:prSet presAssocID="{0ED1EAFF-02E6-4B3D-9451-B56CE45EDE08}" presName="negativeSpace" presStyleCnt="0"/>
      <dgm:spPr/>
    </dgm:pt>
    <dgm:pt modelId="{1C3A2307-A1F3-4D6E-BD5B-14826473D8DC}" type="pres">
      <dgm:prSet presAssocID="{0ED1EAFF-02E6-4B3D-9451-B56CE45EDE08}" presName="childText" presStyleLbl="conFgAcc1" presStyleIdx="1" presStyleCnt="4">
        <dgm:presLayoutVars>
          <dgm:bulletEnabled val="1"/>
        </dgm:presLayoutVars>
      </dgm:prSet>
      <dgm:spPr/>
    </dgm:pt>
    <dgm:pt modelId="{44A8372F-E655-49F4-9B11-0E8130D93036}" type="pres">
      <dgm:prSet presAssocID="{4E297886-1951-465C-B147-9B9231940D67}" presName="spaceBetweenRectangles" presStyleCnt="0"/>
      <dgm:spPr/>
    </dgm:pt>
    <dgm:pt modelId="{14ECF872-9BB0-45AB-B66E-FF13E1AC5857}" type="pres">
      <dgm:prSet presAssocID="{603E0506-C98A-4AED-BE73-CD343461475B}" presName="parentLin" presStyleCnt="0"/>
      <dgm:spPr/>
    </dgm:pt>
    <dgm:pt modelId="{F13E8994-31F5-41A9-9580-65EA3113B2BA}" type="pres">
      <dgm:prSet presAssocID="{603E0506-C98A-4AED-BE73-CD343461475B}" presName="parentLeftMargin" presStyleLbl="node1" presStyleIdx="1" presStyleCnt="4"/>
      <dgm:spPr/>
    </dgm:pt>
    <dgm:pt modelId="{47C086E5-A54F-4EFF-89F3-605371BAA9BD}" type="pres">
      <dgm:prSet presAssocID="{603E0506-C98A-4AED-BE73-CD343461475B}" presName="parentText" presStyleLbl="node1" presStyleIdx="2" presStyleCnt="4" custScaleX="112959">
        <dgm:presLayoutVars>
          <dgm:chMax val="0"/>
          <dgm:bulletEnabled val="1"/>
        </dgm:presLayoutVars>
      </dgm:prSet>
      <dgm:spPr/>
    </dgm:pt>
    <dgm:pt modelId="{B999D5D4-6BF1-46D1-8F0E-DA01B966C1C4}" type="pres">
      <dgm:prSet presAssocID="{603E0506-C98A-4AED-BE73-CD343461475B}" presName="negativeSpace" presStyleCnt="0"/>
      <dgm:spPr/>
    </dgm:pt>
    <dgm:pt modelId="{D9FC940C-8D67-4185-8FBA-046F38DDB370}" type="pres">
      <dgm:prSet presAssocID="{603E0506-C98A-4AED-BE73-CD343461475B}" presName="childText" presStyleLbl="conFgAcc1" presStyleIdx="2" presStyleCnt="4">
        <dgm:presLayoutVars>
          <dgm:bulletEnabled val="1"/>
        </dgm:presLayoutVars>
      </dgm:prSet>
      <dgm:spPr/>
    </dgm:pt>
    <dgm:pt modelId="{B22C1BF2-3295-4CF7-927B-000C3A5EA99B}" type="pres">
      <dgm:prSet presAssocID="{01F0DE01-2C37-4C80-84DC-D5B240CE7199}" presName="spaceBetweenRectangles" presStyleCnt="0"/>
      <dgm:spPr/>
    </dgm:pt>
    <dgm:pt modelId="{9AE36BD1-D418-42B4-A6E8-3097E444AF8F}" type="pres">
      <dgm:prSet presAssocID="{B933B81E-BA63-42A9-A479-670A96B49087}" presName="parentLin" presStyleCnt="0"/>
      <dgm:spPr/>
    </dgm:pt>
    <dgm:pt modelId="{E3D96B82-93BC-4C91-AAA4-3497B2F228AB}" type="pres">
      <dgm:prSet presAssocID="{B933B81E-BA63-42A9-A479-670A96B49087}" presName="parentLeftMargin" presStyleLbl="node1" presStyleIdx="2" presStyleCnt="4"/>
      <dgm:spPr/>
    </dgm:pt>
    <dgm:pt modelId="{6CDC3582-49AD-4540-99B9-2C3BF3377E30}" type="pres">
      <dgm:prSet presAssocID="{B933B81E-BA63-42A9-A479-670A96B49087}" presName="parentText" presStyleLbl="node1" presStyleIdx="3" presStyleCnt="4" custScaleX="112959">
        <dgm:presLayoutVars>
          <dgm:chMax val="0"/>
          <dgm:bulletEnabled val="1"/>
        </dgm:presLayoutVars>
      </dgm:prSet>
      <dgm:spPr/>
    </dgm:pt>
    <dgm:pt modelId="{F1841BA2-A6BD-4F1D-AAEA-72B143B26B45}" type="pres">
      <dgm:prSet presAssocID="{B933B81E-BA63-42A9-A479-670A96B49087}" presName="negativeSpace" presStyleCnt="0"/>
      <dgm:spPr/>
    </dgm:pt>
    <dgm:pt modelId="{08006BDA-DCAF-4B5D-A170-186FC38BE054}" type="pres">
      <dgm:prSet presAssocID="{B933B81E-BA63-42A9-A479-670A96B49087}" presName="childText" presStyleLbl="conFgAcc1" presStyleIdx="3" presStyleCnt="4">
        <dgm:presLayoutVars>
          <dgm:bulletEnabled val="1"/>
        </dgm:presLayoutVars>
      </dgm:prSet>
      <dgm:spPr/>
    </dgm:pt>
  </dgm:ptLst>
  <dgm:cxnLst>
    <dgm:cxn modelId="{F3FEE703-91FA-4D6C-842B-1D8B658515A0}" srcId="{42FD2DD8-91BE-4FBA-AAFD-47A4477D8F9F}" destId="{B933B81E-BA63-42A9-A479-670A96B49087}" srcOrd="3" destOrd="0" parTransId="{C2BAB5AA-F360-4451-932B-D86B012BCA51}" sibTransId="{A506F0CB-8D6B-4B33-B995-94ED8ADE102B}"/>
    <dgm:cxn modelId="{4E489C16-C83E-4670-9C85-08CB5AFE3B8C}" type="presOf" srcId="{42FD2DD8-91BE-4FBA-AAFD-47A4477D8F9F}" destId="{BB27413F-9FB6-4506-83AF-47F2EBD43717}" srcOrd="0" destOrd="0" presId="urn:microsoft.com/office/officeart/2005/8/layout/list1"/>
    <dgm:cxn modelId="{DD3AB93C-2F8E-4237-B4CD-290FC9D3F09A}" type="presOf" srcId="{27450F4F-B617-4681-9AB8-D37CDDF13A3F}" destId="{C4FEE821-20B1-4E37-8BD1-9EDF1A5B8FBD}" srcOrd="1" destOrd="0" presId="urn:microsoft.com/office/officeart/2005/8/layout/list1"/>
    <dgm:cxn modelId="{BC85AF6B-6609-4561-B0D5-2F459F379D17}" type="presOf" srcId="{603E0506-C98A-4AED-BE73-CD343461475B}" destId="{F13E8994-31F5-41A9-9580-65EA3113B2BA}" srcOrd="0" destOrd="0" presId="urn:microsoft.com/office/officeart/2005/8/layout/list1"/>
    <dgm:cxn modelId="{8E618D73-689E-48D0-8191-FF9560D9F5B6}" type="presOf" srcId="{603E0506-C98A-4AED-BE73-CD343461475B}" destId="{47C086E5-A54F-4EFF-89F3-605371BAA9BD}" srcOrd="1" destOrd="0" presId="urn:microsoft.com/office/officeart/2005/8/layout/list1"/>
    <dgm:cxn modelId="{EC307497-52F7-4F7E-8DBC-365DAC1CF937}" type="presOf" srcId="{B933B81E-BA63-42A9-A479-670A96B49087}" destId="{E3D96B82-93BC-4C91-AAA4-3497B2F228AB}" srcOrd="0" destOrd="0" presId="urn:microsoft.com/office/officeart/2005/8/layout/list1"/>
    <dgm:cxn modelId="{9E26C29E-1B14-4CAC-A195-20B026A43F47}" type="presOf" srcId="{B933B81E-BA63-42A9-A479-670A96B49087}" destId="{6CDC3582-49AD-4540-99B9-2C3BF3377E30}" srcOrd="1" destOrd="0" presId="urn:microsoft.com/office/officeart/2005/8/layout/list1"/>
    <dgm:cxn modelId="{C645EDAA-7C3E-45F4-B55D-C8B8920D38B9}" srcId="{42FD2DD8-91BE-4FBA-AAFD-47A4477D8F9F}" destId="{27450F4F-B617-4681-9AB8-D37CDDF13A3F}" srcOrd="0" destOrd="0" parTransId="{4652569B-01A7-4E65-9CC3-6D322E74BBC3}" sibTransId="{FEA3C967-D74E-485B-A7B7-8D6B71316715}"/>
    <dgm:cxn modelId="{54AA73B8-3E38-4089-84FB-F5D266A46117}" type="presOf" srcId="{27450F4F-B617-4681-9AB8-D37CDDF13A3F}" destId="{21D5B734-0B2A-4C05-BB21-5768303B0805}" srcOrd="0" destOrd="0" presId="urn:microsoft.com/office/officeart/2005/8/layout/list1"/>
    <dgm:cxn modelId="{A6614AEA-5F40-4190-AC63-EE7EC91BE291}" type="presOf" srcId="{0ED1EAFF-02E6-4B3D-9451-B56CE45EDE08}" destId="{CE679E85-BB8A-41B6-9248-839E8A9838FA}" srcOrd="0" destOrd="0" presId="urn:microsoft.com/office/officeart/2005/8/layout/list1"/>
    <dgm:cxn modelId="{BD7998EE-4349-4EEB-9AAF-D11CCF2CEFAD}" srcId="{42FD2DD8-91BE-4FBA-AAFD-47A4477D8F9F}" destId="{0ED1EAFF-02E6-4B3D-9451-B56CE45EDE08}" srcOrd="1" destOrd="0" parTransId="{6F904D0C-7660-4B34-BCC2-2269401630E6}" sibTransId="{4E297886-1951-465C-B147-9B9231940D67}"/>
    <dgm:cxn modelId="{7EB8EAF2-9D56-49D8-87D9-C54A1632A81F}" type="presOf" srcId="{0ED1EAFF-02E6-4B3D-9451-B56CE45EDE08}" destId="{EF7D9DA7-0DD0-4BFD-8347-DFC7620FEDA3}" srcOrd="1" destOrd="0" presId="urn:microsoft.com/office/officeart/2005/8/layout/list1"/>
    <dgm:cxn modelId="{3CE003FE-285C-451D-9F7C-DAB7CBAECEBF}" srcId="{42FD2DD8-91BE-4FBA-AAFD-47A4477D8F9F}" destId="{603E0506-C98A-4AED-BE73-CD343461475B}" srcOrd="2" destOrd="0" parTransId="{304741E2-F28F-49AA-9616-A35487F467F6}" sibTransId="{01F0DE01-2C37-4C80-84DC-D5B240CE7199}"/>
    <dgm:cxn modelId="{BBF2BA63-8E12-43CB-8B06-69922703A3BE}" type="presParOf" srcId="{BB27413F-9FB6-4506-83AF-47F2EBD43717}" destId="{B52A1E47-70D6-42A3-9DFA-C375133AFF5E}" srcOrd="0" destOrd="0" presId="urn:microsoft.com/office/officeart/2005/8/layout/list1"/>
    <dgm:cxn modelId="{B36C4E94-F93A-44C0-B726-7D315539BE88}" type="presParOf" srcId="{B52A1E47-70D6-42A3-9DFA-C375133AFF5E}" destId="{21D5B734-0B2A-4C05-BB21-5768303B0805}" srcOrd="0" destOrd="0" presId="urn:microsoft.com/office/officeart/2005/8/layout/list1"/>
    <dgm:cxn modelId="{E760BDA8-4BA7-4A91-95D9-4146A4BCE576}" type="presParOf" srcId="{B52A1E47-70D6-42A3-9DFA-C375133AFF5E}" destId="{C4FEE821-20B1-4E37-8BD1-9EDF1A5B8FBD}" srcOrd="1" destOrd="0" presId="urn:microsoft.com/office/officeart/2005/8/layout/list1"/>
    <dgm:cxn modelId="{70177B01-A894-41D7-83B2-DB0D0116EEF0}" type="presParOf" srcId="{BB27413F-9FB6-4506-83AF-47F2EBD43717}" destId="{2EF71794-BB7F-44FA-992A-4A49035FA0BF}" srcOrd="1" destOrd="0" presId="urn:microsoft.com/office/officeart/2005/8/layout/list1"/>
    <dgm:cxn modelId="{C0BBBAF5-ECC0-4E19-9C2B-168FA1BFB989}" type="presParOf" srcId="{BB27413F-9FB6-4506-83AF-47F2EBD43717}" destId="{49F2588F-8A17-47FB-8513-B693D4E9F9EB}" srcOrd="2" destOrd="0" presId="urn:microsoft.com/office/officeart/2005/8/layout/list1"/>
    <dgm:cxn modelId="{4DCDBD4E-A6A1-41A8-B137-CF0D6310EE0D}" type="presParOf" srcId="{BB27413F-9FB6-4506-83AF-47F2EBD43717}" destId="{95A012CE-F80B-4D2A-843A-3E513D125CF7}" srcOrd="3" destOrd="0" presId="urn:microsoft.com/office/officeart/2005/8/layout/list1"/>
    <dgm:cxn modelId="{E33623B8-F19B-4BCD-B670-CFE9C3468198}" type="presParOf" srcId="{BB27413F-9FB6-4506-83AF-47F2EBD43717}" destId="{52B8CC65-EF72-4D3B-9E8E-BDADF746A508}" srcOrd="4" destOrd="0" presId="urn:microsoft.com/office/officeart/2005/8/layout/list1"/>
    <dgm:cxn modelId="{E80A20AF-07CE-4CF9-990A-07D68B41E254}" type="presParOf" srcId="{52B8CC65-EF72-4D3B-9E8E-BDADF746A508}" destId="{CE679E85-BB8A-41B6-9248-839E8A9838FA}" srcOrd="0" destOrd="0" presId="urn:microsoft.com/office/officeart/2005/8/layout/list1"/>
    <dgm:cxn modelId="{FDC01043-D478-4403-B69F-F38D26A55B0A}" type="presParOf" srcId="{52B8CC65-EF72-4D3B-9E8E-BDADF746A508}" destId="{EF7D9DA7-0DD0-4BFD-8347-DFC7620FEDA3}" srcOrd="1" destOrd="0" presId="urn:microsoft.com/office/officeart/2005/8/layout/list1"/>
    <dgm:cxn modelId="{C3E59644-C011-4206-9505-148FBDD62462}" type="presParOf" srcId="{BB27413F-9FB6-4506-83AF-47F2EBD43717}" destId="{D1BFC74A-A3E8-4B80-921E-75F08FFEC104}" srcOrd="5" destOrd="0" presId="urn:microsoft.com/office/officeart/2005/8/layout/list1"/>
    <dgm:cxn modelId="{75DB2E1C-F7A9-4183-A2DF-AAF991409D32}" type="presParOf" srcId="{BB27413F-9FB6-4506-83AF-47F2EBD43717}" destId="{1C3A2307-A1F3-4D6E-BD5B-14826473D8DC}" srcOrd="6" destOrd="0" presId="urn:microsoft.com/office/officeart/2005/8/layout/list1"/>
    <dgm:cxn modelId="{8A29E05E-756F-4CEC-8555-E6EC85268631}" type="presParOf" srcId="{BB27413F-9FB6-4506-83AF-47F2EBD43717}" destId="{44A8372F-E655-49F4-9B11-0E8130D93036}" srcOrd="7" destOrd="0" presId="urn:microsoft.com/office/officeart/2005/8/layout/list1"/>
    <dgm:cxn modelId="{BF964B11-0E1D-4FDD-8430-B0640C8828E8}" type="presParOf" srcId="{BB27413F-9FB6-4506-83AF-47F2EBD43717}" destId="{14ECF872-9BB0-45AB-B66E-FF13E1AC5857}" srcOrd="8" destOrd="0" presId="urn:microsoft.com/office/officeart/2005/8/layout/list1"/>
    <dgm:cxn modelId="{F986CEA6-1786-480D-988F-3CE842637377}" type="presParOf" srcId="{14ECF872-9BB0-45AB-B66E-FF13E1AC5857}" destId="{F13E8994-31F5-41A9-9580-65EA3113B2BA}" srcOrd="0" destOrd="0" presId="urn:microsoft.com/office/officeart/2005/8/layout/list1"/>
    <dgm:cxn modelId="{5CB42FB2-5326-4D1F-8715-21F9187547EC}" type="presParOf" srcId="{14ECF872-9BB0-45AB-B66E-FF13E1AC5857}" destId="{47C086E5-A54F-4EFF-89F3-605371BAA9BD}" srcOrd="1" destOrd="0" presId="urn:microsoft.com/office/officeart/2005/8/layout/list1"/>
    <dgm:cxn modelId="{6CBF4BAC-3937-4D35-8A8A-3CDF2B364EE0}" type="presParOf" srcId="{BB27413F-9FB6-4506-83AF-47F2EBD43717}" destId="{B999D5D4-6BF1-46D1-8F0E-DA01B966C1C4}" srcOrd="9" destOrd="0" presId="urn:microsoft.com/office/officeart/2005/8/layout/list1"/>
    <dgm:cxn modelId="{37C15D06-E8A8-420E-988B-1FCD60FC2E73}" type="presParOf" srcId="{BB27413F-9FB6-4506-83AF-47F2EBD43717}" destId="{D9FC940C-8D67-4185-8FBA-046F38DDB370}" srcOrd="10" destOrd="0" presId="urn:microsoft.com/office/officeart/2005/8/layout/list1"/>
    <dgm:cxn modelId="{D3BB3A79-47AA-414A-8620-3A156C0C0213}" type="presParOf" srcId="{BB27413F-9FB6-4506-83AF-47F2EBD43717}" destId="{B22C1BF2-3295-4CF7-927B-000C3A5EA99B}" srcOrd="11" destOrd="0" presId="urn:microsoft.com/office/officeart/2005/8/layout/list1"/>
    <dgm:cxn modelId="{7BA8EC03-E5CA-44D3-B8A3-7D5C08567FF5}" type="presParOf" srcId="{BB27413F-9FB6-4506-83AF-47F2EBD43717}" destId="{9AE36BD1-D418-42B4-A6E8-3097E444AF8F}" srcOrd="12" destOrd="0" presId="urn:microsoft.com/office/officeart/2005/8/layout/list1"/>
    <dgm:cxn modelId="{33EB04AB-002C-402C-BE66-1566061F6281}" type="presParOf" srcId="{9AE36BD1-D418-42B4-A6E8-3097E444AF8F}" destId="{E3D96B82-93BC-4C91-AAA4-3497B2F228AB}" srcOrd="0" destOrd="0" presId="urn:microsoft.com/office/officeart/2005/8/layout/list1"/>
    <dgm:cxn modelId="{DEB6CDD7-9D60-4A39-A87C-00988A9C17A4}" type="presParOf" srcId="{9AE36BD1-D418-42B4-A6E8-3097E444AF8F}" destId="{6CDC3582-49AD-4540-99B9-2C3BF3377E30}" srcOrd="1" destOrd="0" presId="urn:microsoft.com/office/officeart/2005/8/layout/list1"/>
    <dgm:cxn modelId="{F7AC943C-FA55-4FC4-B90C-378F500D9F65}" type="presParOf" srcId="{BB27413F-9FB6-4506-83AF-47F2EBD43717}" destId="{F1841BA2-A6BD-4F1D-AAEA-72B143B26B45}" srcOrd="13" destOrd="0" presId="urn:microsoft.com/office/officeart/2005/8/layout/list1"/>
    <dgm:cxn modelId="{A78EDCD6-0CA8-41F8-AA15-888F27ABF08F}" type="presParOf" srcId="{BB27413F-9FB6-4506-83AF-47F2EBD43717}" destId="{08006BDA-DCAF-4B5D-A170-186FC38BE054}"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588F-8A17-47FB-8513-B693D4E9F9EB}">
      <dsp:nvSpPr>
        <dsp:cNvPr id="0" name=""/>
        <dsp:cNvSpPr/>
      </dsp:nvSpPr>
      <dsp:spPr>
        <a:xfrm>
          <a:off x="0" y="206730"/>
          <a:ext cx="4634618" cy="302400"/>
        </a:xfrm>
        <a:prstGeom prst="rect">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4FEE821-20B1-4E37-8BD1-9EDF1A5B8FBD}">
      <dsp:nvSpPr>
        <dsp:cNvPr id="0" name=""/>
        <dsp:cNvSpPr/>
      </dsp:nvSpPr>
      <dsp:spPr>
        <a:xfrm>
          <a:off x="231730" y="29610"/>
          <a:ext cx="3664652" cy="354240"/>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400050">
            <a:lnSpc>
              <a:spcPct val="90000"/>
            </a:lnSpc>
            <a:spcBef>
              <a:spcPct val="0"/>
            </a:spcBef>
            <a:spcAft>
              <a:spcPct val="35000"/>
            </a:spcAft>
            <a:buNone/>
          </a:pPr>
          <a:r>
            <a:rPr lang="es-CO" sz="900" kern="1200"/>
            <a:t>1. Promover a partir de los líderes un cambio de paradigma</a:t>
          </a:r>
        </a:p>
      </dsp:txBody>
      <dsp:txXfrm>
        <a:off x="249023" y="46903"/>
        <a:ext cx="3630066" cy="319654"/>
      </dsp:txXfrm>
    </dsp:sp>
    <dsp:sp modelId="{1C3A2307-A1F3-4D6E-BD5B-14826473D8DC}">
      <dsp:nvSpPr>
        <dsp:cNvPr id="0" name=""/>
        <dsp:cNvSpPr/>
      </dsp:nvSpPr>
      <dsp:spPr>
        <a:xfrm>
          <a:off x="0" y="751050"/>
          <a:ext cx="4634618" cy="302400"/>
        </a:xfrm>
        <a:prstGeom prst="rect">
          <a:avLst/>
        </a:prstGeom>
        <a:solidFill>
          <a:schemeClr val="lt1">
            <a:alpha val="90000"/>
            <a:hueOff val="0"/>
            <a:satOff val="0"/>
            <a:lumOff val="0"/>
            <a:alphaOff val="0"/>
          </a:schemeClr>
        </a:solidFill>
        <a:ln w="6350" cap="flat" cmpd="sng" algn="ctr">
          <a:solidFill>
            <a:schemeClr val="accent1">
              <a:shade val="80000"/>
              <a:hueOff val="87960"/>
              <a:satOff val="-3931"/>
              <a:lumOff val="91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7D9DA7-0DD0-4BFD-8347-DFC7620FEDA3}">
      <dsp:nvSpPr>
        <dsp:cNvPr id="0" name=""/>
        <dsp:cNvSpPr/>
      </dsp:nvSpPr>
      <dsp:spPr>
        <a:xfrm>
          <a:off x="231730" y="573930"/>
          <a:ext cx="3664652" cy="354240"/>
        </a:xfrm>
        <a:prstGeom prst="roundRect">
          <a:avLst/>
        </a:prstGeom>
        <a:gradFill rotWithShape="0">
          <a:gsLst>
            <a:gs pos="0">
              <a:schemeClr val="accent1">
                <a:shade val="80000"/>
                <a:hueOff val="87960"/>
                <a:satOff val="-3931"/>
                <a:lumOff val="9105"/>
                <a:alphaOff val="0"/>
                <a:satMod val="103000"/>
                <a:lumMod val="102000"/>
                <a:tint val="94000"/>
              </a:schemeClr>
            </a:gs>
            <a:gs pos="50000">
              <a:schemeClr val="accent1">
                <a:shade val="80000"/>
                <a:hueOff val="87960"/>
                <a:satOff val="-3931"/>
                <a:lumOff val="9105"/>
                <a:alphaOff val="0"/>
                <a:satMod val="110000"/>
                <a:lumMod val="100000"/>
                <a:shade val="100000"/>
              </a:schemeClr>
            </a:gs>
            <a:gs pos="100000">
              <a:schemeClr val="accent1">
                <a:shade val="80000"/>
                <a:hueOff val="87960"/>
                <a:satOff val="-3931"/>
                <a:lumOff val="91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400050">
            <a:lnSpc>
              <a:spcPct val="90000"/>
            </a:lnSpc>
            <a:spcBef>
              <a:spcPct val="0"/>
            </a:spcBef>
            <a:spcAft>
              <a:spcPct val="35000"/>
            </a:spcAft>
            <a:buNone/>
          </a:pPr>
          <a:r>
            <a:rPr lang="es-CO" sz="900" kern="1200" dirty="0"/>
            <a:t>2.</a:t>
          </a:r>
          <a:r>
            <a:rPr lang="es-CO" sz="900" b="1" i="0" kern="1200" dirty="0"/>
            <a:t> Desarrollar vigilancia tecnológica de las tendencias de su entorno</a:t>
          </a:r>
          <a:endParaRPr lang="es-CO" sz="900" kern="1200" dirty="0"/>
        </a:p>
      </dsp:txBody>
      <dsp:txXfrm>
        <a:off x="249023" y="591223"/>
        <a:ext cx="3630066" cy="319654"/>
      </dsp:txXfrm>
    </dsp:sp>
    <dsp:sp modelId="{D9FC940C-8D67-4185-8FBA-046F38DDB370}">
      <dsp:nvSpPr>
        <dsp:cNvPr id="0" name=""/>
        <dsp:cNvSpPr/>
      </dsp:nvSpPr>
      <dsp:spPr>
        <a:xfrm>
          <a:off x="0" y="1295370"/>
          <a:ext cx="4634618" cy="302400"/>
        </a:xfrm>
        <a:prstGeom prst="rect">
          <a:avLst/>
        </a:prstGeom>
        <a:solidFill>
          <a:schemeClr val="lt1">
            <a:alpha val="90000"/>
            <a:hueOff val="0"/>
            <a:satOff val="0"/>
            <a:lumOff val="0"/>
            <a:alphaOff val="0"/>
          </a:schemeClr>
        </a:solidFill>
        <a:ln w="6350" cap="flat" cmpd="sng" algn="ctr">
          <a:solidFill>
            <a:schemeClr val="accent1">
              <a:shade val="80000"/>
              <a:hueOff val="175919"/>
              <a:satOff val="-7861"/>
              <a:lumOff val="18211"/>
              <a:alphaOff val="0"/>
            </a:schemeClr>
          </a:solidFill>
          <a:prstDash val="solid"/>
          <a:miter lim="800000"/>
        </a:ln>
        <a:effectLst/>
      </dsp:spPr>
      <dsp:style>
        <a:lnRef idx="1">
          <a:scrgbClr r="0" g="0" b="0"/>
        </a:lnRef>
        <a:fillRef idx="1">
          <a:scrgbClr r="0" g="0" b="0"/>
        </a:fillRef>
        <a:effectRef idx="0">
          <a:scrgbClr r="0" g="0" b="0"/>
        </a:effectRef>
        <a:fontRef idx="minor"/>
      </dsp:style>
    </dsp:sp>
    <dsp:sp modelId="{47C086E5-A54F-4EFF-89F3-605371BAA9BD}">
      <dsp:nvSpPr>
        <dsp:cNvPr id="0" name=""/>
        <dsp:cNvSpPr/>
      </dsp:nvSpPr>
      <dsp:spPr>
        <a:xfrm>
          <a:off x="231730" y="1118250"/>
          <a:ext cx="3664652" cy="354240"/>
        </a:xfrm>
        <a:prstGeom prst="roundRect">
          <a:avLst/>
        </a:prstGeom>
        <a:gradFill rotWithShape="0">
          <a:gsLst>
            <a:gs pos="0">
              <a:schemeClr val="accent1">
                <a:shade val="80000"/>
                <a:hueOff val="175919"/>
                <a:satOff val="-7861"/>
                <a:lumOff val="18211"/>
                <a:alphaOff val="0"/>
                <a:satMod val="103000"/>
                <a:lumMod val="102000"/>
                <a:tint val="94000"/>
              </a:schemeClr>
            </a:gs>
            <a:gs pos="50000">
              <a:schemeClr val="accent1">
                <a:shade val="80000"/>
                <a:hueOff val="175919"/>
                <a:satOff val="-7861"/>
                <a:lumOff val="18211"/>
                <a:alphaOff val="0"/>
                <a:satMod val="110000"/>
                <a:lumMod val="100000"/>
                <a:shade val="100000"/>
              </a:schemeClr>
            </a:gs>
            <a:gs pos="100000">
              <a:schemeClr val="accent1">
                <a:shade val="80000"/>
                <a:hueOff val="175919"/>
                <a:satOff val="-7861"/>
                <a:lumOff val="1821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400050">
            <a:lnSpc>
              <a:spcPct val="90000"/>
            </a:lnSpc>
            <a:spcBef>
              <a:spcPct val="0"/>
            </a:spcBef>
            <a:spcAft>
              <a:spcPct val="35000"/>
            </a:spcAft>
            <a:buNone/>
          </a:pPr>
          <a:r>
            <a:rPr lang="es-CO" sz="900" b="1" i="0" kern="1200"/>
            <a:t>Identifique las metodologías y herramientas que va a usar para promover la innovación</a:t>
          </a:r>
          <a:endParaRPr lang="es-CO" sz="900" kern="1200"/>
        </a:p>
      </dsp:txBody>
      <dsp:txXfrm>
        <a:off x="249023" y="1135543"/>
        <a:ext cx="3630066" cy="319654"/>
      </dsp:txXfrm>
    </dsp:sp>
    <dsp:sp modelId="{08006BDA-DCAF-4B5D-A170-186FC38BE054}">
      <dsp:nvSpPr>
        <dsp:cNvPr id="0" name=""/>
        <dsp:cNvSpPr/>
      </dsp:nvSpPr>
      <dsp:spPr>
        <a:xfrm>
          <a:off x="0" y="1839689"/>
          <a:ext cx="4634618" cy="302400"/>
        </a:xfrm>
        <a:prstGeom prst="rect">
          <a:avLst/>
        </a:prstGeom>
        <a:solidFill>
          <a:schemeClr val="lt1">
            <a:alpha val="90000"/>
            <a:hueOff val="0"/>
            <a:satOff val="0"/>
            <a:lumOff val="0"/>
            <a:alphaOff val="0"/>
          </a:schemeClr>
        </a:solidFill>
        <a:ln w="6350" cap="flat" cmpd="sng" algn="ctr">
          <a:solidFill>
            <a:schemeClr val="accent1">
              <a:shade val="80000"/>
              <a:hueOff val="263879"/>
              <a:satOff val="-11792"/>
              <a:lumOff val="27316"/>
              <a:alphaOff val="0"/>
            </a:schemeClr>
          </a:solidFill>
          <a:prstDash val="solid"/>
          <a:miter lim="800000"/>
        </a:ln>
        <a:effectLst/>
      </dsp:spPr>
      <dsp:style>
        <a:lnRef idx="1">
          <a:scrgbClr r="0" g="0" b="0"/>
        </a:lnRef>
        <a:fillRef idx="1">
          <a:scrgbClr r="0" g="0" b="0"/>
        </a:fillRef>
        <a:effectRef idx="0">
          <a:scrgbClr r="0" g="0" b="0"/>
        </a:effectRef>
        <a:fontRef idx="minor"/>
      </dsp:style>
    </dsp:sp>
    <dsp:sp modelId="{6CDC3582-49AD-4540-99B9-2C3BF3377E30}">
      <dsp:nvSpPr>
        <dsp:cNvPr id="0" name=""/>
        <dsp:cNvSpPr/>
      </dsp:nvSpPr>
      <dsp:spPr>
        <a:xfrm>
          <a:off x="231730" y="1662570"/>
          <a:ext cx="3664652" cy="354240"/>
        </a:xfrm>
        <a:prstGeom prst="roundRect">
          <a:avLst/>
        </a:prstGeom>
        <a:gradFill rotWithShape="0">
          <a:gsLst>
            <a:gs pos="0">
              <a:schemeClr val="accent1">
                <a:shade val="80000"/>
                <a:hueOff val="263879"/>
                <a:satOff val="-11792"/>
                <a:lumOff val="27316"/>
                <a:alphaOff val="0"/>
                <a:satMod val="103000"/>
                <a:lumMod val="102000"/>
                <a:tint val="94000"/>
              </a:schemeClr>
            </a:gs>
            <a:gs pos="50000">
              <a:schemeClr val="accent1">
                <a:shade val="80000"/>
                <a:hueOff val="263879"/>
                <a:satOff val="-11792"/>
                <a:lumOff val="27316"/>
                <a:alphaOff val="0"/>
                <a:satMod val="110000"/>
                <a:lumMod val="100000"/>
                <a:shade val="100000"/>
              </a:schemeClr>
            </a:gs>
            <a:gs pos="100000">
              <a:schemeClr val="accent1">
                <a:shade val="80000"/>
                <a:hueOff val="263879"/>
                <a:satOff val="-11792"/>
                <a:lumOff val="2731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2624" tIns="0" rIns="122624" bIns="0" numCol="1" spcCol="1270" anchor="ctr" anchorCtr="0">
          <a:noAutofit/>
        </a:bodyPr>
        <a:lstStyle/>
        <a:p>
          <a:pPr marL="0" lvl="0" indent="0" algn="l" defTabSz="400050">
            <a:lnSpc>
              <a:spcPct val="90000"/>
            </a:lnSpc>
            <a:spcBef>
              <a:spcPct val="0"/>
            </a:spcBef>
            <a:spcAft>
              <a:spcPct val="35000"/>
            </a:spcAft>
            <a:buNone/>
          </a:pPr>
          <a:r>
            <a:rPr lang="es-CO" sz="900" b="1" i="0" kern="1200"/>
            <a:t>Desarrolle la competencia de gestión del cambio en sus colaboradore</a:t>
          </a:r>
          <a:endParaRPr lang="es-CO" sz="900" kern="1200"/>
        </a:p>
      </dsp:txBody>
      <dsp:txXfrm>
        <a:off x="249023" y="1679863"/>
        <a:ext cx="3630066"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EAFAE-CAFC-45B5-AD86-D3FC24C9653B}" type="datetimeFigureOut">
              <a:rPr lang="es-CO" smtClean="0"/>
              <a:t>25/08/2021</a:t>
            </a:fld>
            <a:endParaRPr lang="es-CO"/>
          </a:p>
        </p:txBody>
      </p:sp>
      <p:sp>
        <p:nvSpPr>
          <p:cNvPr id="4" name="Marcador de imagen de diapositiva 3"/>
          <p:cNvSpPr>
            <a:spLocks noGrp="1" noRot="1" noChangeAspect="1"/>
          </p:cNvSpPr>
          <p:nvPr>
            <p:ph type="sldImg" idx="2"/>
          </p:nvPr>
        </p:nvSpPr>
        <p:spPr>
          <a:xfrm>
            <a:off x="2379663" y="1143000"/>
            <a:ext cx="20986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5BD6-773A-41E7-8A4A-6FE2EFC31252}" type="slidenum">
              <a:rPr lang="es-CO" smtClean="0"/>
              <a:t>‹Nº›</a:t>
            </a:fld>
            <a:endParaRPr lang="es-CO"/>
          </a:p>
        </p:txBody>
      </p:sp>
    </p:spTree>
    <p:extLst>
      <p:ext uri="{BB962C8B-B14F-4D97-AF65-F5344CB8AC3E}">
        <p14:creationId xmlns:p14="http://schemas.microsoft.com/office/powerpoint/2010/main" val="277860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4350" y="1649770"/>
            <a:ext cx="5829300" cy="3509551"/>
          </a:xfrm>
        </p:spPr>
        <p:txBody>
          <a:bodyPr anchor="b"/>
          <a:lstStyle>
            <a:lvl1pPr algn="ctr">
              <a:defRPr sz="4500"/>
            </a:lvl1pPr>
          </a:lstStyle>
          <a:p>
            <a:r>
              <a:rPr lang="es-ES"/>
              <a:t>Escriba nombre del módulo</a:t>
            </a:r>
            <a:endParaRPr lang="en-US"/>
          </a:p>
        </p:txBody>
      </p:sp>
      <p:sp>
        <p:nvSpPr>
          <p:cNvPr id="3" name="Subtitle 2"/>
          <p:cNvSpPr>
            <a:spLocks noGrp="1"/>
          </p:cNvSpPr>
          <p:nvPr>
            <p:ph type="subTitle" idx="1" hasCustomPrompt="1"/>
          </p:nvPr>
        </p:nvSpPr>
        <p:spPr>
          <a:xfrm>
            <a:off x="857250" y="5294663"/>
            <a:ext cx="5143500" cy="1220438"/>
          </a:xfrm>
        </p:spPr>
        <p:txBody>
          <a:bodyPr/>
          <a:lstStyle>
            <a:lvl1pPr marL="0" indent="0" algn="ctr">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Curso o diplomado:</a:t>
            </a:r>
          </a:p>
          <a:p>
            <a:r>
              <a:rPr lang="es-ES"/>
              <a:t>Profesor:</a:t>
            </a:r>
          </a:p>
          <a:p>
            <a:r>
              <a:rPr lang="es-ES"/>
              <a:t>Diseñador instruccional</a:t>
            </a:r>
            <a:endParaRPr lang="en-US"/>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216" y="40837"/>
            <a:ext cx="5667768" cy="2049730"/>
          </a:xfrm>
          <a:prstGeom prst="rect">
            <a:avLst/>
          </a:prstGeom>
        </p:spPr>
      </p:pic>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842" y="8082517"/>
            <a:ext cx="5152516" cy="1791102"/>
          </a:xfrm>
          <a:prstGeom prst="rect">
            <a:avLst/>
          </a:prstGeom>
        </p:spPr>
      </p:pic>
    </p:spTree>
    <p:extLst>
      <p:ext uri="{BB962C8B-B14F-4D97-AF65-F5344CB8AC3E}">
        <p14:creationId xmlns:p14="http://schemas.microsoft.com/office/powerpoint/2010/main" val="229395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FB949-1DC3-4DCD-ABE6-75906B82A6A8}" type="datetimeFigureOut">
              <a:rPr lang="es-CO" smtClean="0"/>
              <a:t>25/08/2021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25574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36700"/>
            <a:ext cx="1478756" cy="8542864"/>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71488" y="536700"/>
            <a:ext cx="4350544" cy="854286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FB949-1DC3-4DCD-ABE6-75906B82A6A8}" type="datetimeFigureOut">
              <a:rPr lang="es-CO" smtClean="0"/>
              <a:t>25/08/2021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84809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5921" y="566652"/>
            <a:ext cx="6804000" cy="751214"/>
          </a:xfrm>
        </p:spPr>
        <p:txBody>
          <a:bodyPr>
            <a:normAutofit/>
          </a:bodyPr>
          <a:lstStyle>
            <a:lvl1pPr>
              <a:defRPr sz="2800"/>
            </a:lvl1pPr>
          </a:lstStyle>
          <a:p>
            <a:r>
              <a:rPr lang="es-ES"/>
              <a:t>Haga clic para modificar el estilo de título del patrón</a:t>
            </a:r>
            <a:endParaRPr lang="en-US"/>
          </a:p>
        </p:txBody>
      </p:sp>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r="3979" b="82944"/>
          <a:stretch/>
        </p:blipFill>
        <p:spPr>
          <a:xfrm>
            <a:off x="-15240" y="-74526"/>
            <a:ext cx="6774180" cy="676506"/>
          </a:xfrm>
          <a:prstGeom prst="rect">
            <a:avLst/>
          </a:prstGeom>
        </p:spPr>
      </p:pic>
      <p:pic>
        <p:nvPicPr>
          <p:cNvPr id="9" name="Imagen 8"/>
          <p:cNvPicPr>
            <a:picLocks noChangeAspect="1"/>
          </p:cNvPicPr>
          <p:nvPr userDrawn="1"/>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77746" y="9668340"/>
            <a:ext cx="1019397" cy="354360"/>
          </a:xfrm>
          <a:prstGeom prst="rect">
            <a:avLst/>
          </a:prstGeom>
        </p:spPr>
      </p:pic>
      <p:sp>
        <p:nvSpPr>
          <p:cNvPr id="10" name="Rectángulo 9"/>
          <p:cNvSpPr/>
          <p:nvPr userDrawn="1"/>
        </p:nvSpPr>
        <p:spPr>
          <a:xfrm>
            <a:off x="6897977" y="0"/>
            <a:ext cx="2899165" cy="10080625"/>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userDrawn="1"/>
        </p:nvSpPr>
        <p:spPr>
          <a:xfrm>
            <a:off x="7095453" y="109838"/>
            <a:ext cx="2504212" cy="307777"/>
          </a:xfrm>
          <a:prstGeom prst="rect">
            <a:avLst/>
          </a:prstGeom>
          <a:solidFill>
            <a:schemeClr val="bg2">
              <a:lumMod val="90000"/>
            </a:schemeClr>
          </a:solidFill>
        </p:spPr>
        <p:txBody>
          <a:bodyPr wrap="none" rtlCol="0">
            <a:spAutoFit/>
          </a:bodyPr>
          <a:lstStyle/>
          <a:p>
            <a:r>
              <a:rPr lang="es-CO" sz="1400" b="0"/>
              <a:t>Indicaciones para el diseñador</a:t>
            </a:r>
          </a:p>
        </p:txBody>
      </p:sp>
      <p:sp>
        <p:nvSpPr>
          <p:cNvPr id="3" name="Content Placeholder 2"/>
          <p:cNvSpPr>
            <a:spLocks noGrp="1"/>
          </p:cNvSpPr>
          <p:nvPr>
            <p:ph idx="1"/>
          </p:nvPr>
        </p:nvSpPr>
        <p:spPr>
          <a:xfrm>
            <a:off x="6978958" y="527452"/>
            <a:ext cx="2723842" cy="9495247"/>
          </a:xfrm>
        </p:spPr>
        <p:txBody>
          <a:bodyPr>
            <a:normAutofit/>
          </a:bodyPr>
          <a:lstStyle>
            <a:lvl1pPr marL="0" indent="0">
              <a:buNone/>
              <a:defRPr sz="1800"/>
            </a:lvl1pPr>
            <a:lvl2pPr marL="342900" indent="0">
              <a:buNone/>
              <a:defRPr sz="1400"/>
            </a:lvl2pPr>
            <a:lvl3pPr marL="685800" indent="0">
              <a:buNone/>
              <a:defRPr sz="1200"/>
            </a:lvl3pPr>
            <a:lvl4pPr marL="1028700" indent="0">
              <a:buNone/>
              <a:defRPr sz="1100"/>
            </a:lvl4pPr>
            <a:lvl5pPr marL="1371600" indent="0">
              <a:buNone/>
              <a:defRPr sz="11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00368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513159"/>
            <a:ext cx="5915025" cy="4193259"/>
          </a:xfrm>
        </p:spPr>
        <p:txBody>
          <a:bodyPr anchor="b"/>
          <a:lstStyle>
            <a:lvl1pPr>
              <a:defRPr sz="4500"/>
            </a:lvl1pPr>
          </a:lstStyle>
          <a:p>
            <a:r>
              <a:rPr lang="es-ES"/>
              <a:t>Haga clic para modificar el estilo de título del patrón</a:t>
            </a:r>
            <a:endParaRPr lang="en-US"/>
          </a:p>
        </p:txBody>
      </p:sp>
      <p:sp>
        <p:nvSpPr>
          <p:cNvPr id="3" name="Text Placeholder 2"/>
          <p:cNvSpPr>
            <a:spLocks noGrp="1"/>
          </p:cNvSpPr>
          <p:nvPr>
            <p:ph type="body" idx="1"/>
          </p:nvPr>
        </p:nvSpPr>
        <p:spPr>
          <a:xfrm>
            <a:off x="467916" y="6746088"/>
            <a:ext cx="5915025" cy="220513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38FB949-1DC3-4DCD-ABE6-75906B82A6A8}" type="datetimeFigureOut">
              <a:rPr lang="es-CO" smtClean="0"/>
              <a:t>25/08/2021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400785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71488" y="2683500"/>
            <a:ext cx="2914650" cy="639606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3471863" y="2683500"/>
            <a:ext cx="2914650" cy="639606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138FB949-1DC3-4DCD-ABE6-75906B82A6A8}" type="datetimeFigureOut">
              <a:rPr lang="es-CO" smtClean="0"/>
              <a:t>25/08/2021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319466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36702"/>
            <a:ext cx="5915025" cy="1948455"/>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472381" y="2471154"/>
            <a:ext cx="2901255" cy="1211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472381" y="3682228"/>
            <a:ext cx="2901255" cy="54160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3471863" y="2471154"/>
            <a:ext cx="2915543" cy="1211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3471863" y="3682228"/>
            <a:ext cx="2915543" cy="54160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38FB949-1DC3-4DCD-ABE6-75906B82A6A8}" type="datetimeFigureOut">
              <a:rPr lang="es-CO" smtClean="0"/>
              <a:t>25/08/2021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308387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38FB949-1DC3-4DCD-ABE6-75906B82A6A8}" type="datetimeFigureOut">
              <a:rPr lang="es-CO" smtClean="0"/>
              <a:t>25/08/2021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293174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B949-1DC3-4DCD-ABE6-75906B82A6A8}" type="datetimeFigureOut">
              <a:rPr lang="es-CO" smtClean="0"/>
              <a:t>25/08/2021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218908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72042"/>
            <a:ext cx="2211884" cy="2352146"/>
          </a:xfr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2915543" y="1451426"/>
            <a:ext cx="3471863" cy="716377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72381" y="3024188"/>
            <a:ext cx="2211884" cy="56026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138FB949-1DC3-4DCD-ABE6-75906B82A6A8}" type="datetimeFigureOut">
              <a:rPr lang="es-CO" smtClean="0"/>
              <a:t>25/08/2021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236844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72042"/>
            <a:ext cx="2211884" cy="2352146"/>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915543" y="1451426"/>
            <a:ext cx="3471863" cy="716377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472381" y="3024188"/>
            <a:ext cx="2211884" cy="560268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138FB949-1DC3-4DCD-ABE6-75906B82A6A8}" type="datetimeFigureOut">
              <a:rPr lang="es-CO" smtClean="0"/>
              <a:t>25/08/2021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BED115A-B603-4BC8-BD8A-D81615AD5730}" type="slidenum">
              <a:rPr lang="es-CO" smtClean="0"/>
              <a:t>‹Nº›</a:t>
            </a:fld>
            <a:endParaRPr lang="es-CO"/>
          </a:p>
        </p:txBody>
      </p:sp>
    </p:spTree>
    <p:extLst>
      <p:ext uri="{BB962C8B-B14F-4D97-AF65-F5344CB8AC3E}">
        <p14:creationId xmlns:p14="http://schemas.microsoft.com/office/powerpoint/2010/main" val="115929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36702"/>
            <a:ext cx="5915025" cy="1948455"/>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471488" y="2683500"/>
            <a:ext cx="5915025" cy="639606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471488" y="9343248"/>
            <a:ext cx="1543050" cy="536700"/>
          </a:xfrm>
          <a:prstGeom prst="rect">
            <a:avLst/>
          </a:prstGeom>
        </p:spPr>
        <p:txBody>
          <a:bodyPr vert="horz" lIns="91440" tIns="45720" rIns="91440" bIns="45720" rtlCol="0" anchor="ctr"/>
          <a:lstStyle>
            <a:lvl1pPr algn="l">
              <a:defRPr sz="900">
                <a:solidFill>
                  <a:schemeClr val="tx1">
                    <a:tint val="75000"/>
                  </a:schemeClr>
                </a:solidFill>
              </a:defRPr>
            </a:lvl1pPr>
          </a:lstStyle>
          <a:p>
            <a:fld id="{138FB949-1DC3-4DCD-ABE6-75906B82A6A8}" type="datetimeFigureOut">
              <a:rPr lang="es-CO" smtClean="0"/>
              <a:t>25/08/2021</a:t>
            </a:fld>
            <a:endParaRPr lang="es-CO"/>
          </a:p>
        </p:txBody>
      </p:sp>
      <p:sp>
        <p:nvSpPr>
          <p:cNvPr id="5" name="Footer Placeholder 4"/>
          <p:cNvSpPr>
            <a:spLocks noGrp="1"/>
          </p:cNvSpPr>
          <p:nvPr>
            <p:ph type="ftr" sz="quarter" idx="3"/>
          </p:nvPr>
        </p:nvSpPr>
        <p:spPr>
          <a:xfrm>
            <a:off x="2271713" y="9343248"/>
            <a:ext cx="2314575" cy="53670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4843463" y="9343248"/>
            <a:ext cx="1543050" cy="536700"/>
          </a:xfrm>
          <a:prstGeom prst="rect">
            <a:avLst/>
          </a:prstGeom>
        </p:spPr>
        <p:txBody>
          <a:bodyPr vert="horz" lIns="91440" tIns="45720" rIns="91440" bIns="45720" rtlCol="0" anchor="ctr"/>
          <a:lstStyle>
            <a:lvl1pPr algn="r">
              <a:defRPr sz="900">
                <a:solidFill>
                  <a:schemeClr val="tx1">
                    <a:tint val="75000"/>
                  </a:schemeClr>
                </a:solidFill>
              </a:defRPr>
            </a:lvl1pPr>
          </a:lstStyle>
          <a:p>
            <a:fld id="{0BED115A-B603-4BC8-BD8A-D81615AD5730}" type="slidenum">
              <a:rPr lang="es-CO" smtClean="0"/>
              <a:t>‹Nº›</a:t>
            </a:fld>
            <a:endParaRPr lang="es-CO"/>
          </a:p>
        </p:txBody>
      </p:sp>
    </p:spTree>
    <p:extLst>
      <p:ext uri="{BB962C8B-B14F-4D97-AF65-F5344CB8AC3E}">
        <p14:creationId xmlns:p14="http://schemas.microsoft.com/office/powerpoint/2010/main" val="2769398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62.png"/><Relationship Id="rId2" Type="http://schemas.openxmlformats.org/officeDocument/2006/relationships/hyperlink" Target="https://www.freepik.es/vector-gratis/plantilla-diapositivas-cinco-cartas-opcion_1294979.htm#page=1&amp;query=diagram%20five&amp;position=36"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61.png"/><Relationship Id="rId10"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65.png"/><Relationship Id="rId2" Type="http://schemas.openxmlformats.org/officeDocument/2006/relationships/hyperlink" Target="https://pixabay.com/es/photos/%C3%A9xito-curva-flecha-encienda-apaga-2917048/"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reepik.es/vector-gratis/diseno-plantilla-fondo-pantalla-batalla-versus-vs-conflicto_9874136.htm#page=1&amp;query=versus&amp;position=23" TargetMode="Externa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68.emf"/><Relationship Id="rId4" Type="http://schemas.openxmlformats.org/officeDocument/2006/relationships/hyperlink" Target="https://proagilist.es/agilidad-gestion-agi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hyperlink" Target="https://www.freepik.es/vector-gratis/infografia-maletin_765914.htm#page=1&amp;query=malet%C3%ADn&amp;position=43"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hyperlink" Target="https://www.freepik.es/vector-gratis/infografia-maletin_765914.htm#page=1&amp;query=malet%C3%ADn&amp;position=43"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2.png"/><Relationship Id="rId2" Type="http://schemas.openxmlformats.org/officeDocument/2006/relationships/hyperlink" Target="https://www.freepik.es/vector-gratis/infografia-maletin_765914.htm#page=1&amp;query=malet%C3%ADn&amp;position=43"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www.freepik.es/vector-gratis/empresa-que-ofrece-formacion-gestion-oficinas-incubadora-empresas-programas-formacion-empresarial-concepto-servicio-administrativo-compartido_11668643.htm#page=1&amp;query=gesti%C3%B3n%20empresa&amp;position=4"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hyperlink" Target="https://www.freepik.es/vector-gratis/infografia-maletin_765914.htm#page=1&amp;query=malet%C3%ADn&amp;position=43"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hyperlink" Target="https://www.freepik.es/vector-gratis/plantilla-diapositiva-cinco-elementos_1430546.htm#page=1&amp;query=diagram%20five&amp;position=47"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freepik.es/vector-gratis/plantilla-infografia-elegante-linea-tres-pasos_13514255.htm#page=1&amp;query=diagram%20three&amp;position=29" TargetMode="External"/><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4.png"/><Relationship Id="rId4" Type="http://schemas.openxmlformats.org/officeDocument/2006/relationships/image" Target="../media/image5.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hyperlink" Target="https://www.freepik.es/vector-gratis/dos-puntos-plantilla-grafico-proceso-proyecto-presentacion_2767026.htm#page=1&amp;query=diagram%20two&amp;position=44" TargetMode="Externa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diagramDrawing" Target="../diagrams/drawing1.xml"/><Relationship Id="rId3" Type="http://schemas.openxmlformats.org/officeDocument/2006/relationships/hyperlink" Target="https://www.freepik.es/foto-gratis/concepto-idea-creativa-e-innovacion-bola-papel-como-bombilla_5956748.htm#page=2&amp;query=innovaci%C3%B3n&amp;position=38" TargetMode="External"/><Relationship Id="rId7" Type="http://schemas.openxmlformats.org/officeDocument/2006/relationships/image" Target="../media/image42.png"/><Relationship Id="rId12" Type="http://schemas.openxmlformats.org/officeDocument/2006/relationships/diagramColors" Target="../diagrams/colors1.xml"/><Relationship Id="rId2" Type="http://schemas.openxmlformats.org/officeDocument/2006/relationships/hyperlink" Target="https://www.freepik.es/vector-gratis/formulas-cientificas-estilo-dibujado-mano_7458759.htm#page=1&amp;query=mathematics%20formulas&amp;position=17" TargetMode="Externa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diagramQuickStyle" Target="../diagrams/quickStyle1.xml"/><Relationship Id="rId5" Type="http://schemas.openxmlformats.org/officeDocument/2006/relationships/image" Target="../media/image6.png"/><Relationship Id="rId10" Type="http://schemas.openxmlformats.org/officeDocument/2006/relationships/diagramLayout" Target="../diagrams/layout1.xml"/><Relationship Id="rId4" Type="http://schemas.openxmlformats.org/officeDocument/2006/relationships/image" Target="../media/image5.png"/><Relationship Id="rId9"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hyperlink" Target="https://centrodeinnovacion.mintic.gov.co/sites/default/files/cartillaco-crear_redu.compressed.pdf" TargetMode="External"/><Relationship Id="rId3" Type="http://schemas.openxmlformats.org/officeDocument/2006/relationships/image" Target="../media/image6.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27.png"/><Relationship Id="rId10" Type="http://schemas.openxmlformats.org/officeDocument/2006/relationships/image" Target="../media/image49.png"/><Relationship Id="rId4" Type="http://schemas.openxmlformats.org/officeDocument/2006/relationships/image" Target="../media/image8.png"/><Relationship Id="rId9" Type="http://schemas.openxmlformats.org/officeDocument/2006/relationships/image" Target="../media/image48.png"/><Relationship Id="rId14"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hyperlink" Target="https://pixabay.com/es/photos/albert-einstein-retrato-1933340/"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MÓDULO 1</a:t>
            </a:r>
            <a:br>
              <a:rPr lang="es-ES" dirty="0"/>
            </a:br>
            <a:r>
              <a:rPr lang="es-ES" sz="4000" i="1" dirty="0"/>
              <a:t>Business </a:t>
            </a:r>
            <a:r>
              <a:rPr lang="es-ES" sz="4000" i="1" dirty="0" err="1"/>
              <a:t>agility</a:t>
            </a:r>
            <a:br>
              <a:rPr lang="es-ES" dirty="0"/>
            </a:br>
            <a:endParaRPr lang="es-CO" dirty="0"/>
          </a:p>
        </p:txBody>
      </p:sp>
      <p:sp>
        <p:nvSpPr>
          <p:cNvPr id="3" name="Subtítulo 2"/>
          <p:cNvSpPr>
            <a:spLocks noGrp="1"/>
          </p:cNvSpPr>
          <p:nvPr>
            <p:ph type="subTitle" idx="1"/>
          </p:nvPr>
        </p:nvSpPr>
        <p:spPr>
          <a:xfrm>
            <a:off x="857250" y="2661838"/>
            <a:ext cx="5143500" cy="1220438"/>
          </a:xfrm>
        </p:spPr>
        <p:txBody>
          <a:bodyPr>
            <a:normAutofit/>
          </a:bodyPr>
          <a:lstStyle/>
          <a:p>
            <a:r>
              <a:rPr lang="es-ES" sz="2800" b="1" dirty="0"/>
              <a:t>Gestión ágil de proyectos</a:t>
            </a:r>
            <a:endParaRPr lang="es-CO" sz="2800" dirty="0"/>
          </a:p>
        </p:txBody>
      </p:sp>
      <p:sp>
        <p:nvSpPr>
          <p:cNvPr id="4" name="CuadroTexto 3"/>
          <p:cNvSpPr txBox="1"/>
          <p:nvPr/>
        </p:nvSpPr>
        <p:spPr>
          <a:xfrm>
            <a:off x="-6124353" y="1084521"/>
            <a:ext cx="5826641" cy="3416320"/>
          </a:xfrm>
          <a:prstGeom prst="rect">
            <a:avLst/>
          </a:prstGeom>
          <a:solidFill>
            <a:schemeClr val="bg1"/>
          </a:solidFill>
          <a:ln>
            <a:solidFill>
              <a:srgbClr val="0070C0"/>
            </a:solidFill>
          </a:ln>
        </p:spPr>
        <p:txBody>
          <a:bodyPr wrap="square" rtlCol="0">
            <a:spAutoFit/>
          </a:bodyPr>
          <a:lstStyle/>
          <a:p>
            <a:r>
              <a:rPr lang="es-ES" b="1" dirty="0">
                <a:solidFill>
                  <a:srgbClr val="0070C0"/>
                </a:solidFill>
              </a:rPr>
              <a:t>INDICACIÓN GENERAL PARA EL MOOC</a:t>
            </a:r>
          </a:p>
          <a:p>
            <a:endParaRPr lang="es-ES" dirty="0">
              <a:solidFill>
                <a:srgbClr val="0070C0"/>
              </a:solidFill>
            </a:endParaRPr>
          </a:p>
          <a:p>
            <a:pPr marL="285750" indent="-285750">
              <a:buFont typeface="Arial" panose="020B0604020202020204" pitchFamily="34" charset="0"/>
              <a:buChar char="•"/>
            </a:pPr>
            <a:r>
              <a:rPr lang="es-ES" dirty="0">
                <a:solidFill>
                  <a:srgbClr val="0070C0"/>
                </a:solidFill>
              </a:rPr>
              <a:t>Los recursos y estructura se plantean con base en la propuesta gráfica desarrolladas para el curso. En caso de que esta tenga modificaciones, se aplicarán directamente sobre los recursos multimedia.  </a:t>
            </a:r>
          </a:p>
          <a:p>
            <a:pPr marL="285750" indent="-285750">
              <a:buFont typeface="Arial" panose="020B0604020202020204" pitchFamily="34" charset="0"/>
              <a:buChar char="•"/>
            </a:pPr>
            <a:endParaRPr lang="es-ES" dirty="0">
              <a:solidFill>
                <a:srgbClr val="0070C0"/>
              </a:solidFill>
            </a:endParaRPr>
          </a:p>
          <a:p>
            <a:pPr marL="285750" indent="-285750">
              <a:buFont typeface="Arial" panose="020B0604020202020204" pitchFamily="34" charset="0"/>
              <a:buChar char="•"/>
            </a:pPr>
            <a:r>
              <a:rPr lang="es-ES" dirty="0">
                <a:solidFill>
                  <a:srgbClr val="0070C0"/>
                </a:solidFill>
              </a:rPr>
              <a:t>Por favor mantener las </a:t>
            </a:r>
            <a:r>
              <a:rPr lang="es-ES" dirty="0" err="1">
                <a:solidFill>
                  <a:srgbClr val="0070C0"/>
                </a:solidFill>
              </a:rPr>
              <a:t>bold</a:t>
            </a:r>
            <a:r>
              <a:rPr lang="es-ES" dirty="0">
                <a:solidFill>
                  <a:srgbClr val="0070C0"/>
                </a:solidFill>
              </a:rPr>
              <a:t> e itálicas señaladas en los textos.</a:t>
            </a:r>
          </a:p>
          <a:p>
            <a:pPr marL="285750" indent="-285750">
              <a:buFont typeface="Arial" panose="020B0604020202020204" pitchFamily="34" charset="0"/>
              <a:buChar char="•"/>
            </a:pPr>
            <a:endParaRPr lang="es-ES" dirty="0">
              <a:solidFill>
                <a:srgbClr val="0070C0"/>
              </a:solidFill>
            </a:endParaRPr>
          </a:p>
          <a:p>
            <a:pPr marL="285750" indent="-285750">
              <a:buFont typeface="Arial" panose="020B0604020202020204" pitchFamily="34" charset="0"/>
              <a:buChar char="•"/>
            </a:pPr>
            <a:r>
              <a:rPr lang="es-ES" dirty="0">
                <a:solidFill>
                  <a:srgbClr val="0070C0"/>
                </a:solidFill>
              </a:rPr>
              <a:t>Por favor tener en cuenta esta recomendación para todos los recursos de los módulos. ¡Gracias!</a:t>
            </a:r>
            <a:endParaRPr lang="es-CO" dirty="0">
              <a:solidFill>
                <a:srgbClr val="0070C0"/>
              </a:solidFill>
            </a:endParaRPr>
          </a:p>
        </p:txBody>
      </p:sp>
    </p:spTree>
    <p:extLst>
      <p:ext uri="{BB962C8B-B14F-4D97-AF65-F5344CB8AC3E}">
        <p14:creationId xmlns:p14="http://schemas.microsoft.com/office/powerpoint/2010/main" val="248029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6833" y="2863501"/>
            <a:ext cx="6858000" cy="885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Se ubica una caja con el texto correspondiente y el personaje y las viñetas.</a:t>
            </a:r>
          </a:p>
          <a:p>
            <a:pPr marL="285750" indent="-285750">
              <a:buFont typeface="Arial" panose="020B0604020202020204" pitchFamily="34" charset="0"/>
              <a:buChar char="•"/>
            </a:pPr>
            <a:r>
              <a:rPr lang="es-ES" dirty="0"/>
              <a:t>Posteriormente, se debe desarrollar un recurso interactivo de 4 botones que despliega la información en la pantalla misma y cambia de acuerdo con la interacción del usuario. La información se presenta en cada cuadro.</a:t>
            </a:r>
          </a:p>
          <a:p>
            <a:pPr marL="285750" indent="-285750">
              <a:buFont typeface="Arial" panose="020B0604020202020204" pitchFamily="34" charset="0"/>
              <a:buChar char="•"/>
            </a:pPr>
            <a:endParaRPr lang="es-ES"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2"/>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3"/>
          <a:stretch>
            <a:fillRect/>
          </a:stretch>
        </p:blipFill>
        <p:spPr>
          <a:xfrm>
            <a:off x="5991221" y="1095159"/>
            <a:ext cx="339339" cy="329781"/>
          </a:xfrm>
          <a:prstGeom prst="rect">
            <a:avLst/>
          </a:prstGeom>
        </p:spPr>
      </p:pic>
      <p:sp>
        <p:nvSpPr>
          <p:cNvPr id="29" name="Rectángulo 28">
            <a:extLst>
              <a:ext uri="{FF2B5EF4-FFF2-40B4-BE49-F238E27FC236}">
                <a16:creationId xmlns:a16="http://schemas.microsoft.com/office/drawing/2014/main" id="{91387660-8236-4E5F-9C15-DEA7259F4DCC}"/>
              </a:ext>
            </a:extLst>
          </p:cNvPr>
          <p:cNvSpPr/>
          <p:nvPr/>
        </p:nvSpPr>
        <p:spPr>
          <a:xfrm>
            <a:off x="290858" y="2144334"/>
            <a:ext cx="4788569" cy="3416320"/>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Lo anterior alude principalmente a </a:t>
            </a:r>
            <a:r>
              <a:rPr lang="es-ES" b="1" dirty="0">
                <a:latin typeface="Calibri" panose="020F0502020204030204" pitchFamily="34" charset="0"/>
                <a:cs typeface="Calibri" panose="020F0502020204030204" pitchFamily="34" charset="0"/>
              </a:rPr>
              <a:t>pensar diferente</a:t>
            </a:r>
            <a:r>
              <a:rPr lang="es-ES" dirty="0">
                <a:latin typeface="Calibri" panose="020F0502020204030204" pitchFamily="34" charset="0"/>
                <a:cs typeface="Calibri" panose="020F0502020204030204" pitchFamily="34" charset="0"/>
              </a:rPr>
              <a:t>, lo cual implica: </a:t>
            </a:r>
          </a:p>
          <a:p>
            <a:endParaRPr lang="es-E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Buscar opciones que están más allá de los límites visibles, de los supuestos tradicionales. Significa desterrar el “siempre se ha hecho así” de nuestras rutinas de actuación.</a:t>
            </a:r>
          </a:p>
          <a:p>
            <a:pPr marL="285750" indent="-285750">
              <a:buFont typeface="Arial" panose="020B0604020202020204" pitchFamily="34" charset="0"/>
              <a:buChar char="•"/>
            </a:pPr>
            <a:endParaRPr lang="es-E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Realizar una disrupción, un punto de inflexión que nos apalanque a ser más competitivos y sostenibles.</a:t>
            </a:r>
          </a:p>
          <a:p>
            <a:endParaRPr lang="es-ES" dirty="0">
              <a:latin typeface="Calibri" panose="020F0502020204030204" pitchFamily="34" charset="0"/>
              <a:cs typeface="Calibri" panose="020F0502020204030204" pitchFamily="34" charset="0"/>
            </a:endParaRPr>
          </a:p>
        </p:txBody>
      </p:sp>
      <p:sp>
        <p:nvSpPr>
          <p:cNvPr id="19" name="Rectángulo 18">
            <a:extLst>
              <a:ext uri="{FF2B5EF4-FFF2-40B4-BE49-F238E27FC236}">
                <a16:creationId xmlns:a16="http://schemas.microsoft.com/office/drawing/2014/main" id="{68089341-BE3B-41ED-8F25-BE2239C9F5D2}"/>
              </a:ext>
            </a:extLst>
          </p:cNvPr>
          <p:cNvSpPr/>
          <p:nvPr/>
        </p:nvSpPr>
        <p:spPr>
          <a:xfrm>
            <a:off x="2029153" y="11065709"/>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
        <p:nvSpPr>
          <p:cNvPr id="20" name="CuadroTexto 19">
            <a:extLst>
              <a:ext uri="{FF2B5EF4-FFF2-40B4-BE49-F238E27FC236}">
                <a16:creationId xmlns:a16="http://schemas.microsoft.com/office/drawing/2014/main" id="{2D88BC10-C4D4-4742-9F19-40E4475FE84B}"/>
              </a:ext>
            </a:extLst>
          </p:cNvPr>
          <p:cNvSpPr txBox="1"/>
          <p:nvPr/>
        </p:nvSpPr>
        <p:spPr>
          <a:xfrm>
            <a:off x="-3629655" y="2896962"/>
            <a:ext cx="3792722" cy="646331"/>
          </a:xfrm>
          <a:prstGeom prst="rect">
            <a:avLst/>
          </a:prstGeom>
          <a:solidFill>
            <a:srgbClr val="FFFF00"/>
          </a:solidFill>
        </p:spPr>
        <p:txBody>
          <a:bodyPr wrap="square" rtlCol="0">
            <a:spAutoFit/>
          </a:bodyPr>
          <a:lstStyle/>
          <a:p>
            <a:pPr algn="ctr"/>
            <a:r>
              <a:rPr lang="es-ES" dirty="0"/>
              <a:t>Viñetas con un ícono que representa una idea fuera de la caja.</a:t>
            </a:r>
            <a:endParaRPr lang="es-CO" dirty="0"/>
          </a:p>
        </p:txBody>
      </p:sp>
      <p:pic>
        <p:nvPicPr>
          <p:cNvPr id="3" name="Imagen 2">
            <a:extLst>
              <a:ext uri="{FF2B5EF4-FFF2-40B4-BE49-F238E27FC236}">
                <a16:creationId xmlns:a16="http://schemas.microsoft.com/office/drawing/2014/main" id="{23F0BCBD-5A0F-4C8D-924F-B00FF8155B0B}"/>
              </a:ext>
            </a:extLst>
          </p:cNvPr>
          <p:cNvPicPr>
            <a:picLocks noChangeAspect="1"/>
          </p:cNvPicPr>
          <p:nvPr/>
        </p:nvPicPr>
        <p:blipFill>
          <a:blip r:embed="rId4"/>
          <a:stretch>
            <a:fillRect/>
          </a:stretch>
        </p:blipFill>
        <p:spPr>
          <a:xfrm>
            <a:off x="5158870" y="2165793"/>
            <a:ext cx="1594107" cy="3487578"/>
          </a:xfrm>
          <a:prstGeom prst="rect">
            <a:avLst/>
          </a:prstGeom>
        </p:spPr>
      </p:pic>
      <p:pic>
        <p:nvPicPr>
          <p:cNvPr id="8" name="Imagen 7">
            <a:extLst>
              <a:ext uri="{FF2B5EF4-FFF2-40B4-BE49-F238E27FC236}">
                <a16:creationId xmlns:a16="http://schemas.microsoft.com/office/drawing/2014/main" id="{4FA20DE9-6D60-41BE-AD47-1CFDA9EC70D8}"/>
              </a:ext>
            </a:extLst>
          </p:cNvPr>
          <p:cNvPicPr>
            <a:picLocks noChangeAspect="1"/>
          </p:cNvPicPr>
          <p:nvPr/>
        </p:nvPicPr>
        <p:blipFill>
          <a:blip r:embed="rId5"/>
          <a:stretch>
            <a:fillRect/>
          </a:stretch>
        </p:blipFill>
        <p:spPr>
          <a:xfrm>
            <a:off x="293550" y="3007460"/>
            <a:ext cx="290488" cy="379413"/>
          </a:xfrm>
          <a:prstGeom prst="rect">
            <a:avLst/>
          </a:prstGeom>
        </p:spPr>
      </p:pic>
      <p:pic>
        <p:nvPicPr>
          <p:cNvPr id="33" name="Imagen 32">
            <a:extLst>
              <a:ext uri="{FF2B5EF4-FFF2-40B4-BE49-F238E27FC236}">
                <a16:creationId xmlns:a16="http://schemas.microsoft.com/office/drawing/2014/main" id="{6A52F446-4138-41E2-A163-0EC4B81E4052}"/>
              </a:ext>
            </a:extLst>
          </p:cNvPr>
          <p:cNvPicPr>
            <a:picLocks noChangeAspect="1"/>
          </p:cNvPicPr>
          <p:nvPr/>
        </p:nvPicPr>
        <p:blipFill>
          <a:blip r:embed="rId5"/>
          <a:stretch>
            <a:fillRect/>
          </a:stretch>
        </p:blipFill>
        <p:spPr>
          <a:xfrm>
            <a:off x="296563" y="4322112"/>
            <a:ext cx="290488" cy="379413"/>
          </a:xfrm>
          <a:prstGeom prst="rect">
            <a:avLst/>
          </a:prstGeom>
        </p:spPr>
      </p:pic>
      <p:sp>
        <p:nvSpPr>
          <p:cNvPr id="34" name="CuadroTexto 33">
            <a:extLst>
              <a:ext uri="{FF2B5EF4-FFF2-40B4-BE49-F238E27FC236}">
                <a16:creationId xmlns:a16="http://schemas.microsoft.com/office/drawing/2014/main" id="{3A5C8E67-4ED6-4953-BCA0-A98B16F8B466}"/>
              </a:ext>
            </a:extLst>
          </p:cNvPr>
          <p:cNvSpPr txBox="1"/>
          <p:nvPr/>
        </p:nvSpPr>
        <p:spPr>
          <a:xfrm>
            <a:off x="163067" y="5908718"/>
            <a:ext cx="6598528" cy="1477328"/>
          </a:xfrm>
          <a:prstGeom prst="rect">
            <a:avLst/>
          </a:prstGeom>
          <a:noFill/>
        </p:spPr>
        <p:txBody>
          <a:bodyPr wrap="square" rtlCol="0">
            <a:spAutoFit/>
          </a:bodyPr>
          <a:lstStyle/>
          <a:p>
            <a:r>
              <a:rPr lang="es-ES" dirty="0">
                <a:latin typeface="Calibri" panose="020F0502020204030204" pitchFamily="34" charset="0"/>
                <a:cs typeface="Calibri" panose="020F0502020204030204" pitchFamily="34" charset="0"/>
              </a:rPr>
              <a:t>El agilísimo requiere que el </a:t>
            </a:r>
            <a:r>
              <a:rPr lang="es-ES" i="1" dirty="0">
                <a:latin typeface="Calibri" panose="020F0502020204030204" pitchFamily="34" charset="0"/>
                <a:cs typeface="Calibri" panose="020F0502020204030204" pitchFamily="34" charset="0"/>
              </a:rPr>
              <a:t>coach</a:t>
            </a:r>
            <a:r>
              <a:rPr lang="es-ES" dirty="0">
                <a:latin typeface="Calibri" panose="020F0502020204030204" pitchFamily="34" charset="0"/>
                <a:cs typeface="Calibri" panose="020F0502020204030204" pitchFamily="34" charset="0"/>
              </a:rPr>
              <a:t> piense y se comporte como un facilitador, un líder al servicio del equipo. Debe entender el negocio, la metodología y la tecnología. Un ágil coach debe ser capaz de las siguientes acciones. Para conocerlas haz clic o presiona la tecla </a:t>
            </a:r>
            <a:r>
              <a:rPr lang="es-ES" i="1" dirty="0" err="1">
                <a:latin typeface="Calibri" panose="020F0502020204030204" pitchFamily="34" charset="0"/>
                <a:cs typeface="Calibri" panose="020F0502020204030204" pitchFamily="34" charset="0"/>
              </a:rPr>
              <a:t>Enter</a:t>
            </a:r>
            <a:r>
              <a:rPr lang="es-ES" dirty="0">
                <a:latin typeface="Calibri" panose="020F0502020204030204" pitchFamily="34" charset="0"/>
                <a:cs typeface="Calibri" panose="020F0502020204030204" pitchFamily="34" charset="0"/>
              </a:rPr>
              <a:t> sobre cada botón.</a:t>
            </a:r>
          </a:p>
        </p:txBody>
      </p:sp>
      <p:pic>
        <p:nvPicPr>
          <p:cNvPr id="12" name="Imagen 11">
            <a:extLst>
              <a:ext uri="{FF2B5EF4-FFF2-40B4-BE49-F238E27FC236}">
                <a16:creationId xmlns:a16="http://schemas.microsoft.com/office/drawing/2014/main" id="{3CC78E55-127F-4877-A5F1-EDAE00A0758C}"/>
              </a:ext>
            </a:extLst>
          </p:cNvPr>
          <p:cNvPicPr>
            <a:picLocks noChangeAspect="1"/>
          </p:cNvPicPr>
          <p:nvPr/>
        </p:nvPicPr>
        <p:blipFill>
          <a:blip r:embed="rId6"/>
          <a:stretch>
            <a:fillRect/>
          </a:stretch>
        </p:blipFill>
        <p:spPr>
          <a:xfrm>
            <a:off x="719549" y="7624826"/>
            <a:ext cx="856525" cy="9153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Imagen 15">
            <a:extLst>
              <a:ext uri="{FF2B5EF4-FFF2-40B4-BE49-F238E27FC236}">
                <a16:creationId xmlns:a16="http://schemas.microsoft.com/office/drawing/2014/main" id="{91977EEE-8A2D-46DF-8859-B04B8BF7BB17}"/>
              </a:ext>
            </a:extLst>
          </p:cNvPr>
          <p:cNvPicPr>
            <a:picLocks noChangeAspect="1"/>
          </p:cNvPicPr>
          <p:nvPr/>
        </p:nvPicPr>
        <p:blipFill>
          <a:blip r:embed="rId7"/>
          <a:stretch>
            <a:fillRect/>
          </a:stretch>
        </p:blipFill>
        <p:spPr>
          <a:xfrm>
            <a:off x="2012675" y="7627438"/>
            <a:ext cx="939868" cy="9182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3" name="Imagen 22">
            <a:extLst>
              <a:ext uri="{FF2B5EF4-FFF2-40B4-BE49-F238E27FC236}">
                <a16:creationId xmlns:a16="http://schemas.microsoft.com/office/drawing/2014/main" id="{04C27F47-E3E3-4A95-8D0C-E2FD61E6A669}"/>
              </a:ext>
            </a:extLst>
          </p:cNvPr>
          <p:cNvPicPr>
            <a:picLocks noChangeAspect="1"/>
          </p:cNvPicPr>
          <p:nvPr/>
        </p:nvPicPr>
        <p:blipFill>
          <a:blip r:embed="rId8"/>
          <a:stretch>
            <a:fillRect/>
          </a:stretch>
        </p:blipFill>
        <p:spPr>
          <a:xfrm>
            <a:off x="3587611" y="7630207"/>
            <a:ext cx="939867" cy="9182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Imagen 35">
            <a:extLst>
              <a:ext uri="{FF2B5EF4-FFF2-40B4-BE49-F238E27FC236}">
                <a16:creationId xmlns:a16="http://schemas.microsoft.com/office/drawing/2014/main" id="{C540AF21-A978-4D4D-8E44-EC52D94E990B}"/>
              </a:ext>
            </a:extLst>
          </p:cNvPr>
          <p:cNvPicPr>
            <a:picLocks noChangeAspect="1"/>
          </p:cNvPicPr>
          <p:nvPr/>
        </p:nvPicPr>
        <p:blipFill>
          <a:blip r:embed="rId9"/>
          <a:stretch>
            <a:fillRect/>
          </a:stretch>
        </p:blipFill>
        <p:spPr>
          <a:xfrm>
            <a:off x="5162546" y="7617028"/>
            <a:ext cx="930900" cy="9182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8" name="Bocadillo: rectángulo 37">
            <a:extLst>
              <a:ext uri="{FF2B5EF4-FFF2-40B4-BE49-F238E27FC236}">
                <a16:creationId xmlns:a16="http://schemas.microsoft.com/office/drawing/2014/main" id="{68AEB8A0-9C1E-4DD6-9362-33BF8A7F016B}"/>
              </a:ext>
            </a:extLst>
          </p:cNvPr>
          <p:cNvSpPr/>
          <p:nvPr/>
        </p:nvSpPr>
        <p:spPr>
          <a:xfrm>
            <a:off x="-2881716" y="7617028"/>
            <a:ext cx="3097169" cy="1797203"/>
          </a:xfrm>
          <a:prstGeom prst="wedgeRectCallout">
            <a:avLst>
              <a:gd name="adj1" fmla="val 64625"/>
              <a:gd name="adj2" fmla="val -231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Observar, escuchar y preguntar mucho para entender las necesidades, motivaciones y sentimientos de los otros, ponerse en su lugar antes de dar la propia opinión (si es realmente necesario que la dé). Es decir, evitar juzgar inmediatamente al otro y tener empatía.</a:t>
            </a:r>
            <a:endParaRPr lang="es-419" sz="1400" dirty="0">
              <a:latin typeface="Calibri" panose="020F0502020204030204" pitchFamily="34" charset="0"/>
              <a:cs typeface="Calibri" panose="020F0502020204030204" pitchFamily="34" charset="0"/>
            </a:endParaRPr>
          </a:p>
        </p:txBody>
      </p:sp>
      <p:sp>
        <p:nvSpPr>
          <p:cNvPr id="39" name="Bocadillo: rectángulo 38">
            <a:extLst>
              <a:ext uri="{FF2B5EF4-FFF2-40B4-BE49-F238E27FC236}">
                <a16:creationId xmlns:a16="http://schemas.microsoft.com/office/drawing/2014/main" id="{65049C1E-7177-4028-B446-2E0F667F9A39}"/>
              </a:ext>
            </a:extLst>
          </p:cNvPr>
          <p:cNvSpPr/>
          <p:nvPr/>
        </p:nvSpPr>
        <p:spPr>
          <a:xfrm>
            <a:off x="975268" y="8984397"/>
            <a:ext cx="1977275" cy="1797203"/>
          </a:xfrm>
          <a:prstGeom prst="wedgeRectCallout">
            <a:avLst>
              <a:gd name="adj1" fmla="val 20949"/>
              <a:gd name="adj2" fmla="val -711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Negociar, comunicar adecuadamente la información correcta en el momento correcto, adaptándola a las necesidades de la audiencia.</a:t>
            </a:r>
            <a:endParaRPr lang="es-419" sz="1400" dirty="0">
              <a:latin typeface="Calibri" panose="020F0502020204030204" pitchFamily="34" charset="0"/>
              <a:cs typeface="Calibri" panose="020F0502020204030204" pitchFamily="34" charset="0"/>
            </a:endParaRPr>
          </a:p>
        </p:txBody>
      </p:sp>
      <p:sp>
        <p:nvSpPr>
          <p:cNvPr id="41" name="Bocadillo: rectángulo 40">
            <a:extLst>
              <a:ext uri="{FF2B5EF4-FFF2-40B4-BE49-F238E27FC236}">
                <a16:creationId xmlns:a16="http://schemas.microsoft.com/office/drawing/2014/main" id="{3772C18F-32A1-4D18-A557-47A8928CCC0A}"/>
              </a:ext>
            </a:extLst>
          </p:cNvPr>
          <p:cNvSpPr/>
          <p:nvPr/>
        </p:nvSpPr>
        <p:spPr>
          <a:xfrm>
            <a:off x="3463179" y="9002594"/>
            <a:ext cx="1977275" cy="1797203"/>
          </a:xfrm>
          <a:prstGeom prst="wedgeRectCallout">
            <a:avLst>
              <a:gd name="adj1" fmla="val -21443"/>
              <a:gd name="adj2" fmla="val -711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Enfocar al equipo, orientarlo para avanzar y cumplir con las expectativas del cliente, a la vez que cuidar la calidad del producto, sin dictar cómo hacerlo.</a:t>
            </a:r>
            <a:endParaRPr lang="es-419" sz="1400" dirty="0">
              <a:latin typeface="Calibri" panose="020F0502020204030204" pitchFamily="34" charset="0"/>
              <a:cs typeface="Calibri" panose="020F0502020204030204" pitchFamily="34" charset="0"/>
            </a:endParaRPr>
          </a:p>
        </p:txBody>
      </p:sp>
      <p:sp>
        <p:nvSpPr>
          <p:cNvPr id="42" name="Bocadillo: rectángulo 41">
            <a:extLst>
              <a:ext uri="{FF2B5EF4-FFF2-40B4-BE49-F238E27FC236}">
                <a16:creationId xmlns:a16="http://schemas.microsoft.com/office/drawing/2014/main" id="{F41D02BE-9867-4DF3-8884-60DE49FADF81}"/>
              </a:ext>
            </a:extLst>
          </p:cNvPr>
          <p:cNvSpPr/>
          <p:nvPr/>
        </p:nvSpPr>
        <p:spPr>
          <a:xfrm>
            <a:off x="5772957" y="9002594"/>
            <a:ext cx="1977275" cy="1797203"/>
          </a:xfrm>
          <a:prstGeom prst="wedgeRectCallout">
            <a:avLst>
              <a:gd name="adj1" fmla="val -37500"/>
              <a:gd name="adj2" fmla="val -740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Motivar al equipo, acompañarlo, desarrollar procesos de facilitación, capacitación, </a:t>
            </a:r>
            <a:r>
              <a:rPr lang="es-ES" sz="1400" i="1"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mentoring</a:t>
            </a: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endParaRPr lang="es-419" sz="1400" dirty="0">
              <a:latin typeface="Calibri" panose="020F0502020204030204" pitchFamily="34" charset="0"/>
              <a:cs typeface="Calibri" panose="020F0502020204030204" pitchFamily="34" charset="0"/>
            </a:endParaRPr>
          </a:p>
        </p:txBody>
      </p:sp>
      <p:sp>
        <p:nvSpPr>
          <p:cNvPr id="44" name="CuadroTexto 43">
            <a:extLst>
              <a:ext uri="{FF2B5EF4-FFF2-40B4-BE49-F238E27FC236}">
                <a16:creationId xmlns:a16="http://schemas.microsoft.com/office/drawing/2014/main" id="{5AD25DF5-8604-4490-9484-D24E3741A471}"/>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p>
          <a:p>
            <a:r>
              <a:rPr lang="es-ES" dirty="0">
                <a:solidFill>
                  <a:srgbClr val="0070C0"/>
                </a:solidFill>
              </a:rPr>
              <a:t>Tema 1. Transformación digital, innovación y agilidad</a:t>
            </a:r>
          </a:p>
          <a:p>
            <a:r>
              <a:rPr lang="es-ES" b="1" u="sng" dirty="0">
                <a:solidFill>
                  <a:srgbClr val="0070C0"/>
                </a:solidFill>
              </a:rPr>
              <a:t>Tema 2. Pensamiento ágil, rol y habilidades del ágil </a:t>
            </a:r>
            <a:r>
              <a:rPr lang="es-ES" b="1" i="1" u="sng"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197964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0A39E20E-0262-42F1-9BCF-DB067531E70D}"/>
              </a:ext>
            </a:extLst>
          </p:cNvPr>
          <p:cNvSpPr/>
          <p:nvPr/>
        </p:nvSpPr>
        <p:spPr>
          <a:xfrm>
            <a:off x="6743" y="2981264"/>
            <a:ext cx="6858000" cy="1028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Se ubica una caja con el </a:t>
            </a:r>
            <a:r>
              <a:rPr lang="es-ES" dirty="0" err="1"/>
              <a:t>textointroductorio</a:t>
            </a:r>
            <a:r>
              <a:rPr lang="es-ES" dirty="0"/>
              <a:t>.</a:t>
            </a:r>
          </a:p>
          <a:p>
            <a:pPr marL="285750" indent="-285750">
              <a:buFont typeface="Arial" panose="020B0604020202020204" pitchFamily="34" charset="0"/>
              <a:buChar char="•"/>
            </a:pPr>
            <a:r>
              <a:rPr lang="es-ES" dirty="0"/>
              <a:t>Se debe desarrollar un recurso infográfico de 5 espacios como se muestra en pantalla. Vínculo: </a:t>
            </a:r>
            <a:r>
              <a:rPr lang="es-ES" dirty="0">
                <a:hlinkClick r:id="rId2"/>
              </a:rPr>
              <a:t>https://www.freepik.es/vector-gratis/plantilla-diapositivas-cinco-cartas-opcion_1294979.htm#page=1&amp;query=diagram%20five&amp;position=36</a:t>
            </a:r>
            <a:r>
              <a:rPr lang="es-ES" dirty="0"/>
              <a:t> </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Posteriormente se ubica una caja con el texto correspondiente y el personaje y las viñetas.</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Al final se ubican los botones de </a:t>
            </a:r>
            <a:r>
              <a:rPr lang="es-ES" b="1" dirty="0"/>
              <a:t>Anterior</a:t>
            </a:r>
            <a:r>
              <a:rPr lang="es-ES" dirty="0"/>
              <a:t> y </a:t>
            </a:r>
            <a:r>
              <a:rPr lang="es-ES" b="1" dirty="0"/>
              <a:t>Siguiente</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pic>
        <p:nvPicPr>
          <p:cNvPr id="4" name="Imagen 3">
            <a:extLst>
              <a:ext uri="{FF2B5EF4-FFF2-40B4-BE49-F238E27FC236}">
                <a16:creationId xmlns:a16="http://schemas.microsoft.com/office/drawing/2014/main" id="{A124014F-A2A1-49C1-AC7C-71D51B3122BB}"/>
              </a:ext>
            </a:extLst>
          </p:cNvPr>
          <p:cNvPicPr>
            <a:picLocks noChangeAspect="1"/>
          </p:cNvPicPr>
          <p:nvPr/>
        </p:nvPicPr>
        <p:blipFill>
          <a:blip r:embed="rId5"/>
          <a:stretch>
            <a:fillRect/>
          </a:stretch>
        </p:blipFill>
        <p:spPr>
          <a:xfrm>
            <a:off x="1803236" y="3197271"/>
            <a:ext cx="3251527" cy="2987444"/>
          </a:xfrm>
          <a:prstGeom prst="rect">
            <a:avLst/>
          </a:prstGeom>
        </p:spPr>
      </p:pic>
      <p:sp>
        <p:nvSpPr>
          <p:cNvPr id="26" name="CuadroTexto 25">
            <a:extLst>
              <a:ext uri="{FF2B5EF4-FFF2-40B4-BE49-F238E27FC236}">
                <a16:creationId xmlns:a16="http://schemas.microsoft.com/office/drawing/2014/main" id="{45C642F5-A79B-4FBD-9BC4-6D289BAE90A4}"/>
              </a:ext>
            </a:extLst>
          </p:cNvPr>
          <p:cNvSpPr txBox="1"/>
          <p:nvPr/>
        </p:nvSpPr>
        <p:spPr>
          <a:xfrm>
            <a:off x="222673" y="2130409"/>
            <a:ext cx="6598528" cy="646331"/>
          </a:xfrm>
          <a:prstGeom prst="rect">
            <a:avLst/>
          </a:prstGeom>
          <a:noFill/>
        </p:spPr>
        <p:txBody>
          <a:bodyPr wrap="square" rtlCol="0">
            <a:spAutoFit/>
          </a:bodyPr>
          <a:lstStyle/>
          <a:p>
            <a:r>
              <a:rPr lang="es-ES" dirty="0">
                <a:latin typeface="Calibri" panose="020F0502020204030204" pitchFamily="34" charset="0"/>
                <a:cs typeface="Calibri" panose="020F0502020204030204" pitchFamily="34" charset="0"/>
              </a:rPr>
              <a:t>Así las cosas, se cambia el observador y las </a:t>
            </a:r>
            <a:r>
              <a:rPr lang="es-ES" b="1" dirty="0">
                <a:latin typeface="Calibri" panose="020F0502020204030204" pitchFamily="34" charset="0"/>
                <a:cs typeface="Calibri" panose="020F0502020204030204" pitchFamily="34" charset="0"/>
              </a:rPr>
              <a:t>competencias</a:t>
            </a:r>
            <a:r>
              <a:rPr lang="es-ES" dirty="0">
                <a:latin typeface="Calibri" panose="020F0502020204030204" pitchFamily="34" charset="0"/>
                <a:cs typeface="Calibri" panose="020F0502020204030204" pitchFamily="34" charset="0"/>
              </a:rPr>
              <a:t> del nuevo líder en el </a:t>
            </a:r>
            <a:r>
              <a:rPr lang="es-ES" b="1" dirty="0">
                <a:latin typeface="Calibri" panose="020F0502020204030204" pitchFamily="34" charset="0"/>
                <a:cs typeface="Calibri" panose="020F0502020204030204" pitchFamily="34" charset="0"/>
              </a:rPr>
              <a:t>agilismo</a:t>
            </a:r>
            <a:r>
              <a:rPr lang="es-ES" dirty="0">
                <a:latin typeface="Calibri" panose="020F0502020204030204" pitchFamily="34" charset="0"/>
                <a:cs typeface="Calibri" panose="020F0502020204030204" pitchFamily="34" charset="0"/>
              </a:rPr>
              <a:t>:</a:t>
            </a:r>
          </a:p>
        </p:txBody>
      </p:sp>
      <p:pic>
        <p:nvPicPr>
          <p:cNvPr id="27" name="Imagen 26">
            <a:extLst>
              <a:ext uri="{FF2B5EF4-FFF2-40B4-BE49-F238E27FC236}">
                <a16:creationId xmlns:a16="http://schemas.microsoft.com/office/drawing/2014/main" id="{F2519100-A267-4D87-91FE-71B27A74A0FD}"/>
              </a:ext>
            </a:extLst>
          </p:cNvPr>
          <p:cNvPicPr>
            <a:picLocks noChangeAspect="1"/>
          </p:cNvPicPr>
          <p:nvPr/>
        </p:nvPicPr>
        <p:blipFill>
          <a:blip r:embed="rId6"/>
          <a:stretch>
            <a:fillRect/>
          </a:stretch>
        </p:blipFill>
        <p:spPr>
          <a:xfrm>
            <a:off x="2763583" y="3832412"/>
            <a:ext cx="1206493" cy="1248241"/>
          </a:xfrm>
          <a:prstGeom prst="rect">
            <a:avLst/>
          </a:prstGeom>
        </p:spPr>
      </p:pic>
      <p:sp>
        <p:nvSpPr>
          <p:cNvPr id="28" name="Rectángulo 27">
            <a:extLst>
              <a:ext uri="{FF2B5EF4-FFF2-40B4-BE49-F238E27FC236}">
                <a16:creationId xmlns:a16="http://schemas.microsoft.com/office/drawing/2014/main" id="{45D41B0C-5B10-429C-87DA-D46EA4C40B84}"/>
              </a:ext>
            </a:extLst>
          </p:cNvPr>
          <p:cNvSpPr/>
          <p:nvPr/>
        </p:nvSpPr>
        <p:spPr>
          <a:xfrm>
            <a:off x="4010020" y="3085550"/>
            <a:ext cx="1686774" cy="584775"/>
          </a:xfrm>
          <a:prstGeom prst="rect">
            <a:avLst/>
          </a:prstGeom>
        </p:spPr>
        <p:txBody>
          <a:bodyPr wrap="square">
            <a:spAutoFit/>
          </a:bodyPr>
          <a:lstStyle/>
          <a:p>
            <a:pPr algn="ctr"/>
            <a:r>
              <a:rPr lang="es-ES" sz="1600" b="1" dirty="0">
                <a:solidFill>
                  <a:srgbClr val="507CAB"/>
                </a:solidFill>
                <a:latin typeface="Calibri" panose="020F0502020204030204" pitchFamily="34" charset="0"/>
                <a:cs typeface="Calibri" panose="020F0502020204030204" pitchFamily="34" charset="0"/>
              </a:rPr>
              <a:t>Liderazgo distribuido</a:t>
            </a:r>
          </a:p>
        </p:txBody>
      </p:sp>
      <p:sp>
        <p:nvSpPr>
          <p:cNvPr id="31" name="Rectángulo 30">
            <a:extLst>
              <a:ext uri="{FF2B5EF4-FFF2-40B4-BE49-F238E27FC236}">
                <a16:creationId xmlns:a16="http://schemas.microsoft.com/office/drawing/2014/main" id="{789EF10D-D2A3-4795-A981-E4F724005694}"/>
              </a:ext>
            </a:extLst>
          </p:cNvPr>
          <p:cNvSpPr/>
          <p:nvPr/>
        </p:nvSpPr>
        <p:spPr>
          <a:xfrm>
            <a:off x="4540481" y="4984189"/>
            <a:ext cx="1686774" cy="338554"/>
          </a:xfrm>
          <a:prstGeom prst="rect">
            <a:avLst/>
          </a:prstGeom>
        </p:spPr>
        <p:txBody>
          <a:bodyPr wrap="square">
            <a:spAutoFit/>
          </a:bodyPr>
          <a:lstStyle/>
          <a:p>
            <a:pPr algn="ctr"/>
            <a:r>
              <a:rPr lang="es-ES" sz="1600" b="1" dirty="0" err="1">
                <a:solidFill>
                  <a:srgbClr val="507CAB"/>
                </a:solidFill>
                <a:latin typeface="Calibri" panose="020F0502020204030204" pitchFamily="34" charset="0"/>
                <a:cs typeface="Calibri" panose="020F0502020204030204" pitchFamily="34" charset="0"/>
              </a:rPr>
              <a:t>Cocreación</a:t>
            </a:r>
            <a:endParaRPr lang="es-ES" sz="1600" b="1" dirty="0">
              <a:solidFill>
                <a:srgbClr val="507CAB"/>
              </a:solidFill>
              <a:latin typeface="Calibri" panose="020F0502020204030204" pitchFamily="34" charset="0"/>
              <a:cs typeface="Calibri" panose="020F0502020204030204" pitchFamily="34" charset="0"/>
            </a:endParaRPr>
          </a:p>
        </p:txBody>
      </p:sp>
      <p:sp>
        <p:nvSpPr>
          <p:cNvPr id="32" name="Rectángulo 31">
            <a:extLst>
              <a:ext uri="{FF2B5EF4-FFF2-40B4-BE49-F238E27FC236}">
                <a16:creationId xmlns:a16="http://schemas.microsoft.com/office/drawing/2014/main" id="{F9901B3C-1D4D-4E0A-8221-F734C771C9E4}"/>
              </a:ext>
            </a:extLst>
          </p:cNvPr>
          <p:cNvSpPr/>
          <p:nvPr/>
        </p:nvSpPr>
        <p:spPr>
          <a:xfrm>
            <a:off x="2545271" y="6146226"/>
            <a:ext cx="1686774" cy="338554"/>
          </a:xfrm>
          <a:prstGeom prst="rect">
            <a:avLst/>
          </a:prstGeom>
        </p:spPr>
        <p:txBody>
          <a:bodyPr wrap="square">
            <a:spAutoFit/>
          </a:bodyPr>
          <a:lstStyle/>
          <a:p>
            <a:pPr algn="ctr"/>
            <a:r>
              <a:rPr lang="es-ES" sz="1600" b="1" dirty="0">
                <a:solidFill>
                  <a:srgbClr val="507CAB"/>
                </a:solidFill>
                <a:latin typeface="Calibri" panose="020F0502020204030204" pitchFamily="34" charset="0"/>
                <a:cs typeface="Calibri" panose="020F0502020204030204" pitchFamily="34" charset="0"/>
              </a:rPr>
              <a:t>Tomar riesgos</a:t>
            </a:r>
          </a:p>
        </p:txBody>
      </p:sp>
      <p:sp>
        <p:nvSpPr>
          <p:cNvPr id="35" name="Rectángulo 34">
            <a:extLst>
              <a:ext uri="{FF2B5EF4-FFF2-40B4-BE49-F238E27FC236}">
                <a16:creationId xmlns:a16="http://schemas.microsoft.com/office/drawing/2014/main" id="{7C867484-D6DE-42D2-910B-4EB69DE722CE}"/>
              </a:ext>
            </a:extLst>
          </p:cNvPr>
          <p:cNvSpPr/>
          <p:nvPr/>
        </p:nvSpPr>
        <p:spPr>
          <a:xfrm>
            <a:off x="435727" y="4984189"/>
            <a:ext cx="1686774" cy="584775"/>
          </a:xfrm>
          <a:prstGeom prst="rect">
            <a:avLst/>
          </a:prstGeom>
        </p:spPr>
        <p:txBody>
          <a:bodyPr wrap="square">
            <a:spAutoFit/>
          </a:bodyPr>
          <a:lstStyle/>
          <a:p>
            <a:pPr algn="ctr"/>
            <a:r>
              <a:rPr lang="es-ES" sz="1600" b="1" dirty="0">
                <a:solidFill>
                  <a:srgbClr val="507CAB"/>
                </a:solidFill>
                <a:latin typeface="Calibri" panose="020F0502020204030204" pitchFamily="34" charset="0"/>
                <a:cs typeface="Calibri" panose="020F0502020204030204" pitchFamily="34" charset="0"/>
              </a:rPr>
              <a:t>Sensibilidad y empatía</a:t>
            </a:r>
          </a:p>
        </p:txBody>
      </p:sp>
      <p:sp>
        <p:nvSpPr>
          <p:cNvPr id="37" name="Rectángulo 36">
            <a:extLst>
              <a:ext uri="{FF2B5EF4-FFF2-40B4-BE49-F238E27FC236}">
                <a16:creationId xmlns:a16="http://schemas.microsoft.com/office/drawing/2014/main" id="{FC922B9B-4EB2-4418-B38D-1FB5A095BCF4}"/>
              </a:ext>
            </a:extLst>
          </p:cNvPr>
          <p:cNvSpPr/>
          <p:nvPr/>
        </p:nvSpPr>
        <p:spPr>
          <a:xfrm>
            <a:off x="1161205" y="3073327"/>
            <a:ext cx="1686774" cy="338554"/>
          </a:xfrm>
          <a:prstGeom prst="rect">
            <a:avLst/>
          </a:prstGeom>
        </p:spPr>
        <p:txBody>
          <a:bodyPr wrap="square">
            <a:spAutoFit/>
          </a:bodyPr>
          <a:lstStyle/>
          <a:p>
            <a:pPr algn="ctr"/>
            <a:r>
              <a:rPr lang="es-ES" sz="1600" b="1" dirty="0">
                <a:solidFill>
                  <a:srgbClr val="507CAB"/>
                </a:solidFill>
                <a:latin typeface="Calibri" panose="020F0502020204030204" pitchFamily="34" charset="0"/>
                <a:cs typeface="Calibri" panose="020F0502020204030204" pitchFamily="34" charset="0"/>
              </a:rPr>
              <a:t>Determinación</a:t>
            </a:r>
          </a:p>
        </p:txBody>
      </p:sp>
      <p:sp>
        <p:nvSpPr>
          <p:cNvPr id="40" name="CuadroTexto 39">
            <a:extLst>
              <a:ext uri="{FF2B5EF4-FFF2-40B4-BE49-F238E27FC236}">
                <a16:creationId xmlns:a16="http://schemas.microsoft.com/office/drawing/2014/main" id="{7874F13F-C30C-427F-84E3-8D7CBD9FCC83}"/>
              </a:ext>
            </a:extLst>
          </p:cNvPr>
          <p:cNvSpPr txBox="1"/>
          <p:nvPr/>
        </p:nvSpPr>
        <p:spPr>
          <a:xfrm>
            <a:off x="-3161978" y="3551704"/>
            <a:ext cx="3792722" cy="646331"/>
          </a:xfrm>
          <a:prstGeom prst="rect">
            <a:avLst/>
          </a:prstGeom>
          <a:solidFill>
            <a:srgbClr val="FFFF00"/>
          </a:solidFill>
        </p:spPr>
        <p:txBody>
          <a:bodyPr wrap="square" rtlCol="0">
            <a:spAutoFit/>
          </a:bodyPr>
          <a:lstStyle/>
          <a:p>
            <a:pPr algn="ctr"/>
            <a:r>
              <a:rPr lang="es-ES" dirty="0"/>
              <a:t>Infografía de ciclo con 5 espacios con su respectivo texto. </a:t>
            </a:r>
            <a:endParaRPr lang="es-CO" dirty="0"/>
          </a:p>
        </p:txBody>
      </p:sp>
      <p:sp>
        <p:nvSpPr>
          <p:cNvPr id="43" name="Rectángulo 42">
            <a:extLst>
              <a:ext uri="{FF2B5EF4-FFF2-40B4-BE49-F238E27FC236}">
                <a16:creationId xmlns:a16="http://schemas.microsoft.com/office/drawing/2014/main" id="{4D373AA0-1C71-49AC-962C-6082BC38B396}"/>
              </a:ext>
            </a:extLst>
          </p:cNvPr>
          <p:cNvSpPr/>
          <p:nvPr/>
        </p:nvSpPr>
        <p:spPr>
          <a:xfrm>
            <a:off x="222673" y="6780325"/>
            <a:ext cx="5149427" cy="3970318"/>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Si vemos un poco el </a:t>
            </a:r>
            <a:r>
              <a:rPr lang="es-ES" i="1" dirty="0" err="1">
                <a:latin typeface="Calibri" panose="020F0502020204030204" pitchFamily="34" charset="0"/>
                <a:cs typeface="Calibri" panose="020F0502020204030204" pitchFamily="34" charset="0"/>
              </a:rPr>
              <a:t>mindset</a:t>
            </a:r>
            <a:r>
              <a:rPr lang="es-ES" dirty="0">
                <a:latin typeface="Calibri" panose="020F0502020204030204" pitchFamily="34" charset="0"/>
                <a:cs typeface="Calibri" panose="020F0502020204030204" pitchFamily="34" charset="0"/>
              </a:rPr>
              <a:t> de las metodologías ágiles está orientada a competencias y habilidades del ágil </a:t>
            </a:r>
            <a:r>
              <a:rPr lang="es-ES" i="1" dirty="0">
                <a:latin typeface="Calibri" panose="020F0502020204030204" pitchFamily="34" charset="0"/>
                <a:cs typeface="Calibri" panose="020F0502020204030204" pitchFamily="34" charset="0"/>
              </a:rPr>
              <a:t>coach</a:t>
            </a:r>
            <a:r>
              <a:rPr lang="es-ES" dirty="0">
                <a:latin typeface="Calibri" panose="020F0502020204030204" pitchFamily="34" charset="0"/>
                <a:cs typeface="Calibri" panose="020F0502020204030204" pitchFamily="34" charset="0"/>
              </a:rPr>
              <a:t>:</a:t>
            </a:r>
          </a:p>
          <a:p>
            <a:endParaRPr lang="es-E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Liderazgo y gestión</a:t>
            </a: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Pensamiento complejo</a:t>
            </a: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Creatividad e innovación</a:t>
            </a: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Delegación y empoderamiento</a:t>
            </a: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Significado y propósito</a:t>
            </a: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Motivación y compromiso </a:t>
            </a: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Recompensas e incentivos </a:t>
            </a: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Éxito y fracaso</a:t>
            </a: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Equipos remotos</a:t>
            </a:r>
          </a:p>
          <a:p>
            <a:pPr marL="285750" indent="-285750">
              <a:buFont typeface="Arial" panose="020B0604020202020204" pitchFamily="34" charset="0"/>
              <a:buChar char="•"/>
            </a:pPr>
            <a:r>
              <a:rPr lang="es-ES" dirty="0">
                <a:latin typeface="Calibri" panose="020F0502020204030204" pitchFamily="34" charset="0"/>
                <a:cs typeface="Calibri" panose="020F0502020204030204" pitchFamily="34" charset="0"/>
              </a:rPr>
              <a:t>Felicidad de las personas.</a:t>
            </a:r>
          </a:p>
        </p:txBody>
      </p:sp>
      <p:pic>
        <p:nvPicPr>
          <p:cNvPr id="7" name="Imagen 6">
            <a:extLst>
              <a:ext uri="{FF2B5EF4-FFF2-40B4-BE49-F238E27FC236}">
                <a16:creationId xmlns:a16="http://schemas.microsoft.com/office/drawing/2014/main" id="{F3069D44-0363-497F-BD50-5568492BD1CB}"/>
              </a:ext>
            </a:extLst>
          </p:cNvPr>
          <p:cNvPicPr>
            <a:picLocks noChangeAspect="1"/>
          </p:cNvPicPr>
          <p:nvPr/>
        </p:nvPicPr>
        <p:blipFill>
          <a:blip r:embed="rId7"/>
          <a:stretch>
            <a:fillRect/>
          </a:stretch>
        </p:blipFill>
        <p:spPr>
          <a:xfrm flipH="1">
            <a:off x="4886710" y="6839714"/>
            <a:ext cx="1783927" cy="3955904"/>
          </a:xfrm>
          <a:prstGeom prst="rect">
            <a:avLst/>
          </a:prstGeom>
        </p:spPr>
      </p:pic>
      <p:pic>
        <p:nvPicPr>
          <p:cNvPr id="45" name="Imagen 44">
            <a:extLst>
              <a:ext uri="{FF2B5EF4-FFF2-40B4-BE49-F238E27FC236}">
                <a16:creationId xmlns:a16="http://schemas.microsoft.com/office/drawing/2014/main" id="{EF690B8F-565D-4CA4-92C5-C199817248F1}"/>
              </a:ext>
            </a:extLst>
          </p:cNvPr>
          <p:cNvPicPr>
            <a:picLocks noChangeAspect="1"/>
          </p:cNvPicPr>
          <p:nvPr/>
        </p:nvPicPr>
        <p:blipFill>
          <a:blip r:embed="rId8"/>
          <a:stretch>
            <a:fillRect/>
          </a:stretch>
        </p:blipFill>
        <p:spPr>
          <a:xfrm>
            <a:off x="193713" y="7915878"/>
            <a:ext cx="249524" cy="241726"/>
          </a:xfrm>
          <a:prstGeom prst="rect">
            <a:avLst/>
          </a:prstGeom>
        </p:spPr>
      </p:pic>
      <p:pic>
        <p:nvPicPr>
          <p:cNvPr id="46" name="Imagen 45">
            <a:extLst>
              <a:ext uri="{FF2B5EF4-FFF2-40B4-BE49-F238E27FC236}">
                <a16:creationId xmlns:a16="http://schemas.microsoft.com/office/drawing/2014/main" id="{D0ED243D-4BC6-4B2F-9C52-FABCB1822951}"/>
              </a:ext>
            </a:extLst>
          </p:cNvPr>
          <p:cNvPicPr>
            <a:picLocks noChangeAspect="1"/>
          </p:cNvPicPr>
          <p:nvPr/>
        </p:nvPicPr>
        <p:blipFill>
          <a:blip r:embed="rId8"/>
          <a:stretch>
            <a:fillRect/>
          </a:stretch>
        </p:blipFill>
        <p:spPr>
          <a:xfrm>
            <a:off x="203623" y="8195160"/>
            <a:ext cx="249524" cy="241726"/>
          </a:xfrm>
          <a:prstGeom prst="rect">
            <a:avLst/>
          </a:prstGeom>
        </p:spPr>
      </p:pic>
      <p:pic>
        <p:nvPicPr>
          <p:cNvPr id="47" name="Imagen 46">
            <a:extLst>
              <a:ext uri="{FF2B5EF4-FFF2-40B4-BE49-F238E27FC236}">
                <a16:creationId xmlns:a16="http://schemas.microsoft.com/office/drawing/2014/main" id="{0D12F24A-1AE0-4636-A4A0-3E9FCEB24D17}"/>
              </a:ext>
            </a:extLst>
          </p:cNvPr>
          <p:cNvPicPr>
            <a:picLocks noChangeAspect="1"/>
          </p:cNvPicPr>
          <p:nvPr/>
        </p:nvPicPr>
        <p:blipFill>
          <a:blip r:embed="rId8"/>
          <a:stretch>
            <a:fillRect/>
          </a:stretch>
        </p:blipFill>
        <p:spPr>
          <a:xfrm>
            <a:off x="200063" y="8467582"/>
            <a:ext cx="249524" cy="241726"/>
          </a:xfrm>
          <a:prstGeom prst="rect">
            <a:avLst/>
          </a:prstGeom>
        </p:spPr>
      </p:pic>
      <p:pic>
        <p:nvPicPr>
          <p:cNvPr id="48" name="Imagen 47">
            <a:extLst>
              <a:ext uri="{FF2B5EF4-FFF2-40B4-BE49-F238E27FC236}">
                <a16:creationId xmlns:a16="http://schemas.microsoft.com/office/drawing/2014/main" id="{5E106818-1B8D-4C29-AB6B-1A4A17D18D67}"/>
              </a:ext>
            </a:extLst>
          </p:cNvPr>
          <p:cNvPicPr>
            <a:picLocks noChangeAspect="1"/>
          </p:cNvPicPr>
          <p:nvPr/>
        </p:nvPicPr>
        <p:blipFill>
          <a:blip r:embed="rId8"/>
          <a:stretch>
            <a:fillRect/>
          </a:stretch>
        </p:blipFill>
        <p:spPr>
          <a:xfrm>
            <a:off x="209973" y="8746864"/>
            <a:ext cx="249524" cy="241726"/>
          </a:xfrm>
          <a:prstGeom prst="rect">
            <a:avLst/>
          </a:prstGeom>
        </p:spPr>
      </p:pic>
      <p:pic>
        <p:nvPicPr>
          <p:cNvPr id="49" name="Imagen 48">
            <a:extLst>
              <a:ext uri="{FF2B5EF4-FFF2-40B4-BE49-F238E27FC236}">
                <a16:creationId xmlns:a16="http://schemas.microsoft.com/office/drawing/2014/main" id="{57BB339F-1F9F-4389-B4AD-C71C5FF459FC}"/>
              </a:ext>
            </a:extLst>
          </p:cNvPr>
          <p:cNvPicPr>
            <a:picLocks noChangeAspect="1"/>
          </p:cNvPicPr>
          <p:nvPr/>
        </p:nvPicPr>
        <p:blipFill>
          <a:blip r:embed="rId8"/>
          <a:stretch>
            <a:fillRect/>
          </a:stretch>
        </p:blipFill>
        <p:spPr>
          <a:xfrm>
            <a:off x="193713" y="9012936"/>
            <a:ext cx="249524" cy="241726"/>
          </a:xfrm>
          <a:prstGeom prst="rect">
            <a:avLst/>
          </a:prstGeom>
        </p:spPr>
      </p:pic>
      <p:pic>
        <p:nvPicPr>
          <p:cNvPr id="50" name="Imagen 49">
            <a:extLst>
              <a:ext uri="{FF2B5EF4-FFF2-40B4-BE49-F238E27FC236}">
                <a16:creationId xmlns:a16="http://schemas.microsoft.com/office/drawing/2014/main" id="{80ADB4E9-3032-4BC4-98DF-5ABF0965CEE0}"/>
              </a:ext>
            </a:extLst>
          </p:cNvPr>
          <p:cNvPicPr>
            <a:picLocks noChangeAspect="1"/>
          </p:cNvPicPr>
          <p:nvPr/>
        </p:nvPicPr>
        <p:blipFill>
          <a:blip r:embed="rId8"/>
          <a:stretch>
            <a:fillRect/>
          </a:stretch>
        </p:blipFill>
        <p:spPr>
          <a:xfrm>
            <a:off x="203623" y="9292218"/>
            <a:ext cx="249524" cy="241726"/>
          </a:xfrm>
          <a:prstGeom prst="rect">
            <a:avLst/>
          </a:prstGeom>
        </p:spPr>
      </p:pic>
      <p:pic>
        <p:nvPicPr>
          <p:cNvPr id="51" name="Imagen 50">
            <a:extLst>
              <a:ext uri="{FF2B5EF4-FFF2-40B4-BE49-F238E27FC236}">
                <a16:creationId xmlns:a16="http://schemas.microsoft.com/office/drawing/2014/main" id="{F6EE1B9B-0FED-489D-8E48-3531F6049977}"/>
              </a:ext>
            </a:extLst>
          </p:cNvPr>
          <p:cNvPicPr>
            <a:picLocks noChangeAspect="1"/>
          </p:cNvPicPr>
          <p:nvPr/>
        </p:nvPicPr>
        <p:blipFill>
          <a:blip r:embed="rId8"/>
          <a:stretch>
            <a:fillRect/>
          </a:stretch>
        </p:blipFill>
        <p:spPr>
          <a:xfrm>
            <a:off x="200063" y="9564640"/>
            <a:ext cx="249524" cy="241726"/>
          </a:xfrm>
          <a:prstGeom prst="rect">
            <a:avLst/>
          </a:prstGeom>
        </p:spPr>
      </p:pic>
      <p:pic>
        <p:nvPicPr>
          <p:cNvPr id="52" name="Imagen 51">
            <a:extLst>
              <a:ext uri="{FF2B5EF4-FFF2-40B4-BE49-F238E27FC236}">
                <a16:creationId xmlns:a16="http://schemas.microsoft.com/office/drawing/2014/main" id="{445F4EBE-5198-40CD-B014-3C30821C28D3}"/>
              </a:ext>
            </a:extLst>
          </p:cNvPr>
          <p:cNvPicPr>
            <a:picLocks noChangeAspect="1"/>
          </p:cNvPicPr>
          <p:nvPr/>
        </p:nvPicPr>
        <p:blipFill>
          <a:blip r:embed="rId8"/>
          <a:stretch>
            <a:fillRect/>
          </a:stretch>
        </p:blipFill>
        <p:spPr>
          <a:xfrm>
            <a:off x="209973" y="9843922"/>
            <a:ext cx="249524" cy="241726"/>
          </a:xfrm>
          <a:prstGeom prst="rect">
            <a:avLst/>
          </a:prstGeom>
        </p:spPr>
      </p:pic>
      <p:pic>
        <p:nvPicPr>
          <p:cNvPr id="53" name="Imagen 52">
            <a:extLst>
              <a:ext uri="{FF2B5EF4-FFF2-40B4-BE49-F238E27FC236}">
                <a16:creationId xmlns:a16="http://schemas.microsoft.com/office/drawing/2014/main" id="{91DE8F93-F8F0-4889-A623-343641B5AE08}"/>
              </a:ext>
            </a:extLst>
          </p:cNvPr>
          <p:cNvPicPr>
            <a:picLocks noChangeAspect="1"/>
          </p:cNvPicPr>
          <p:nvPr/>
        </p:nvPicPr>
        <p:blipFill>
          <a:blip r:embed="rId8"/>
          <a:stretch>
            <a:fillRect/>
          </a:stretch>
        </p:blipFill>
        <p:spPr>
          <a:xfrm>
            <a:off x="202210" y="10116344"/>
            <a:ext cx="249524" cy="241726"/>
          </a:xfrm>
          <a:prstGeom prst="rect">
            <a:avLst/>
          </a:prstGeom>
        </p:spPr>
      </p:pic>
      <p:pic>
        <p:nvPicPr>
          <p:cNvPr id="54" name="Imagen 53">
            <a:extLst>
              <a:ext uri="{FF2B5EF4-FFF2-40B4-BE49-F238E27FC236}">
                <a16:creationId xmlns:a16="http://schemas.microsoft.com/office/drawing/2014/main" id="{FBE2F928-3914-45E9-AF39-4B014C952830}"/>
              </a:ext>
            </a:extLst>
          </p:cNvPr>
          <p:cNvPicPr>
            <a:picLocks noChangeAspect="1"/>
          </p:cNvPicPr>
          <p:nvPr/>
        </p:nvPicPr>
        <p:blipFill>
          <a:blip r:embed="rId8"/>
          <a:stretch>
            <a:fillRect/>
          </a:stretch>
        </p:blipFill>
        <p:spPr>
          <a:xfrm>
            <a:off x="212120" y="10395626"/>
            <a:ext cx="249524" cy="241726"/>
          </a:xfrm>
          <a:prstGeom prst="rect">
            <a:avLst/>
          </a:prstGeom>
        </p:spPr>
      </p:pic>
      <p:pic>
        <p:nvPicPr>
          <p:cNvPr id="55" name="Imagen 54">
            <a:extLst>
              <a:ext uri="{FF2B5EF4-FFF2-40B4-BE49-F238E27FC236}">
                <a16:creationId xmlns:a16="http://schemas.microsoft.com/office/drawing/2014/main" id="{977A56F1-F5F7-4B15-9EA3-F1F573834B07}"/>
              </a:ext>
            </a:extLst>
          </p:cNvPr>
          <p:cNvPicPr>
            <a:picLocks noChangeAspect="1"/>
          </p:cNvPicPr>
          <p:nvPr/>
        </p:nvPicPr>
        <p:blipFill>
          <a:blip r:embed="rId9"/>
          <a:stretch>
            <a:fillRect/>
          </a:stretch>
        </p:blipFill>
        <p:spPr>
          <a:xfrm>
            <a:off x="300495" y="12612840"/>
            <a:ext cx="6286500" cy="657225"/>
          </a:xfrm>
          <a:prstGeom prst="rect">
            <a:avLst/>
          </a:prstGeom>
        </p:spPr>
      </p:pic>
      <p:pic>
        <p:nvPicPr>
          <p:cNvPr id="56" name="Imagen 55">
            <a:extLst>
              <a:ext uri="{FF2B5EF4-FFF2-40B4-BE49-F238E27FC236}">
                <a16:creationId xmlns:a16="http://schemas.microsoft.com/office/drawing/2014/main" id="{F6ED7FA1-C9AF-4B68-B8A4-589D6DA5A5D0}"/>
              </a:ext>
            </a:extLst>
          </p:cNvPr>
          <p:cNvPicPr>
            <a:picLocks noChangeAspect="1"/>
          </p:cNvPicPr>
          <p:nvPr/>
        </p:nvPicPr>
        <p:blipFill>
          <a:blip r:embed="rId10"/>
          <a:stretch>
            <a:fillRect/>
          </a:stretch>
        </p:blipFill>
        <p:spPr>
          <a:xfrm>
            <a:off x="71895" y="10919448"/>
            <a:ext cx="6734460" cy="1673092"/>
          </a:xfrm>
          <a:prstGeom prst="rect">
            <a:avLst/>
          </a:prstGeom>
        </p:spPr>
      </p:pic>
      <p:sp>
        <p:nvSpPr>
          <p:cNvPr id="58" name="CuadroTexto 57">
            <a:extLst>
              <a:ext uri="{FF2B5EF4-FFF2-40B4-BE49-F238E27FC236}">
                <a16:creationId xmlns:a16="http://schemas.microsoft.com/office/drawing/2014/main" id="{26E8F60F-3AB2-4298-A5F0-EBC412A2BF34}"/>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p>
          <a:p>
            <a:r>
              <a:rPr lang="es-ES" dirty="0">
                <a:solidFill>
                  <a:srgbClr val="0070C0"/>
                </a:solidFill>
              </a:rPr>
              <a:t>Tema 1. Transformación digital, innovación y agilidad</a:t>
            </a:r>
          </a:p>
          <a:p>
            <a:r>
              <a:rPr lang="es-ES" b="1" u="sng" dirty="0">
                <a:solidFill>
                  <a:srgbClr val="0070C0"/>
                </a:solidFill>
              </a:rPr>
              <a:t>Tema 2. Pensamiento ágil, rol y habilidades del ágil </a:t>
            </a:r>
            <a:r>
              <a:rPr lang="es-ES" b="1" i="1" u="sng"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190082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0A39E20E-0262-42F1-9BCF-DB067531E70D}"/>
              </a:ext>
            </a:extLst>
          </p:cNvPr>
          <p:cNvSpPr/>
          <p:nvPr/>
        </p:nvSpPr>
        <p:spPr>
          <a:xfrm>
            <a:off x="6743" y="2981263"/>
            <a:ext cx="6858000" cy="1108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En la parte superior se ubica el banner específico, en este caso: </a:t>
            </a:r>
            <a:r>
              <a:rPr lang="es-ES" b="1" dirty="0"/>
              <a:t>Tema 3</a:t>
            </a:r>
          </a:p>
          <a:p>
            <a:pPr marL="285750" indent="-285750">
              <a:buFont typeface="Arial" panose="020B0604020202020204" pitchFamily="34" charset="0"/>
              <a:buChar char="•"/>
            </a:pPr>
            <a:r>
              <a:rPr lang="es-ES" dirty="0"/>
              <a:t>Después se presenta un destacado con la imagen de la personaje.</a:t>
            </a:r>
          </a:p>
          <a:p>
            <a:pPr marL="285750" indent="-285750">
              <a:buFont typeface="Arial" panose="020B0604020202020204" pitchFamily="34" charset="0"/>
              <a:buChar char="•"/>
            </a:pPr>
            <a:r>
              <a:rPr lang="es-ES" dirty="0"/>
              <a:t>Luego se ubica una caja de texto apoyada con una imagen. La sugerida se encuentra en el siguiente enlace: </a:t>
            </a:r>
            <a:r>
              <a:rPr lang="es-ES" dirty="0">
                <a:hlinkClick r:id="rId2"/>
              </a:rPr>
              <a:t>https://pixabay.com/es/photos/%C3%A9xito-curva-flecha-encienda-apaga-2917048/</a:t>
            </a:r>
            <a:r>
              <a:rPr lang="es-ES" dirty="0"/>
              <a:t> </a:t>
            </a:r>
          </a:p>
          <a:p>
            <a:pPr marL="285750" indent="-285750">
              <a:buFont typeface="Arial" panose="020B0604020202020204" pitchFamily="34" charset="0"/>
              <a:buChar char="•"/>
            </a:pPr>
            <a:r>
              <a:rPr lang="es-ES" dirty="0"/>
              <a:t>Abajo se debe incluir el ícono para el recurso </a:t>
            </a:r>
            <a:r>
              <a:rPr lang="es-ES" i="1" dirty="0"/>
              <a:t>Importante </a:t>
            </a:r>
            <a:r>
              <a:rPr lang="es-ES" dirty="0"/>
              <a:t>con la caja de texto correspondiente.</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sp>
        <p:nvSpPr>
          <p:cNvPr id="26" name="CuadroTexto 25">
            <a:extLst>
              <a:ext uri="{FF2B5EF4-FFF2-40B4-BE49-F238E27FC236}">
                <a16:creationId xmlns:a16="http://schemas.microsoft.com/office/drawing/2014/main" id="{45C642F5-A79B-4FBD-9BC4-6D289BAE90A4}"/>
              </a:ext>
            </a:extLst>
          </p:cNvPr>
          <p:cNvSpPr txBox="1"/>
          <p:nvPr/>
        </p:nvSpPr>
        <p:spPr>
          <a:xfrm>
            <a:off x="246515" y="5767210"/>
            <a:ext cx="6598528" cy="2031325"/>
          </a:xfrm>
          <a:prstGeom prst="rect">
            <a:avLst/>
          </a:prstGeom>
          <a:noFill/>
        </p:spPr>
        <p:txBody>
          <a:bodyPr wrap="square" rtlCol="0">
            <a:spAutoFit/>
          </a:bodyPr>
          <a:lstStyle/>
          <a:p>
            <a:r>
              <a:rPr lang="es-ES" dirty="0">
                <a:latin typeface="Calibri" panose="020F0502020204030204" pitchFamily="34" charset="0"/>
                <a:cs typeface="Calibri" panose="020F0502020204030204" pitchFamily="34" charset="0"/>
              </a:rPr>
              <a:t>Muchas empresas están atrapadas en las viejas formas de operar, y eso afecta negativamente a la velocidad y la adaptabilidad de una organización para cambiar. Hoy en día, para ser </a:t>
            </a:r>
            <a:r>
              <a:rPr lang="es-ES" b="1" dirty="0">
                <a:latin typeface="Calibri" panose="020F0502020204030204" pitchFamily="34" charset="0"/>
                <a:cs typeface="Calibri" panose="020F0502020204030204" pitchFamily="34" charset="0"/>
              </a:rPr>
              <a:t>competitivos</a:t>
            </a:r>
            <a:r>
              <a:rPr lang="es-ES" dirty="0">
                <a:latin typeface="Calibri" panose="020F0502020204030204" pitchFamily="34" charset="0"/>
                <a:cs typeface="Calibri" panose="020F0502020204030204" pitchFamily="34" charset="0"/>
              </a:rPr>
              <a:t>, las empresas deben lograr </a:t>
            </a:r>
            <a:r>
              <a:rPr lang="es-ES" b="1" dirty="0">
                <a:latin typeface="Calibri" panose="020F0502020204030204" pitchFamily="34" charset="0"/>
                <a:cs typeface="Calibri" panose="020F0502020204030204" pitchFamily="34" charset="0"/>
              </a:rPr>
              <a:t>agilidad</a:t>
            </a:r>
            <a:r>
              <a:rPr lang="es-ES" dirty="0">
                <a:latin typeface="Calibri" panose="020F0502020204030204" pitchFamily="34" charset="0"/>
                <a:cs typeface="Calibri" panose="020F0502020204030204" pitchFamily="34" charset="0"/>
              </a:rPr>
              <a:t>. Por ello que es de vital importancia que las organizaciones tengan una rápida capacidad de respuesta a los cambios, confianza en las habilidades del equipo y mantener una excelente relación con los clientes.</a:t>
            </a:r>
          </a:p>
        </p:txBody>
      </p:sp>
      <p:pic>
        <p:nvPicPr>
          <p:cNvPr id="38" name="Imagen 37">
            <a:extLst>
              <a:ext uri="{FF2B5EF4-FFF2-40B4-BE49-F238E27FC236}">
                <a16:creationId xmlns:a16="http://schemas.microsoft.com/office/drawing/2014/main" id="{F4DE4E93-93AD-4C1B-81CC-F9CA61A7CEA6}"/>
              </a:ext>
            </a:extLst>
          </p:cNvPr>
          <p:cNvPicPr>
            <a:picLocks noChangeAspect="1"/>
          </p:cNvPicPr>
          <p:nvPr/>
        </p:nvPicPr>
        <p:blipFill>
          <a:blip r:embed="rId5"/>
          <a:stretch>
            <a:fillRect/>
          </a:stretch>
        </p:blipFill>
        <p:spPr>
          <a:xfrm>
            <a:off x="124567" y="2360163"/>
            <a:ext cx="7354553" cy="3518024"/>
          </a:xfrm>
          <a:prstGeom prst="rect">
            <a:avLst/>
          </a:prstGeom>
        </p:spPr>
      </p:pic>
      <p:pic>
        <p:nvPicPr>
          <p:cNvPr id="39" name="Imagen 38">
            <a:extLst>
              <a:ext uri="{FF2B5EF4-FFF2-40B4-BE49-F238E27FC236}">
                <a16:creationId xmlns:a16="http://schemas.microsoft.com/office/drawing/2014/main" id="{D506E707-3354-4966-BF08-48375F382918}"/>
              </a:ext>
            </a:extLst>
          </p:cNvPr>
          <p:cNvPicPr>
            <a:picLocks noChangeAspect="1"/>
          </p:cNvPicPr>
          <p:nvPr/>
        </p:nvPicPr>
        <p:blipFill rotWithShape="1">
          <a:blip r:embed="rId5"/>
          <a:srcRect r="58811"/>
          <a:stretch/>
        </p:blipFill>
        <p:spPr>
          <a:xfrm>
            <a:off x="-42319" y="2355604"/>
            <a:ext cx="3029252" cy="3518023"/>
          </a:xfrm>
          <a:prstGeom prst="rect">
            <a:avLst/>
          </a:prstGeom>
        </p:spPr>
      </p:pic>
      <p:sp>
        <p:nvSpPr>
          <p:cNvPr id="41" name="CuadroTexto 40">
            <a:extLst>
              <a:ext uri="{FF2B5EF4-FFF2-40B4-BE49-F238E27FC236}">
                <a16:creationId xmlns:a16="http://schemas.microsoft.com/office/drawing/2014/main" id="{B5870046-AECD-440E-B61F-39881810CF80}"/>
              </a:ext>
            </a:extLst>
          </p:cNvPr>
          <p:cNvSpPr txBox="1"/>
          <p:nvPr/>
        </p:nvSpPr>
        <p:spPr>
          <a:xfrm>
            <a:off x="753393" y="3710143"/>
            <a:ext cx="3898353" cy="1487651"/>
          </a:xfrm>
          <a:prstGeom prst="rect">
            <a:avLst/>
          </a:prstGeom>
          <a:noFill/>
        </p:spPr>
        <p:txBody>
          <a:bodyPr wrap="square">
            <a:spAutoFit/>
          </a:bodyPr>
          <a:lstStyle/>
          <a:p>
            <a:pPr>
              <a:lnSpc>
                <a:spcPct val="115000"/>
              </a:lnSpc>
            </a:pPr>
            <a:r>
              <a:rPr lang="es-ES" sz="1600" b="1"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¡Que gran trabajo!</a:t>
            </a:r>
            <a:r>
              <a:rPr lang="es-ES" sz="16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 Estas a punto de terminar esta primera etapa del reto de aprendizaje. Para ello deberás explorar cómo ha sido la evolución y adaptación de los proyectos.</a:t>
            </a:r>
            <a:endParaRPr lang="es-ES" sz="1600" dirty="0">
              <a:solidFill>
                <a:schemeClr val="bg1"/>
              </a:solidFill>
              <a:effectLst/>
              <a:latin typeface="Arial" panose="020B0604020202020204" pitchFamily="34" charset="0"/>
              <a:ea typeface="Arial" panose="020B0604020202020204" pitchFamily="34" charset="0"/>
            </a:endParaRPr>
          </a:p>
        </p:txBody>
      </p:sp>
      <p:pic>
        <p:nvPicPr>
          <p:cNvPr id="42" name="Imagen 41">
            <a:extLst>
              <a:ext uri="{FF2B5EF4-FFF2-40B4-BE49-F238E27FC236}">
                <a16:creationId xmlns:a16="http://schemas.microsoft.com/office/drawing/2014/main" id="{260F83A4-6307-4D11-8FF2-86462F4B95B0}"/>
              </a:ext>
            </a:extLst>
          </p:cNvPr>
          <p:cNvPicPr>
            <a:picLocks noChangeAspect="1"/>
          </p:cNvPicPr>
          <p:nvPr/>
        </p:nvPicPr>
        <p:blipFill rotWithShape="1">
          <a:blip r:embed="rId6"/>
          <a:srcRect l="32201"/>
          <a:stretch/>
        </p:blipFill>
        <p:spPr>
          <a:xfrm>
            <a:off x="0" y="1928986"/>
            <a:ext cx="1791541" cy="827661"/>
          </a:xfrm>
          <a:prstGeom prst="rect">
            <a:avLst/>
          </a:prstGeom>
        </p:spPr>
      </p:pic>
      <p:sp>
        <p:nvSpPr>
          <p:cNvPr id="57" name="CuadroTexto 56">
            <a:extLst>
              <a:ext uri="{FF2B5EF4-FFF2-40B4-BE49-F238E27FC236}">
                <a16:creationId xmlns:a16="http://schemas.microsoft.com/office/drawing/2014/main" id="{73CB3F01-8216-4114-BE4E-C96800297280}"/>
              </a:ext>
            </a:extLst>
          </p:cNvPr>
          <p:cNvSpPr txBox="1"/>
          <p:nvPr/>
        </p:nvSpPr>
        <p:spPr>
          <a:xfrm>
            <a:off x="313060" y="2109529"/>
            <a:ext cx="2389510" cy="400110"/>
          </a:xfrm>
          <a:prstGeom prst="rect">
            <a:avLst/>
          </a:prstGeom>
          <a:noFill/>
        </p:spPr>
        <p:txBody>
          <a:bodyPr wrap="square" rtlCol="0">
            <a:spAutoFit/>
          </a:bodyPr>
          <a:lstStyle/>
          <a:p>
            <a:r>
              <a:rPr lang="es-ES" sz="2000" b="1" dirty="0">
                <a:solidFill>
                  <a:srgbClr val="0023B5"/>
                </a:solidFill>
                <a:latin typeface="Calibri" panose="020F0502020204030204" pitchFamily="34" charset="0"/>
                <a:cs typeface="Calibri" panose="020F0502020204030204" pitchFamily="34" charset="0"/>
              </a:rPr>
              <a:t>Tema 3</a:t>
            </a:r>
            <a:endParaRPr lang="es-CO" sz="2000" b="1" dirty="0">
              <a:solidFill>
                <a:srgbClr val="0023B5"/>
              </a:solidFill>
              <a:latin typeface="Calibri" panose="020F0502020204030204" pitchFamily="34" charset="0"/>
              <a:cs typeface="Calibri" panose="020F0502020204030204" pitchFamily="34" charset="0"/>
            </a:endParaRPr>
          </a:p>
        </p:txBody>
      </p:sp>
      <p:sp>
        <p:nvSpPr>
          <p:cNvPr id="58" name="CuadroTexto 57">
            <a:extLst>
              <a:ext uri="{FF2B5EF4-FFF2-40B4-BE49-F238E27FC236}">
                <a16:creationId xmlns:a16="http://schemas.microsoft.com/office/drawing/2014/main" id="{263D2871-E10A-4104-8C16-360BD0CF0F03}"/>
              </a:ext>
            </a:extLst>
          </p:cNvPr>
          <p:cNvSpPr txBox="1"/>
          <p:nvPr/>
        </p:nvSpPr>
        <p:spPr>
          <a:xfrm>
            <a:off x="1610370" y="2098823"/>
            <a:ext cx="5560690" cy="384721"/>
          </a:xfrm>
          <a:prstGeom prst="rect">
            <a:avLst/>
          </a:prstGeom>
          <a:noFill/>
        </p:spPr>
        <p:txBody>
          <a:bodyPr wrap="square" rtlCol="0">
            <a:spAutoFit/>
          </a:bodyPr>
          <a:lstStyle/>
          <a:p>
            <a:r>
              <a:rPr lang="es-ES" sz="1900" b="1" dirty="0">
                <a:solidFill>
                  <a:srgbClr val="00D1CB"/>
                </a:solidFill>
                <a:latin typeface="Calibri" panose="020F0502020204030204" pitchFamily="34" charset="0"/>
                <a:cs typeface="Calibri" panose="020F0502020204030204" pitchFamily="34" charset="0"/>
              </a:rPr>
              <a:t>Evolución y adaptación de los proyectos</a:t>
            </a:r>
            <a:endParaRPr lang="es-CO" sz="1900" b="1" dirty="0">
              <a:solidFill>
                <a:srgbClr val="00D1CB"/>
              </a:solidFill>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F6B73028-A96F-402A-8EC2-29E71585C741}"/>
              </a:ext>
            </a:extLst>
          </p:cNvPr>
          <p:cNvPicPr>
            <a:picLocks noChangeAspect="1"/>
          </p:cNvPicPr>
          <p:nvPr/>
        </p:nvPicPr>
        <p:blipFill>
          <a:blip r:embed="rId7"/>
          <a:stretch>
            <a:fillRect/>
          </a:stretch>
        </p:blipFill>
        <p:spPr>
          <a:xfrm>
            <a:off x="805941" y="7971096"/>
            <a:ext cx="5372100" cy="3354039"/>
          </a:xfrm>
          <a:prstGeom prst="rect">
            <a:avLst/>
          </a:prstGeom>
        </p:spPr>
      </p:pic>
      <p:sp>
        <p:nvSpPr>
          <p:cNvPr id="59" name="Rectángulo: esquinas redondeadas 58">
            <a:extLst>
              <a:ext uri="{FF2B5EF4-FFF2-40B4-BE49-F238E27FC236}">
                <a16:creationId xmlns:a16="http://schemas.microsoft.com/office/drawing/2014/main" id="{8DB8AA9B-E0B2-4BB6-B376-EAA121006B1C}"/>
              </a:ext>
            </a:extLst>
          </p:cNvPr>
          <p:cNvSpPr/>
          <p:nvPr/>
        </p:nvSpPr>
        <p:spPr>
          <a:xfrm>
            <a:off x="205461" y="11469271"/>
            <a:ext cx="6449181" cy="2025411"/>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Mantener una posición competitiva en el mercado y con sostenibilidad se traduce en una </a:t>
            </a:r>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planificación adaptativa</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y considerando que los proyectos garantizan el cumplimiento de la estrategia, estos no son ajemos a la </a:t>
            </a:r>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gestión ágil</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endPar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pic>
        <p:nvPicPr>
          <p:cNvPr id="60" name="Imagen 59">
            <a:extLst>
              <a:ext uri="{FF2B5EF4-FFF2-40B4-BE49-F238E27FC236}">
                <a16:creationId xmlns:a16="http://schemas.microsoft.com/office/drawing/2014/main" id="{7D94EDC3-4915-4EE7-8ACB-2AB8F750545F}"/>
              </a:ext>
            </a:extLst>
          </p:cNvPr>
          <p:cNvPicPr>
            <a:picLocks noChangeAspect="1"/>
          </p:cNvPicPr>
          <p:nvPr/>
        </p:nvPicPr>
        <p:blipFill>
          <a:blip r:embed="rId8"/>
          <a:stretch>
            <a:fillRect/>
          </a:stretch>
        </p:blipFill>
        <p:spPr>
          <a:xfrm>
            <a:off x="2629024" y="11532399"/>
            <a:ext cx="1629703" cy="695020"/>
          </a:xfrm>
          <a:prstGeom prst="rect">
            <a:avLst/>
          </a:prstGeom>
        </p:spPr>
      </p:pic>
      <p:sp>
        <p:nvSpPr>
          <p:cNvPr id="61" name="CuadroTexto 60">
            <a:extLst>
              <a:ext uri="{FF2B5EF4-FFF2-40B4-BE49-F238E27FC236}">
                <a16:creationId xmlns:a16="http://schemas.microsoft.com/office/drawing/2014/main" id="{2AE2B372-AC88-4C67-9CEB-FE0D16DFDFD7}"/>
              </a:ext>
            </a:extLst>
          </p:cNvPr>
          <p:cNvSpPr txBox="1"/>
          <p:nvPr/>
        </p:nvSpPr>
        <p:spPr>
          <a:xfrm>
            <a:off x="-2896952" y="8906927"/>
            <a:ext cx="3792722" cy="1200329"/>
          </a:xfrm>
          <a:prstGeom prst="rect">
            <a:avLst/>
          </a:prstGeom>
          <a:solidFill>
            <a:srgbClr val="FFFF00"/>
          </a:solidFill>
        </p:spPr>
        <p:txBody>
          <a:bodyPr wrap="square" rtlCol="0">
            <a:spAutoFit/>
          </a:bodyPr>
          <a:lstStyle/>
          <a:p>
            <a:pPr algn="ctr"/>
            <a:r>
              <a:rPr lang="es-ES" dirty="0"/>
              <a:t>Composición que representa innovación en los procesos. En este caso un hombre que señala las opciones sobre una pantalla virtual.</a:t>
            </a:r>
            <a:endParaRPr lang="es-CO" dirty="0"/>
          </a:p>
        </p:txBody>
      </p:sp>
      <p:sp>
        <p:nvSpPr>
          <p:cNvPr id="62" name="Rectángulo 61">
            <a:extLst>
              <a:ext uri="{FF2B5EF4-FFF2-40B4-BE49-F238E27FC236}">
                <a16:creationId xmlns:a16="http://schemas.microsoft.com/office/drawing/2014/main" id="{B1883191-08B7-44E5-8182-9F6C0E491153}"/>
              </a:ext>
            </a:extLst>
          </p:cNvPr>
          <p:cNvSpPr/>
          <p:nvPr/>
        </p:nvSpPr>
        <p:spPr>
          <a:xfrm>
            <a:off x="1999718" y="13485277"/>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
        <p:nvSpPr>
          <p:cNvPr id="63" name="CuadroTexto 62">
            <a:extLst>
              <a:ext uri="{FF2B5EF4-FFF2-40B4-BE49-F238E27FC236}">
                <a16:creationId xmlns:a16="http://schemas.microsoft.com/office/drawing/2014/main" id="{B550FD63-76FC-4841-8AB2-ED13F9A5C2B2}"/>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u="sng" dirty="0">
              <a:solidFill>
                <a:srgbClr val="0070C0"/>
              </a:solidFill>
            </a:endParaRPr>
          </a:p>
          <a:p>
            <a:r>
              <a:rPr lang="es-419" u="sng" dirty="0">
                <a:solidFill>
                  <a:srgbClr val="0070C0"/>
                </a:solidFill>
              </a:rPr>
              <a:t>Introducción</a:t>
            </a:r>
          </a:p>
          <a:p>
            <a:r>
              <a:rPr lang="es-ES"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b="1" u="sng"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35338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8788DB9A-F93F-42D3-B1EC-5885ACCFA7A6}"/>
              </a:ext>
            </a:extLst>
          </p:cNvPr>
          <p:cNvSpPr/>
          <p:nvPr/>
        </p:nvSpPr>
        <p:spPr>
          <a:xfrm>
            <a:off x="6743" y="2981264"/>
            <a:ext cx="6858000" cy="1028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Se ubica una caja con el </a:t>
            </a:r>
            <a:r>
              <a:rPr lang="es-ES" dirty="0" err="1"/>
              <a:t>textointroductorio</a:t>
            </a:r>
            <a:r>
              <a:rPr lang="es-ES" dirty="0"/>
              <a:t>.</a:t>
            </a:r>
          </a:p>
          <a:p>
            <a:pPr marL="285750" indent="-285750">
              <a:buFont typeface="Arial" panose="020B0604020202020204" pitchFamily="34" charset="0"/>
              <a:buChar char="•"/>
            </a:pPr>
            <a:r>
              <a:rPr lang="es-ES" dirty="0"/>
              <a:t>Se debe desarrollar una tabla con la flecha de proceso en la parte superior como se muestra en pantalla. Esta se toma del documento de autor.</a:t>
            </a:r>
          </a:p>
          <a:p>
            <a:pPr marL="285750" indent="-285750">
              <a:buFont typeface="Arial" panose="020B0604020202020204" pitchFamily="34" charset="0"/>
              <a:buChar char="•"/>
            </a:pPr>
            <a:r>
              <a:rPr lang="es-ES" dirty="0"/>
              <a:t>Luego se debe desarrollar un recurso infográfico de 2 de contraste o versus. Vínculo: </a:t>
            </a:r>
            <a:r>
              <a:rPr lang="es-ES" dirty="0">
                <a:hlinkClick r:id="rId2"/>
              </a:rPr>
              <a:t>https://www.freepik.es/vector-gratis/diseno-plantilla-fondo-pantalla-batalla-versus-vs-conflicto_9874136.htm#page=1&amp;query=versus&amp;position=23</a:t>
            </a:r>
            <a:r>
              <a:rPr lang="es-ES" dirty="0"/>
              <a:t> </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sp>
        <p:nvSpPr>
          <p:cNvPr id="26" name="CuadroTexto 25">
            <a:extLst>
              <a:ext uri="{FF2B5EF4-FFF2-40B4-BE49-F238E27FC236}">
                <a16:creationId xmlns:a16="http://schemas.microsoft.com/office/drawing/2014/main" id="{45C642F5-A79B-4FBD-9BC4-6D289BAE90A4}"/>
              </a:ext>
            </a:extLst>
          </p:cNvPr>
          <p:cNvSpPr txBox="1"/>
          <p:nvPr/>
        </p:nvSpPr>
        <p:spPr>
          <a:xfrm>
            <a:off x="222673" y="2130409"/>
            <a:ext cx="6598528" cy="2308324"/>
          </a:xfrm>
          <a:prstGeom prst="rect">
            <a:avLst/>
          </a:prstGeom>
          <a:noFill/>
        </p:spPr>
        <p:txBody>
          <a:bodyPr wrap="square" rtlCol="0">
            <a:spAutoFit/>
          </a:bodyPr>
          <a:lstStyle/>
          <a:p>
            <a:r>
              <a:rPr lang="es-ES" dirty="0">
                <a:latin typeface="Calibri" panose="020F0502020204030204" pitchFamily="34" charset="0"/>
                <a:cs typeface="Calibri" panose="020F0502020204030204" pitchFamily="34" charset="0"/>
              </a:rPr>
              <a:t>Las metodologías ágiles de gestión de proyectos representan el futuro, quizá la mejor forma posible de adaptarse al dinamismo que envuelve el ámbito organizacional hoy. Estas metodologías tienen su origen en los proyectos informáticos, y es frecuente encontrarlas aplicadas a sectores y áreas muy distintas, que buscan aprovechar todas sus ventajas. Aun así, las metodologías tradicionales son importantes para ciertos tipos de proyectos, y en muchos casos se mezclan las tradicionales y las ágiles. </a:t>
            </a:r>
          </a:p>
        </p:txBody>
      </p:sp>
      <p:sp>
        <p:nvSpPr>
          <p:cNvPr id="40" name="CuadroTexto 39">
            <a:extLst>
              <a:ext uri="{FF2B5EF4-FFF2-40B4-BE49-F238E27FC236}">
                <a16:creationId xmlns:a16="http://schemas.microsoft.com/office/drawing/2014/main" id="{7874F13F-C30C-427F-84E3-8D7CBD9FCC83}"/>
              </a:ext>
            </a:extLst>
          </p:cNvPr>
          <p:cNvSpPr txBox="1"/>
          <p:nvPr/>
        </p:nvSpPr>
        <p:spPr>
          <a:xfrm>
            <a:off x="-3739071" y="10181104"/>
            <a:ext cx="3792722" cy="646331"/>
          </a:xfrm>
          <a:prstGeom prst="rect">
            <a:avLst/>
          </a:prstGeom>
          <a:solidFill>
            <a:srgbClr val="FFFF00"/>
          </a:solidFill>
        </p:spPr>
        <p:txBody>
          <a:bodyPr wrap="square" rtlCol="0">
            <a:spAutoFit/>
          </a:bodyPr>
          <a:lstStyle/>
          <a:p>
            <a:pPr algn="ctr"/>
            <a:r>
              <a:rPr lang="es-ES" dirty="0"/>
              <a:t>Infografía de ciclo con 5 espacios con su respectivo texto. </a:t>
            </a:r>
            <a:endParaRPr lang="es-CO" dirty="0"/>
          </a:p>
        </p:txBody>
      </p:sp>
      <p:pic>
        <p:nvPicPr>
          <p:cNvPr id="33" name="Imagen 32">
            <a:extLst>
              <a:ext uri="{FF2B5EF4-FFF2-40B4-BE49-F238E27FC236}">
                <a16:creationId xmlns:a16="http://schemas.microsoft.com/office/drawing/2014/main" id="{38EFE826-CFE6-F24C-9C0B-A84D55D77CAB}"/>
              </a:ext>
            </a:extLst>
          </p:cNvPr>
          <p:cNvPicPr/>
          <p:nvPr/>
        </p:nvPicPr>
        <p:blipFill>
          <a:blip r:embed="rId5"/>
          <a:stretch>
            <a:fillRect/>
          </a:stretch>
        </p:blipFill>
        <p:spPr>
          <a:xfrm>
            <a:off x="535199" y="4438733"/>
            <a:ext cx="5973476" cy="3252985"/>
          </a:xfrm>
          <a:prstGeom prst="rect">
            <a:avLst/>
          </a:prstGeom>
        </p:spPr>
      </p:pic>
      <p:pic>
        <p:nvPicPr>
          <p:cNvPr id="3" name="Imagen 2">
            <a:extLst>
              <a:ext uri="{FF2B5EF4-FFF2-40B4-BE49-F238E27FC236}">
                <a16:creationId xmlns:a16="http://schemas.microsoft.com/office/drawing/2014/main" id="{CC8D33CC-0F8F-4F42-B41D-DB0E18D78724}"/>
              </a:ext>
            </a:extLst>
          </p:cNvPr>
          <p:cNvPicPr>
            <a:picLocks noChangeAspect="1"/>
          </p:cNvPicPr>
          <p:nvPr/>
        </p:nvPicPr>
        <p:blipFill>
          <a:blip r:embed="rId6"/>
          <a:stretch>
            <a:fillRect/>
          </a:stretch>
        </p:blipFill>
        <p:spPr>
          <a:xfrm>
            <a:off x="481853" y="9314855"/>
            <a:ext cx="5867400" cy="3324225"/>
          </a:xfrm>
          <a:prstGeom prst="rect">
            <a:avLst/>
          </a:prstGeom>
        </p:spPr>
      </p:pic>
      <p:sp>
        <p:nvSpPr>
          <p:cNvPr id="38" name="CuadroTexto 37">
            <a:extLst>
              <a:ext uri="{FF2B5EF4-FFF2-40B4-BE49-F238E27FC236}">
                <a16:creationId xmlns:a16="http://schemas.microsoft.com/office/drawing/2014/main" id="{07CFA2FB-4CFB-449F-822F-15537D3626CA}"/>
              </a:ext>
            </a:extLst>
          </p:cNvPr>
          <p:cNvSpPr txBox="1"/>
          <p:nvPr/>
        </p:nvSpPr>
        <p:spPr>
          <a:xfrm>
            <a:off x="136479" y="7881701"/>
            <a:ext cx="6598528" cy="923330"/>
          </a:xfrm>
          <a:prstGeom prst="rect">
            <a:avLst/>
          </a:prstGeom>
          <a:noFill/>
        </p:spPr>
        <p:txBody>
          <a:bodyPr wrap="square" rtlCol="0">
            <a:spAutoFit/>
          </a:bodyPr>
          <a:lstStyle/>
          <a:p>
            <a:r>
              <a:rPr lang="es-ES" dirty="0">
                <a:latin typeface="Calibri" panose="020F0502020204030204" pitchFamily="34" charset="0"/>
                <a:cs typeface="Calibri" panose="020F0502020204030204" pitchFamily="34" charset="0"/>
              </a:rPr>
              <a:t>El análisis de que metodología usar para la gestión de proyecto esta determinada por sus características, veamos un poco ventajas y desventajas: </a:t>
            </a:r>
          </a:p>
        </p:txBody>
      </p:sp>
      <p:sp>
        <p:nvSpPr>
          <p:cNvPr id="8" name="Rectángulo 7">
            <a:extLst>
              <a:ext uri="{FF2B5EF4-FFF2-40B4-BE49-F238E27FC236}">
                <a16:creationId xmlns:a16="http://schemas.microsoft.com/office/drawing/2014/main" id="{1AF283C5-08E4-484B-8D6C-6C09E90E3E8A}"/>
              </a:ext>
            </a:extLst>
          </p:cNvPr>
          <p:cNvSpPr/>
          <p:nvPr/>
        </p:nvSpPr>
        <p:spPr>
          <a:xfrm>
            <a:off x="0" y="9314855"/>
            <a:ext cx="914400" cy="3324225"/>
          </a:xfrm>
          <a:prstGeom prst="rect">
            <a:avLst/>
          </a:prstGeom>
          <a:solidFill>
            <a:srgbClr val="FD4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6" name="CuadroTexto 35">
            <a:extLst>
              <a:ext uri="{FF2B5EF4-FFF2-40B4-BE49-F238E27FC236}">
                <a16:creationId xmlns:a16="http://schemas.microsoft.com/office/drawing/2014/main" id="{EBE27708-7304-4840-8949-75FE28E42F2C}"/>
              </a:ext>
            </a:extLst>
          </p:cNvPr>
          <p:cNvSpPr txBox="1"/>
          <p:nvPr/>
        </p:nvSpPr>
        <p:spPr>
          <a:xfrm>
            <a:off x="166338" y="9553258"/>
            <a:ext cx="2344032" cy="2308324"/>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bg1"/>
                </a:solidFill>
                <a:latin typeface="Calibri" panose="020F0502020204030204" pitchFamily="34" charset="0"/>
                <a:cs typeface="Calibri" panose="020F0502020204030204" pitchFamily="34" charset="0"/>
              </a:rPr>
              <a:t>Orientación al proceso, establecer parámetros que, independientemente de donde se apliquen, puedan funcionar</a:t>
            </a:r>
          </a:p>
          <a:p>
            <a:pPr marL="285750" indent="-285750">
              <a:buFont typeface="Arial" panose="020B0604020202020204" pitchFamily="34" charset="0"/>
              <a:buChar char="•"/>
            </a:pPr>
            <a:r>
              <a:rPr lang="es-ES" sz="1600" dirty="0">
                <a:solidFill>
                  <a:schemeClr val="bg1"/>
                </a:solidFill>
                <a:latin typeface="Calibri" panose="020F0502020204030204" pitchFamily="34" charset="0"/>
                <a:cs typeface="Calibri" panose="020F0502020204030204" pitchFamily="34" charset="0"/>
              </a:rPr>
              <a:t>Priorizamos en base a la visión propia de la dirección del proyecto</a:t>
            </a:r>
          </a:p>
        </p:txBody>
      </p:sp>
      <p:sp>
        <p:nvSpPr>
          <p:cNvPr id="41" name="Rectángulo 40">
            <a:extLst>
              <a:ext uri="{FF2B5EF4-FFF2-40B4-BE49-F238E27FC236}">
                <a16:creationId xmlns:a16="http://schemas.microsoft.com/office/drawing/2014/main" id="{E4BE47A8-DF3A-4D5D-930C-BD4B192A29FF}"/>
              </a:ext>
            </a:extLst>
          </p:cNvPr>
          <p:cNvSpPr/>
          <p:nvPr/>
        </p:nvSpPr>
        <p:spPr>
          <a:xfrm>
            <a:off x="5949950" y="9314855"/>
            <a:ext cx="914400" cy="3324225"/>
          </a:xfrm>
          <a:prstGeom prst="rect">
            <a:avLst/>
          </a:prstGeom>
          <a:solidFill>
            <a:srgbClr val="088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9" name="CuadroTexto 38">
            <a:extLst>
              <a:ext uri="{FF2B5EF4-FFF2-40B4-BE49-F238E27FC236}">
                <a16:creationId xmlns:a16="http://schemas.microsoft.com/office/drawing/2014/main" id="{AC896120-6A91-477B-91B3-4CA39A9BD386}"/>
              </a:ext>
            </a:extLst>
          </p:cNvPr>
          <p:cNvSpPr txBox="1"/>
          <p:nvPr/>
        </p:nvSpPr>
        <p:spPr>
          <a:xfrm>
            <a:off x="4083121" y="9453473"/>
            <a:ext cx="2608541" cy="3046988"/>
          </a:xfrm>
          <a:prstGeom prst="rect">
            <a:avLst/>
          </a:prstGeom>
          <a:noFill/>
        </p:spPr>
        <p:txBody>
          <a:bodyPr wrap="square" rtlCol="0">
            <a:spAutoFit/>
          </a:bodyPr>
          <a:lstStyle/>
          <a:p>
            <a:pPr marL="285750" indent="-285750">
              <a:buFont typeface="Arial" panose="020B0604020202020204" pitchFamily="34" charset="0"/>
              <a:buChar char="•"/>
            </a:pPr>
            <a:r>
              <a:rPr lang="es-ES" sz="1600" dirty="0">
                <a:solidFill>
                  <a:schemeClr val="bg1"/>
                </a:solidFill>
                <a:latin typeface="Calibri" panose="020F0502020204030204" pitchFamily="34" charset="0"/>
                <a:cs typeface="Calibri" panose="020F0502020204030204" pitchFamily="34" charset="0"/>
              </a:rPr>
              <a:t>Objetivo es determinar es un marco de actuación que sea adaptativo, dependiendo del entorno, del equipo, o del contexto en el que nosotros nos vayamos a mover</a:t>
            </a:r>
          </a:p>
          <a:p>
            <a:pPr marL="285750" indent="-285750">
              <a:buFont typeface="Arial" panose="020B0604020202020204" pitchFamily="34" charset="0"/>
              <a:buChar char="•"/>
            </a:pPr>
            <a:r>
              <a:rPr lang="es-ES" sz="1600" dirty="0">
                <a:solidFill>
                  <a:schemeClr val="bg1"/>
                </a:solidFill>
                <a:latin typeface="Calibri" panose="020F0502020204030204" pitchFamily="34" charset="0"/>
                <a:cs typeface="Calibri" panose="020F0502020204030204" pitchFamily="34" charset="0"/>
              </a:rPr>
              <a:t>Priorizamos más en base a las necesidades del cliente del proyecto en cada momento</a:t>
            </a:r>
          </a:p>
        </p:txBody>
      </p:sp>
      <p:sp>
        <p:nvSpPr>
          <p:cNvPr id="42" name="Rectángulo 41">
            <a:extLst>
              <a:ext uri="{FF2B5EF4-FFF2-40B4-BE49-F238E27FC236}">
                <a16:creationId xmlns:a16="http://schemas.microsoft.com/office/drawing/2014/main" id="{127A97BC-703D-4FB8-B84C-74C093C68B3B}"/>
              </a:ext>
            </a:extLst>
          </p:cNvPr>
          <p:cNvSpPr/>
          <p:nvPr/>
        </p:nvSpPr>
        <p:spPr>
          <a:xfrm>
            <a:off x="970471" y="8924232"/>
            <a:ext cx="1686774" cy="400110"/>
          </a:xfrm>
          <a:prstGeom prst="rect">
            <a:avLst/>
          </a:prstGeom>
        </p:spPr>
        <p:txBody>
          <a:bodyPr wrap="square">
            <a:spAutoFit/>
          </a:bodyPr>
          <a:lstStyle/>
          <a:p>
            <a:pPr algn="ctr"/>
            <a:r>
              <a:rPr lang="es-ES" sz="2000" b="1" dirty="0">
                <a:solidFill>
                  <a:srgbClr val="FF4E0A"/>
                </a:solidFill>
                <a:latin typeface="Calibri" panose="020F0502020204030204" pitchFamily="34" charset="0"/>
                <a:cs typeface="Calibri" panose="020F0502020204030204" pitchFamily="34" charset="0"/>
              </a:rPr>
              <a:t>Tradicional</a:t>
            </a:r>
          </a:p>
        </p:txBody>
      </p:sp>
      <p:sp>
        <p:nvSpPr>
          <p:cNvPr id="57" name="Rectángulo 56">
            <a:extLst>
              <a:ext uri="{FF2B5EF4-FFF2-40B4-BE49-F238E27FC236}">
                <a16:creationId xmlns:a16="http://schemas.microsoft.com/office/drawing/2014/main" id="{23586A06-9BD9-4617-B1E9-4A82719CDB7F}"/>
              </a:ext>
            </a:extLst>
          </p:cNvPr>
          <p:cNvSpPr/>
          <p:nvPr/>
        </p:nvSpPr>
        <p:spPr>
          <a:xfrm>
            <a:off x="4653471" y="8924232"/>
            <a:ext cx="1686774" cy="400110"/>
          </a:xfrm>
          <a:prstGeom prst="rect">
            <a:avLst/>
          </a:prstGeom>
        </p:spPr>
        <p:txBody>
          <a:bodyPr wrap="square">
            <a:spAutoFit/>
          </a:bodyPr>
          <a:lstStyle/>
          <a:p>
            <a:pPr algn="ctr"/>
            <a:r>
              <a:rPr lang="es-ES" sz="2000" b="1" dirty="0">
                <a:solidFill>
                  <a:srgbClr val="0887BF"/>
                </a:solidFill>
                <a:latin typeface="Calibri" panose="020F0502020204030204" pitchFamily="34" charset="0"/>
                <a:cs typeface="Calibri" panose="020F0502020204030204" pitchFamily="34" charset="0"/>
              </a:rPr>
              <a:t>Ágiles</a:t>
            </a:r>
          </a:p>
        </p:txBody>
      </p:sp>
      <p:sp>
        <p:nvSpPr>
          <p:cNvPr id="58" name="Rectángulo 57">
            <a:extLst>
              <a:ext uri="{FF2B5EF4-FFF2-40B4-BE49-F238E27FC236}">
                <a16:creationId xmlns:a16="http://schemas.microsoft.com/office/drawing/2014/main" id="{7405E5C4-833F-4E29-B853-359338F1349D}"/>
              </a:ext>
            </a:extLst>
          </p:cNvPr>
          <p:cNvSpPr/>
          <p:nvPr/>
        </p:nvSpPr>
        <p:spPr>
          <a:xfrm>
            <a:off x="1999718" y="12659366"/>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
        <p:nvSpPr>
          <p:cNvPr id="60" name="CuadroTexto 59">
            <a:extLst>
              <a:ext uri="{FF2B5EF4-FFF2-40B4-BE49-F238E27FC236}">
                <a16:creationId xmlns:a16="http://schemas.microsoft.com/office/drawing/2014/main" id="{B1DCD294-A9E8-420B-B3D0-EB4D77E81755}"/>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u="sng" dirty="0">
              <a:solidFill>
                <a:srgbClr val="0070C0"/>
              </a:solidFill>
            </a:endParaRPr>
          </a:p>
          <a:p>
            <a:r>
              <a:rPr lang="es-419" u="sng" dirty="0">
                <a:solidFill>
                  <a:srgbClr val="0070C0"/>
                </a:solidFill>
              </a:rPr>
              <a:t>Introducción</a:t>
            </a:r>
          </a:p>
          <a:p>
            <a:r>
              <a:rPr lang="es-ES"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b="1" u="sng"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44871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8788DB9A-F93F-42D3-B1EC-5885ACCFA7A6}"/>
              </a:ext>
            </a:extLst>
          </p:cNvPr>
          <p:cNvSpPr/>
          <p:nvPr/>
        </p:nvSpPr>
        <p:spPr>
          <a:xfrm>
            <a:off x="6743" y="2981263"/>
            <a:ext cx="6858000" cy="13297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Se ubica una caja con el texto introductorio.</a:t>
            </a:r>
          </a:p>
          <a:p>
            <a:pPr marL="285750" indent="-285750">
              <a:buFont typeface="Arial" panose="020B0604020202020204" pitchFamily="34" charset="0"/>
              <a:buChar char="•"/>
            </a:pPr>
            <a:r>
              <a:rPr lang="es-ES" dirty="0"/>
              <a:t>SE debe desarrollar un recurso interactivo tipo </a:t>
            </a:r>
            <a:r>
              <a:rPr lang="es-ES" dirty="0" err="1"/>
              <a:t>tabs</a:t>
            </a:r>
            <a:r>
              <a:rPr lang="es-ES" dirty="0"/>
              <a:t>, con dos pestañas que cambian la información de acuerdo con la activación del usuario. La información de la segunda pestaña “Metodologías ágiles” se presenta en la tabla de la parte izquierda de la diapositiva.</a:t>
            </a:r>
          </a:p>
          <a:p>
            <a:pPr marL="285750" indent="-285750">
              <a:buFont typeface="Arial" panose="020B0604020202020204" pitchFamily="34" charset="0"/>
              <a:buChar char="•"/>
            </a:pPr>
            <a:r>
              <a:rPr lang="es-ES" dirty="0"/>
              <a:t>Se presenta otra caja de texto y posteriormente se debe desarrollar un diagrama como el que se muestra en pantalla de acuerdo con la línea gráfica del curso.</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Al final se ubican los botones de </a:t>
            </a:r>
            <a:r>
              <a:rPr lang="es-ES" b="1" dirty="0"/>
              <a:t>Anterior</a:t>
            </a:r>
            <a:r>
              <a:rPr lang="es-ES" dirty="0"/>
              <a:t> y </a:t>
            </a:r>
            <a:r>
              <a:rPr lang="es-ES" b="1" dirty="0"/>
              <a:t>Siguiente</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2"/>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3"/>
          <a:stretch>
            <a:fillRect/>
          </a:stretch>
        </p:blipFill>
        <p:spPr>
          <a:xfrm>
            <a:off x="5991221" y="1095159"/>
            <a:ext cx="339339" cy="329781"/>
          </a:xfrm>
          <a:prstGeom prst="rect">
            <a:avLst/>
          </a:prstGeom>
        </p:spPr>
      </p:pic>
      <p:sp>
        <p:nvSpPr>
          <p:cNvPr id="26" name="CuadroTexto 25">
            <a:extLst>
              <a:ext uri="{FF2B5EF4-FFF2-40B4-BE49-F238E27FC236}">
                <a16:creationId xmlns:a16="http://schemas.microsoft.com/office/drawing/2014/main" id="{45C642F5-A79B-4FBD-9BC4-6D289BAE90A4}"/>
              </a:ext>
            </a:extLst>
          </p:cNvPr>
          <p:cNvSpPr txBox="1"/>
          <p:nvPr/>
        </p:nvSpPr>
        <p:spPr>
          <a:xfrm>
            <a:off x="222673" y="2130409"/>
            <a:ext cx="6598528" cy="2308324"/>
          </a:xfrm>
          <a:prstGeom prst="rect">
            <a:avLst/>
          </a:prstGeom>
          <a:noFill/>
        </p:spPr>
        <p:txBody>
          <a:bodyPr wrap="square" rtlCol="0">
            <a:spAutoFit/>
          </a:bodyPr>
          <a:lstStyle/>
          <a:p>
            <a:r>
              <a:rPr lang="es-ES" dirty="0">
                <a:latin typeface="Calibri" panose="020F0502020204030204" pitchFamily="34" charset="0"/>
                <a:cs typeface="Calibri" panose="020F0502020204030204" pitchFamily="34" charset="0"/>
              </a:rPr>
              <a:t>Las metodologías ágiles de gestión de proyectos representan el </a:t>
            </a:r>
            <a:r>
              <a:rPr lang="es-ES" b="1" dirty="0">
                <a:latin typeface="Calibri" panose="020F0502020204030204" pitchFamily="34" charset="0"/>
                <a:cs typeface="Calibri" panose="020F0502020204030204" pitchFamily="34" charset="0"/>
              </a:rPr>
              <a:t>futuro</a:t>
            </a:r>
            <a:r>
              <a:rPr lang="es-ES" dirty="0">
                <a:latin typeface="Calibri" panose="020F0502020204030204" pitchFamily="34" charset="0"/>
                <a:cs typeface="Calibri" panose="020F0502020204030204" pitchFamily="34" charset="0"/>
              </a:rPr>
              <a:t>, quizá la mejor forma posible de adaptarse al dinamismo que envuelve el ámbito organizacional hoy. Estas metodologías tienen su origen en los </a:t>
            </a:r>
            <a:r>
              <a:rPr lang="es-ES" b="1" dirty="0">
                <a:latin typeface="Calibri" panose="020F0502020204030204" pitchFamily="34" charset="0"/>
                <a:cs typeface="Calibri" panose="020F0502020204030204" pitchFamily="34" charset="0"/>
              </a:rPr>
              <a:t>proyectos informáticos</a:t>
            </a:r>
            <a:r>
              <a:rPr lang="es-ES" dirty="0">
                <a:latin typeface="Calibri" panose="020F0502020204030204" pitchFamily="34" charset="0"/>
                <a:cs typeface="Calibri" panose="020F0502020204030204" pitchFamily="34" charset="0"/>
              </a:rPr>
              <a:t>, y es frecuente encontrarlas aplicadas a sectores y áreas muy distintas, que buscan aprovechar todas sus ventajas. Aun así, las metodologías tradicionales son importantes para ciertos tipos de proyectos, y en muchos casos se mezclan las tradicionales y las ágiles. </a:t>
            </a:r>
          </a:p>
        </p:txBody>
      </p:sp>
      <p:sp>
        <p:nvSpPr>
          <p:cNvPr id="19" name="Google Shape;338;p47">
            <a:extLst>
              <a:ext uri="{FF2B5EF4-FFF2-40B4-BE49-F238E27FC236}">
                <a16:creationId xmlns:a16="http://schemas.microsoft.com/office/drawing/2014/main" id="{8E3D0A2C-C7C2-4C43-A584-761776B00CE3}"/>
              </a:ext>
            </a:extLst>
          </p:cNvPr>
          <p:cNvSpPr/>
          <p:nvPr/>
        </p:nvSpPr>
        <p:spPr>
          <a:xfrm>
            <a:off x="1989388" y="4695536"/>
            <a:ext cx="1749000" cy="612311"/>
          </a:xfrm>
          <a:prstGeom prst="rect">
            <a:avLst/>
          </a:prstGeom>
          <a:solidFill>
            <a:schemeClr val="lt1"/>
          </a:solidFill>
          <a:ln w="28575" cap="flat" cmpd="sng">
            <a:solidFill>
              <a:srgbClr val="0023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MX" sz="1600" b="1" i="0" u="none" strike="noStrike" cap="none" dirty="0">
                <a:solidFill>
                  <a:srgbClr val="0023B5"/>
                </a:solidFill>
                <a:latin typeface="Calibri"/>
                <a:ea typeface="Calibri"/>
                <a:cs typeface="Calibri"/>
                <a:sym typeface="Calibri"/>
              </a:rPr>
              <a:t>Metodologías ágiles</a:t>
            </a:r>
            <a:endParaRPr sz="1600" b="1" i="0" u="none" strike="noStrike" cap="none" dirty="0">
              <a:solidFill>
                <a:srgbClr val="0023B5"/>
              </a:solidFill>
              <a:latin typeface="Calibri"/>
              <a:ea typeface="Calibri"/>
              <a:cs typeface="Calibri"/>
              <a:sym typeface="Calibri"/>
            </a:endParaRPr>
          </a:p>
        </p:txBody>
      </p:sp>
      <p:sp>
        <p:nvSpPr>
          <p:cNvPr id="20" name="Google Shape;339;p47">
            <a:extLst>
              <a:ext uri="{FF2B5EF4-FFF2-40B4-BE49-F238E27FC236}">
                <a16:creationId xmlns:a16="http://schemas.microsoft.com/office/drawing/2014/main" id="{49089746-EDC3-46A9-8F2D-23B2838E4699}"/>
              </a:ext>
            </a:extLst>
          </p:cNvPr>
          <p:cNvSpPr/>
          <p:nvPr/>
        </p:nvSpPr>
        <p:spPr>
          <a:xfrm>
            <a:off x="222675" y="4695542"/>
            <a:ext cx="1749000" cy="619930"/>
          </a:xfrm>
          <a:prstGeom prst="rect">
            <a:avLst/>
          </a:prstGeom>
          <a:solidFill>
            <a:srgbClr val="0023B5"/>
          </a:solidFill>
          <a:ln w="28575" cap="flat" cmpd="sng">
            <a:solidFill>
              <a:srgbClr val="0023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MX" sz="1600" b="1" i="0" u="none" strike="noStrike" cap="none" dirty="0">
                <a:solidFill>
                  <a:schemeClr val="lt1"/>
                </a:solidFill>
                <a:latin typeface="Calibri"/>
                <a:ea typeface="Calibri"/>
                <a:cs typeface="Calibri"/>
                <a:sym typeface="Calibri"/>
              </a:rPr>
              <a:t>Modelo tradicional</a:t>
            </a:r>
            <a:endParaRPr sz="1600" b="1" i="0" u="none" strike="noStrike" cap="none" dirty="0">
              <a:solidFill>
                <a:schemeClr val="lt1"/>
              </a:solidFill>
              <a:latin typeface="Calibri"/>
              <a:ea typeface="Calibri"/>
              <a:cs typeface="Calibri"/>
              <a:sym typeface="Calibri"/>
            </a:endParaRPr>
          </a:p>
        </p:txBody>
      </p:sp>
      <p:sp>
        <p:nvSpPr>
          <p:cNvPr id="23" name="Google Shape;342;p47">
            <a:extLst>
              <a:ext uri="{FF2B5EF4-FFF2-40B4-BE49-F238E27FC236}">
                <a16:creationId xmlns:a16="http://schemas.microsoft.com/office/drawing/2014/main" id="{DDA6AAA5-49D3-478E-9849-780CC98B06A2}"/>
              </a:ext>
            </a:extLst>
          </p:cNvPr>
          <p:cNvSpPr/>
          <p:nvPr/>
        </p:nvSpPr>
        <p:spPr>
          <a:xfrm>
            <a:off x="222674" y="5289588"/>
            <a:ext cx="6412652" cy="2027419"/>
          </a:xfrm>
          <a:prstGeom prst="rect">
            <a:avLst/>
          </a:prstGeom>
          <a:solidFill>
            <a:schemeClr val="lt1"/>
          </a:solidFill>
          <a:ln w="28575" cap="flat" cmpd="sng">
            <a:solidFill>
              <a:srgbClr val="0023B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p:txBody>
      </p:sp>
      <p:graphicFrame>
        <p:nvGraphicFramePr>
          <p:cNvPr id="2" name="Tabla 1">
            <a:extLst>
              <a:ext uri="{FF2B5EF4-FFF2-40B4-BE49-F238E27FC236}">
                <a16:creationId xmlns:a16="http://schemas.microsoft.com/office/drawing/2014/main" id="{2936F854-0D20-4046-AD6A-7414204B8E97}"/>
              </a:ext>
            </a:extLst>
          </p:cNvPr>
          <p:cNvGraphicFramePr>
            <a:graphicFrameLocks noGrp="1"/>
          </p:cNvGraphicFramePr>
          <p:nvPr>
            <p:extLst>
              <p:ext uri="{D42A27DB-BD31-4B8C-83A1-F6EECF244321}">
                <p14:modId xmlns:p14="http://schemas.microsoft.com/office/powerpoint/2010/main" val="581217942"/>
              </p:ext>
            </p:extLst>
          </p:nvPr>
        </p:nvGraphicFramePr>
        <p:xfrm>
          <a:off x="481012" y="5469283"/>
          <a:ext cx="5915025" cy="1703134"/>
        </p:xfrm>
        <a:graphic>
          <a:graphicData uri="http://schemas.openxmlformats.org/drawingml/2006/table">
            <a:tbl>
              <a:tblPr firstRow="1" firstCol="1" bandRow="1">
                <a:tableStyleId>{5C22544A-7EE6-4342-B048-85BDC9FD1C3A}</a:tableStyleId>
              </a:tblPr>
              <a:tblGrid>
                <a:gridCol w="2999261">
                  <a:extLst>
                    <a:ext uri="{9D8B030D-6E8A-4147-A177-3AD203B41FA5}">
                      <a16:colId xmlns:a16="http://schemas.microsoft.com/office/drawing/2014/main" val="3068720274"/>
                    </a:ext>
                  </a:extLst>
                </a:gridCol>
                <a:gridCol w="2915764">
                  <a:extLst>
                    <a:ext uri="{9D8B030D-6E8A-4147-A177-3AD203B41FA5}">
                      <a16:colId xmlns:a16="http://schemas.microsoft.com/office/drawing/2014/main" val="2526760849"/>
                    </a:ext>
                  </a:extLst>
                </a:gridCol>
              </a:tblGrid>
              <a:tr h="1274066">
                <a:tc>
                  <a:txBody>
                    <a:bodyPr/>
                    <a:lstStyle/>
                    <a:p>
                      <a:pPr marL="457200">
                        <a:lnSpc>
                          <a:spcPct val="115000"/>
                        </a:lnSpc>
                      </a:pPr>
                      <a:r>
                        <a:rPr lang="es-CO" sz="1400" dirty="0">
                          <a:solidFill>
                            <a:schemeClr val="tx1"/>
                          </a:solidFill>
                          <a:effectLst/>
                          <a:latin typeface="Calibri" panose="020F0502020204030204" pitchFamily="34" charset="0"/>
                          <a:cs typeface="Calibri" panose="020F0502020204030204" pitchFamily="34" charset="0"/>
                        </a:rPr>
                        <a:t>VENTAJAS</a:t>
                      </a:r>
                      <a:endParaRPr lang="es-ES" sz="140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CO" sz="1400" b="0" dirty="0">
                          <a:solidFill>
                            <a:schemeClr val="tx1"/>
                          </a:solidFill>
                          <a:effectLst/>
                          <a:latin typeface="Calibri" panose="020F0502020204030204" pitchFamily="34" charset="0"/>
                          <a:cs typeface="Calibri" panose="020F0502020204030204" pitchFamily="34" charset="0"/>
                        </a:rPr>
                        <a:t>Alcance bien definido</a:t>
                      </a:r>
                      <a:endParaRPr lang="es-ES" sz="1400" b="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CO" sz="1400" b="0" dirty="0">
                          <a:solidFill>
                            <a:schemeClr val="tx1"/>
                          </a:solidFill>
                          <a:effectLst/>
                          <a:latin typeface="Calibri" panose="020F0502020204030204" pitchFamily="34" charset="0"/>
                          <a:cs typeface="Calibri" panose="020F0502020204030204" pitchFamily="34" charset="0"/>
                        </a:rPr>
                        <a:t>Menos riesgos</a:t>
                      </a:r>
                      <a:endParaRPr lang="es-ES" sz="1400" b="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CO" sz="1400" b="0" dirty="0">
                          <a:solidFill>
                            <a:schemeClr val="tx1"/>
                          </a:solidFill>
                          <a:effectLst/>
                          <a:latin typeface="Calibri" panose="020F0502020204030204" pitchFamily="34" charset="0"/>
                          <a:cs typeface="Calibri" panose="020F0502020204030204" pitchFamily="34" charset="0"/>
                        </a:rPr>
                        <a:t>Facilidad de seguimiento y control</a:t>
                      </a:r>
                      <a:endParaRPr lang="es-ES" sz="1400" b="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CO" sz="1400" b="0" dirty="0">
                          <a:solidFill>
                            <a:schemeClr val="tx1"/>
                          </a:solidFill>
                          <a:effectLst/>
                          <a:latin typeface="Calibri" panose="020F0502020204030204" pitchFamily="34" charset="0"/>
                          <a:cs typeface="Calibri" panose="020F0502020204030204" pitchFamily="34" charset="0"/>
                        </a:rPr>
                        <a:t>Abundante documentación</a:t>
                      </a:r>
                      <a:endParaRPr lang="es-ES" sz="1400" b="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CO" sz="1400" b="0" dirty="0">
                          <a:solidFill>
                            <a:schemeClr val="tx1"/>
                          </a:solidFill>
                          <a:effectLst/>
                          <a:latin typeface="Calibri" panose="020F0502020204030204" pitchFamily="34" charset="0"/>
                          <a:cs typeface="Calibri" panose="020F0502020204030204" pitchFamily="34" charset="0"/>
                        </a:rPr>
                        <a:t>Alta predictibilidad</a:t>
                      </a:r>
                      <a:endParaRPr lang="es-ES" sz="1400" b="0" dirty="0">
                        <a:solidFill>
                          <a:schemeClr val="tx1"/>
                        </a:solidFill>
                        <a:effectLst/>
                        <a:latin typeface="Calibri" panose="020F0502020204030204" pitchFamily="34" charset="0"/>
                        <a:cs typeface="Calibri" panose="020F0502020204030204" pitchFamily="34" charset="0"/>
                      </a:endParaRPr>
                    </a:p>
                    <a:p>
                      <a:pPr>
                        <a:lnSpc>
                          <a:spcPct val="115000"/>
                        </a:lnSpc>
                      </a:pPr>
                      <a:r>
                        <a:rPr lang="es-ES_tradnl" sz="1400" dirty="0">
                          <a:solidFill>
                            <a:schemeClr val="tx1"/>
                          </a:solidFill>
                          <a:effectLst/>
                          <a:latin typeface="Calibri" panose="020F0502020204030204" pitchFamily="34" charset="0"/>
                          <a:cs typeface="Calibri" panose="020F0502020204030204" pitchFamily="34" charset="0"/>
                        </a:rPr>
                        <a:t> </a:t>
                      </a:r>
                      <a:endPar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5346" marR="65346" marT="0" marB="0">
                    <a:solidFill>
                      <a:schemeClr val="bg1"/>
                    </a:solidFill>
                  </a:tcPr>
                </a:tc>
                <a:tc>
                  <a:txBody>
                    <a:bodyPr/>
                    <a:lstStyle/>
                    <a:p>
                      <a:pPr marL="457200">
                        <a:lnSpc>
                          <a:spcPct val="115000"/>
                        </a:lnSpc>
                      </a:pPr>
                      <a:r>
                        <a:rPr lang="es-CO" sz="1400" dirty="0">
                          <a:solidFill>
                            <a:schemeClr val="tx1"/>
                          </a:solidFill>
                          <a:effectLst/>
                          <a:latin typeface="Calibri" panose="020F0502020204030204" pitchFamily="34" charset="0"/>
                          <a:cs typeface="Calibri" panose="020F0502020204030204" pitchFamily="34" charset="0"/>
                        </a:rPr>
                        <a:t>DESVENTAJAS</a:t>
                      </a:r>
                      <a:endParaRPr lang="es-ES" sz="140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CO" sz="1400" b="0" dirty="0">
                          <a:solidFill>
                            <a:schemeClr val="tx1"/>
                          </a:solidFill>
                          <a:effectLst/>
                          <a:latin typeface="Calibri" panose="020F0502020204030204" pitchFamily="34" charset="0"/>
                          <a:cs typeface="Calibri" panose="020F0502020204030204" pitchFamily="34" charset="0"/>
                        </a:rPr>
                        <a:t>Cambios no realizables fácilmente</a:t>
                      </a:r>
                      <a:endParaRPr lang="es-ES" sz="1400" b="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CO" sz="1400" b="0" dirty="0">
                          <a:solidFill>
                            <a:schemeClr val="tx1"/>
                          </a:solidFill>
                          <a:effectLst/>
                          <a:latin typeface="Calibri" panose="020F0502020204030204" pitchFamily="34" charset="0"/>
                          <a:cs typeface="Calibri" panose="020F0502020204030204" pitchFamily="34" charset="0"/>
                        </a:rPr>
                        <a:t>Plazos de entrega de valor a largo plazo</a:t>
                      </a:r>
                      <a:endParaRPr lang="es-ES" sz="1400" b="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CO" sz="1400" b="0" dirty="0">
                          <a:solidFill>
                            <a:schemeClr val="tx1"/>
                          </a:solidFill>
                          <a:effectLst/>
                          <a:latin typeface="Calibri" panose="020F0502020204030204" pitchFamily="34" charset="0"/>
                          <a:cs typeface="Calibri" panose="020F0502020204030204" pitchFamily="34" charset="0"/>
                        </a:rPr>
                        <a:t>Entrega del producto al final</a:t>
                      </a:r>
                      <a:endParaRPr lang="es-ES" sz="1400" b="0" dirty="0">
                        <a:solidFill>
                          <a:schemeClr val="tx1"/>
                        </a:solidFill>
                        <a:effectLst/>
                        <a:latin typeface="Calibri" panose="020F0502020204030204" pitchFamily="34" charset="0"/>
                        <a:cs typeface="Calibri" panose="020F0502020204030204" pitchFamily="34" charset="0"/>
                      </a:endParaRPr>
                    </a:p>
                    <a:p>
                      <a:pPr>
                        <a:lnSpc>
                          <a:spcPct val="115000"/>
                        </a:lnSpc>
                      </a:pPr>
                      <a:r>
                        <a:rPr lang="es-ES_tradnl" sz="1400" b="0" dirty="0">
                          <a:solidFill>
                            <a:schemeClr val="tx1"/>
                          </a:solidFill>
                          <a:effectLst/>
                          <a:latin typeface="Calibri" panose="020F0502020204030204" pitchFamily="34" charset="0"/>
                          <a:cs typeface="Calibri" panose="020F0502020204030204" pitchFamily="34" charset="0"/>
                        </a:rPr>
                        <a:t> </a:t>
                      </a:r>
                      <a:endParaRPr lang="es-E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5346" marR="65346" marT="0" marB="0">
                    <a:solidFill>
                      <a:schemeClr val="bg1"/>
                    </a:solidFill>
                  </a:tcPr>
                </a:tc>
                <a:extLst>
                  <a:ext uri="{0D108BD9-81ED-4DB2-BD59-A6C34878D82A}">
                    <a16:rowId xmlns:a16="http://schemas.microsoft.com/office/drawing/2014/main" val="2589251611"/>
                  </a:ext>
                </a:extLst>
              </a:tr>
            </a:tbl>
          </a:graphicData>
        </a:graphic>
      </p:graphicFrame>
      <p:sp>
        <p:nvSpPr>
          <p:cNvPr id="32" name="Google Shape;338;p47">
            <a:extLst>
              <a:ext uri="{FF2B5EF4-FFF2-40B4-BE49-F238E27FC236}">
                <a16:creationId xmlns:a16="http://schemas.microsoft.com/office/drawing/2014/main" id="{A2DABA23-3A09-4115-AFDA-0495FBC687D8}"/>
              </a:ext>
            </a:extLst>
          </p:cNvPr>
          <p:cNvSpPr/>
          <p:nvPr/>
        </p:nvSpPr>
        <p:spPr>
          <a:xfrm>
            <a:off x="-4954710" y="4695536"/>
            <a:ext cx="1749000" cy="612311"/>
          </a:xfrm>
          <a:prstGeom prst="rect">
            <a:avLst/>
          </a:prstGeom>
          <a:solidFill>
            <a:srgbClr val="0023B5"/>
          </a:solidFill>
          <a:ln w="28575" cap="flat" cmpd="sng">
            <a:solidFill>
              <a:srgbClr val="0023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MX" sz="1600" b="1" i="0" u="none" strike="noStrike" cap="none" dirty="0">
                <a:solidFill>
                  <a:schemeClr val="bg1"/>
                </a:solidFill>
                <a:latin typeface="Calibri"/>
                <a:ea typeface="Calibri"/>
                <a:cs typeface="Calibri"/>
                <a:sym typeface="Calibri"/>
              </a:rPr>
              <a:t>Metodologías ágiles</a:t>
            </a:r>
            <a:endParaRPr sz="1600" b="1" i="0" u="none" strike="noStrike" cap="none" dirty="0">
              <a:solidFill>
                <a:schemeClr val="bg1"/>
              </a:solidFill>
              <a:latin typeface="Calibri"/>
              <a:ea typeface="Calibri"/>
              <a:cs typeface="Calibri"/>
              <a:sym typeface="Calibri"/>
            </a:endParaRPr>
          </a:p>
        </p:txBody>
      </p:sp>
      <p:sp>
        <p:nvSpPr>
          <p:cNvPr id="35" name="Google Shape;339;p47">
            <a:extLst>
              <a:ext uri="{FF2B5EF4-FFF2-40B4-BE49-F238E27FC236}">
                <a16:creationId xmlns:a16="http://schemas.microsoft.com/office/drawing/2014/main" id="{7B0D6BE5-F3C2-4B71-9D4D-47A1E68ECE99}"/>
              </a:ext>
            </a:extLst>
          </p:cNvPr>
          <p:cNvSpPr/>
          <p:nvPr/>
        </p:nvSpPr>
        <p:spPr>
          <a:xfrm>
            <a:off x="-6721423" y="4695542"/>
            <a:ext cx="1749000" cy="619930"/>
          </a:xfrm>
          <a:prstGeom prst="rect">
            <a:avLst/>
          </a:prstGeom>
          <a:solidFill>
            <a:schemeClr val="bg1"/>
          </a:solidFill>
          <a:ln w="28575" cap="flat" cmpd="sng">
            <a:solidFill>
              <a:srgbClr val="0023B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MX" sz="1600" b="1" i="0" u="none" strike="noStrike" cap="none" dirty="0">
                <a:solidFill>
                  <a:srgbClr val="0023B5"/>
                </a:solidFill>
                <a:latin typeface="Calibri"/>
                <a:ea typeface="Calibri"/>
                <a:cs typeface="Calibri"/>
                <a:sym typeface="Calibri"/>
              </a:rPr>
              <a:t>Modelo tradicional</a:t>
            </a:r>
            <a:endParaRPr sz="1600" b="1" i="0" u="none" strike="noStrike" cap="none" dirty="0">
              <a:solidFill>
                <a:srgbClr val="0023B5"/>
              </a:solidFill>
              <a:latin typeface="Calibri"/>
              <a:ea typeface="Calibri"/>
              <a:cs typeface="Calibri"/>
              <a:sym typeface="Calibri"/>
            </a:endParaRPr>
          </a:p>
        </p:txBody>
      </p:sp>
      <p:sp>
        <p:nvSpPr>
          <p:cNvPr id="37" name="Google Shape;342;p47">
            <a:extLst>
              <a:ext uri="{FF2B5EF4-FFF2-40B4-BE49-F238E27FC236}">
                <a16:creationId xmlns:a16="http://schemas.microsoft.com/office/drawing/2014/main" id="{A390ABB1-5532-48E8-A351-97C0D3252A71}"/>
              </a:ext>
            </a:extLst>
          </p:cNvPr>
          <p:cNvSpPr/>
          <p:nvPr/>
        </p:nvSpPr>
        <p:spPr>
          <a:xfrm>
            <a:off x="-6721424" y="5289588"/>
            <a:ext cx="6412652" cy="2158962"/>
          </a:xfrm>
          <a:prstGeom prst="rect">
            <a:avLst/>
          </a:prstGeom>
          <a:solidFill>
            <a:schemeClr val="lt1"/>
          </a:solidFill>
          <a:ln w="28575" cap="flat" cmpd="sng">
            <a:solidFill>
              <a:srgbClr val="0023B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p:txBody>
      </p:sp>
      <p:graphicFrame>
        <p:nvGraphicFramePr>
          <p:cNvPr id="43" name="Tabla 42">
            <a:extLst>
              <a:ext uri="{FF2B5EF4-FFF2-40B4-BE49-F238E27FC236}">
                <a16:creationId xmlns:a16="http://schemas.microsoft.com/office/drawing/2014/main" id="{E0D10524-687B-4C84-9891-1B41EBC65F40}"/>
              </a:ext>
            </a:extLst>
          </p:cNvPr>
          <p:cNvGraphicFramePr>
            <a:graphicFrameLocks noGrp="1"/>
          </p:cNvGraphicFramePr>
          <p:nvPr>
            <p:extLst>
              <p:ext uri="{D42A27DB-BD31-4B8C-83A1-F6EECF244321}">
                <p14:modId xmlns:p14="http://schemas.microsoft.com/office/powerpoint/2010/main" val="1021490912"/>
              </p:ext>
            </p:extLst>
          </p:nvPr>
        </p:nvGraphicFramePr>
        <p:xfrm>
          <a:off x="-6605447" y="5419379"/>
          <a:ext cx="6180698" cy="1948498"/>
        </p:xfrm>
        <a:graphic>
          <a:graphicData uri="http://schemas.openxmlformats.org/drawingml/2006/table">
            <a:tbl>
              <a:tblPr firstRow="1" firstCol="1" bandRow="1">
                <a:tableStyleId>{5C22544A-7EE6-4342-B048-85BDC9FD1C3A}</a:tableStyleId>
              </a:tblPr>
              <a:tblGrid>
                <a:gridCol w="3493535">
                  <a:extLst>
                    <a:ext uri="{9D8B030D-6E8A-4147-A177-3AD203B41FA5}">
                      <a16:colId xmlns:a16="http://schemas.microsoft.com/office/drawing/2014/main" val="3068720274"/>
                    </a:ext>
                  </a:extLst>
                </a:gridCol>
                <a:gridCol w="2687163">
                  <a:extLst>
                    <a:ext uri="{9D8B030D-6E8A-4147-A177-3AD203B41FA5}">
                      <a16:colId xmlns:a16="http://schemas.microsoft.com/office/drawing/2014/main" val="2526760849"/>
                    </a:ext>
                  </a:extLst>
                </a:gridCol>
              </a:tblGrid>
              <a:tr h="1274066">
                <a:tc>
                  <a:txBody>
                    <a:bodyPr/>
                    <a:lstStyle/>
                    <a:p>
                      <a:pPr marL="457200">
                        <a:lnSpc>
                          <a:spcPct val="115000"/>
                        </a:lnSpc>
                      </a:pPr>
                      <a:r>
                        <a:rPr lang="es-CO" sz="1400" dirty="0">
                          <a:solidFill>
                            <a:schemeClr val="tx1"/>
                          </a:solidFill>
                          <a:effectLst/>
                          <a:latin typeface="Calibri" panose="020F0502020204030204" pitchFamily="34" charset="0"/>
                          <a:cs typeface="Calibri" panose="020F0502020204030204" pitchFamily="34" charset="0"/>
                        </a:rPr>
                        <a:t>VENTAJAS</a:t>
                      </a:r>
                      <a:endParaRPr lang="es-ES" sz="140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ES" sz="1400" b="0" dirty="0">
                          <a:solidFill>
                            <a:schemeClr val="tx1"/>
                          </a:solidFill>
                          <a:effectLst/>
                          <a:latin typeface="Calibri" panose="020F0502020204030204" pitchFamily="34" charset="0"/>
                          <a:cs typeface="Calibri" panose="020F0502020204030204" pitchFamily="34" charset="0"/>
                        </a:rPr>
                        <a:t>El cambio es fácilmente implementado</a:t>
                      </a:r>
                    </a:p>
                    <a:p>
                      <a:pPr marL="342900" lvl="0" indent="-342900">
                        <a:lnSpc>
                          <a:spcPct val="115000"/>
                        </a:lnSpc>
                        <a:buFont typeface="Times New Roman" panose="02020603050405020304" pitchFamily="18" charset="0"/>
                        <a:buChar char="•"/>
                        <a:tabLst>
                          <a:tab pos="457200" algn="l"/>
                        </a:tabLst>
                      </a:pPr>
                      <a:r>
                        <a:rPr lang="es-ES" sz="1400" b="0" dirty="0">
                          <a:solidFill>
                            <a:schemeClr val="tx1"/>
                          </a:solidFill>
                          <a:effectLst/>
                          <a:latin typeface="Calibri" panose="020F0502020204030204" pitchFamily="34" charset="0"/>
                          <a:cs typeface="Calibri" panose="020F0502020204030204" pitchFamily="34" charset="0"/>
                        </a:rPr>
                        <a:t>No hay necesidad de saberlo todo por adelantando</a:t>
                      </a:r>
                    </a:p>
                    <a:p>
                      <a:pPr marL="342900" lvl="0" indent="-342900">
                        <a:lnSpc>
                          <a:spcPct val="115000"/>
                        </a:lnSpc>
                        <a:buFont typeface="Times New Roman" panose="02020603050405020304" pitchFamily="18" charset="0"/>
                        <a:buChar char="•"/>
                        <a:tabLst>
                          <a:tab pos="457200" algn="l"/>
                        </a:tabLst>
                      </a:pPr>
                      <a:r>
                        <a:rPr lang="es-ES" sz="1400" b="0" dirty="0">
                          <a:solidFill>
                            <a:schemeClr val="tx1"/>
                          </a:solidFill>
                          <a:effectLst/>
                          <a:latin typeface="Calibri" panose="020F0502020204030204" pitchFamily="34" charset="0"/>
                          <a:cs typeface="Calibri" panose="020F0502020204030204" pitchFamily="34" charset="0"/>
                        </a:rPr>
                        <a:t>Entregas rápidas parciales</a:t>
                      </a:r>
                    </a:p>
                    <a:p>
                      <a:pPr marL="342900" lvl="0" indent="-342900">
                        <a:lnSpc>
                          <a:spcPct val="115000"/>
                        </a:lnSpc>
                        <a:buFont typeface="Times New Roman" panose="02020603050405020304" pitchFamily="18" charset="0"/>
                        <a:buChar char="•"/>
                        <a:tabLst>
                          <a:tab pos="457200" algn="l"/>
                        </a:tabLst>
                      </a:pPr>
                      <a:r>
                        <a:rPr lang="es-ES" sz="1400" b="0" dirty="0">
                          <a:solidFill>
                            <a:schemeClr val="tx1"/>
                          </a:solidFill>
                          <a:effectLst/>
                          <a:latin typeface="Calibri" panose="020F0502020204030204" pitchFamily="34" charset="0"/>
                          <a:cs typeface="Calibri" panose="020F0502020204030204" pitchFamily="34" charset="0"/>
                        </a:rPr>
                        <a:t>Toma en cuenta el </a:t>
                      </a:r>
                      <a:r>
                        <a:rPr lang="es-ES" sz="1400" b="0" dirty="0" err="1">
                          <a:solidFill>
                            <a:schemeClr val="tx1"/>
                          </a:solidFill>
                          <a:effectLst/>
                          <a:latin typeface="Calibri" panose="020F0502020204030204" pitchFamily="34" charset="0"/>
                          <a:cs typeface="Calibri" panose="020F0502020204030204" pitchFamily="34" charset="0"/>
                        </a:rPr>
                        <a:t>feedback</a:t>
                      </a:r>
                      <a:r>
                        <a:rPr lang="es-ES" sz="1400" b="0" dirty="0">
                          <a:solidFill>
                            <a:schemeClr val="tx1"/>
                          </a:solidFill>
                          <a:effectLst/>
                          <a:latin typeface="Calibri" panose="020F0502020204030204" pitchFamily="34" charset="0"/>
                          <a:cs typeface="Calibri" panose="020F0502020204030204" pitchFamily="34" charset="0"/>
                        </a:rPr>
                        <a:t> del cliente y usuario</a:t>
                      </a:r>
                    </a:p>
                    <a:p>
                      <a:pPr>
                        <a:lnSpc>
                          <a:spcPct val="115000"/>
                        </a:lnSpc>
                      </a:pPr>
                      <a:r>
                        <a:rPr lang="es-ES_tradnl" sz="1400" dirty="0">
                          <a:solidFill>
                            <a:schemeClr val="tx1"/>
                          </a:solidFill>
                          <a:effectLst/>
                          <a:latin typeface="Calibri" panose="020F0502020204030204" pitchFamily="34" charset="0"/>
                          <a:cs typeface="Calibri" panose="020F0502020204030204" pitchFamily="34" charset="0"/>
                        </a:rPr>
                        <a:t> </a:t>
                      </a:r>
                      <a:endPar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5346" marR="65346" marT="0" marB="0">
                    <a:solidFill>
                      <a:schemeClr val="bg1"/>
                    </a:solidFill>
                  </a:tcPr>
                </a:tc>
                <a:tc>
                  <a:txBody>
                    <a:bodyPr/>
                    <a:lstStyle/>
                    <a:p>
                      <a:pPr marL="457200">
                        <a:lnSpc>
                          <a:spcPct val="115000"/>
                        </a:lnSpc>
                      </a:pPr>
                      <a:r>
                        <a:rPr lang="es-CO" sz="1400" dirty="0">
                          <a:solidFill>
                            <a:schemeClr val="tx1"/>
                          </a:solidFill>
                          <a:effectLst/>
                          <a:latin typeface="Calibri" panose="020F0502020204030204" pitchFamily="34" charset="0"/>
                          <a:cs typeface="Calibri" panose="020F0502020204030204" pitchFamily="34" charset="0"/>
                        </a:rPr>
                        <a:t>DESVENTAJAS</a:t>
                      </a:r>
                      <a:endParaRPr lang="es-ES" sz="1400" dirty="0">
                        <a:solidFill>
                          <a:schemeClr val="tx1"/>
                        </a:solidFill>
                        <a:effectLst/>
                        <a:latin typeface="Calibri" panose="020F0502020204030204" pitchFamily="34" charset="0"/>
                        <a:cs typeface="Calibri" panose="020F0502020204030204" pitchFamily="34" charset="0"/>
                      </a:endParaRPr>
                    </a:p>
                    <a:p>
                      <a:pPr marL="342900" lvl="0" indent="-342900">
                        <a:lnSpc>
                          <a:spcPct val="115000"/>
                        </a:lnSpc>
                        <a:buFont typeface="Times New Roman" panose="02020603050405020304" pitchFamily="18" charset="0"/>
                        <a:buChar char="•"/>
                        <a:tabLst>
                          <a:tab pos="457200" algn="l"/>
                        </a:tabLst>
                      </a:pPr>
                      <a:r>
                        <a:rPr lang="es-ES" sz="1400" b="0" dirty="0">
                          <a:solidFill>
                            <a:schemeClr val="tx1"/>
                          </a:solidFill>
                          <a:effectLst/>
                          <a:latin typeface="Calibri" panose="020F0502020204030204" pitchFamily="34" charset="0"/>
                          <a:cs typeface="Calibri" panose="020F0502020204030204" pitchFamily="34" charset="0"/>
                        </a:rPr>
                        <a:t>Dificultad para realizar la planeación</a:t>
                      </a:r>
                    </a:p>
                    <a:p>
                      <a:pPr marL="342900" lvl="0" indent="-342900">
                        <a:lnSpc>
                          <a:spcPct val="115000"/>
                        </a:lnSpc>
                        <a:buFont typeface="Times New Roman" panose="02020603050405020304" pitchFamily="18" charset="0"/>
                        <a:buChar char="•"/>
                        <a:tabLst>
                          <a:tab pos="457200" algn="l"/>
                        </a:tabLst>
                      </a:pPr>
                      <a:r>
                        <a:rPr lang="es-ES" sz="1400" b="0" dirty="0">
                          <a:solidFill>
                            <a:schemeClr val="tx1"/>
                          </a:solidFill>
                          <a:effectLst/>
                          <a:latin typeface="Calibri" panose="020F0502020204030204" pitchFamily="34" charset="0"/>
                          <a:cs typeface="Calibri" panose="020F0502020204030204" pitchFamily="34" charset="0"/>
                        </a:rPr>
                        <a:t>Se requiere mucho entrenamiento</a:t>
                      </a:r>
                    </a:p>
                    <a:p>
                      <a:pPr marL="342900" lvl="0" indent="-342900">
                        <a:lnSpc>
                          <a:spcPct val="115000"/>
                        </a:lnSpc>
                        <a:buFont typeface="Times New Roman" panose="02020603050405020304" pitchFamily="18" charset="0"/>
                        <a:buChar char="•"/>
                        <a:tabLst>
                          <a:tab pos="457200" algn="l"/>
                        </a:tabLst>
                      </a:pPr>
                      <a:r>
                        <a:rPr lang="es-ES" sz="1400" b="0" dirty="0">
                          <a:solidFill>
                            <a:schemeClr val="tx1"/>
                          </a:solidFill>
                          <a:effectLst/>
                          <a:latin typeface="Calibri" panose="020F0502020204030204" pitchFamily="34" charset="0"/>
                          <a:cs typeface="Calibri" panose="020F0502020204030204" pitchFamily="34" charset="0"/>
                        </a:rPr>
                        <a:t>Poca documentación</a:t>
                      </a:r>
                    </a:p>
                    <a:p>
                      <a:pPr>
                        <a:lnSpc>
                          <a:spcPct val="115000"/>
                        </a:lnSpc>
                      </a:pPr>
                      <a:r>
                        <a:rPr lang="es-ES_tradnl" sz="1400" b="0" dirty="0">
                          <a:solidFill>
                            <a:schemeClr val="tx1"/>
                          </a:solidFill>
                          <a:effectLst/>
                          <a:latin typeface="Calibri" panose="020F0502020204030204" pitchFamily="34" charset="0"/>
                          <a:cs typeface="Calibri" panose="020F0502020204030204" pitchFamily="34" charset="0"/>
                        </a:rPr>
                        <a:t> </a:t>
                      </a:r>
                      <a:endParaRPr lang="es-ES"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5346" marR="65346" marT="0" marB="0">
                    <a:solidFill>
                      <a:schemeClr val="bg1"/>
                    </a:solidFill>
                  </a:tcPr>
                </a:tc>
                <a:extLst>
                  <a:ext uri="{0D108BD9-81ED-4DB2-BD59-A6C34878D82A}">
                    <a16:rowId xmlns:a16="http://schemas.microsoft.com/office/drawing/2014/main" val="2589251611"/>
                  </a:ext>
                </a:extLst>
              </a:tr>
            </a:tbl>
          </a:graphicData>
        </a:graphic>
      </p:graphicFrame>
      <p:sp>
        <p:nvSpPr>
          <p:cNvPr id="44" name="CuadroTexto 43">
            <a:extLst>
              <a:ext uri="{FF2B5EF4-FFF2-40B4-BE49-F238E27FC236}">
                <a16:creationId xmlns:a16="http://schemas.microsoft.com/office/drawing/2014/main" id="{EC8E162D-F514-4BA8-8CDC-9288263FB14E}"/>
              </a:ext>
            </a:extLst>
          </p:cNvPr>
          <p:cNvSpPr txBox="1"/>
          <p:nvPr/>
        </p:nvSpPr>
        <p:spPr>
          <a:xfrm>
            <a:off x="212383" y="7478443"/>
            <a:ext cx="6598528" cy="2585323"/>
          </a:xfrm>
          <a:prstGeom prst="rect">
            <a:avLst/>
          </a:prstGeom>
          <a:noFill/>
        </p:spPr>
        <p:txBody>
          <a:bodyPr wrap="square" rtlCol="0">
            <a:spAutoFit/>
          </a:bodyPr>
          <a:lstStyle/>
          <a:p>
            <a:r>
              <a:rPr lang="es-ES" dirty="0">
                <a:latin typeface="Calibri" panose="020F0502020204030204" pitchFamily="34" charset="0"/>
                <a:cs typeface="Calibri" panose="020F0502020204030204" pitchFamily="34" charset="0"/>
              </a:rPr>
              <a:t>La </a:t>
            </a:r>
            <a:r>
              <a:rPr lang="es-ES" b="1" dirty="0">
                <a:latin typeface="Calibri" panose="020F0502020204030204" pitchFamily="34" charset="0"/>
                <a:cs typeface="Calibri" panose="020F0502020204030204" pitchFamily="34" charset="0"/>
              </a:rPr>
              <a:t>gestión ágil de proyectos</a:t>
            </a:r>
            <a:r>
              <a:rPr lang="es-ES" dirty="0">
                <a:latin typeface="Calibri" panose="020F0502020204030204" pitchFamily="34" charset="0"/>
                <a:cs typeface="Calibri" panose="020F0502020204030204" pitchFamily="34" charset="0"/>
              </a:rPr>
              <a:t> es un enfoque que se usa comúnmente para entregar proyectos complejos en entornos cambiantes, debido a la necesidad de </a:t>
            </a:r>
            <a:r>
              <a:rPr lang="es-ES" b="1" dirty="0">
                <a:latin typeface="Calibri" panose="020F0502020204030204" pitchFamily="34" charset="0"/>
                <a:cs typeface="Calibri" panose="020F0502020204030204" pitchFamily="34" charset="0"/>
              </a:rPr>
              <a:t>adaptación constante</a:t>
            </a:r>
            <a:r>
              <a:rPr lang="es-ES" dirty="0">
                <a:latin typeface="Calibri" panose="020F0502020204030204" pitchFamily="34" charset="0"/>
                <a:cs typeface="Calibri" panose="020F0502020204030204" pitchFamily="34" charset="0"/>
              </a:rPr>
              <a:t>. Como enfoque de gestión, la agilidad pone el foco en la colaboración, la flexibilidad, la mejora continua y los resultados de alta calidad (entendidos como adecuadas a las necesidades del cliente). Todo ello se logra </a:t>
            </a:r>
            <a:r>
              <a:rPr lang="es-ES" b="1" dirty="0">
                <a:latin typeface="Calibri" panose="020F0502020204030204" pitchFamily="34" charset="0"/>
                <a:cs typeface="Calibri" panose="020F0502020204030204" pitchFamily="34" charset="0"/>
              </a:rPr>
              <a:t>organizando el trabajo</a:t>
            </a:r>
            <a:r>
              <a:rPr lang="es-ES" dirty="0">
                <a:latin typeface="Calibri" panose="020F0502020204030204" pitchFamily="34" charset="0"/>
                <a:cs typeface="Calibri" panose="020F0502020204030204" pitchFamily="34" charset="0"/>
              </a:rPr>
              <a:t> mediante iteraciones, y entregas incrementales de la solución final (</a:t>
            </a:r>
            <a:r>
              <a:rPr lang="es-ES" dirty="0">
                <a:latin typeface="Calibri" panose="020F0502020204030204" pitchFamily="34" charset="0"/>
                <a:cs typeface="Calibri" panose="020F0502020204030204" pitchFamily="34" charset="0"/>
                <a:hlinkClick r:id="rId4"/>
              </a:rPr>
              <a:t>https://proagilist.es/agilidad-gestion-agil/</a:t>
            </a:r>
            <a:r>
              <a:rPr lang="es-ES" dirty="0">
                <a:latin typeface="Calibri" panose="020F0502020204030204" pitchFamily="34" charset="0"/>
                <a:cs typeface="Calibri" panose="020F0502020204030204" pitchFamily="34" charset="0"/>
              </a:rPr>
              <a:t>)	</a:t>
            </a:r>
          </a:p>
        </p:txBody>
      </p:sp>
      <p:pic>
        <p:nvPicPr>
          <p:cNvPr id="45" name="Imagen 44">
            <a:extLst>
              <a:ext uri="{FF2B5EF4-FFF2-40B4-BE49-F238E27FC236}">
                <a16:creationId xmlns:a16="http://schemas.microsoft.com/office/drawing/2014/main" id="{5246C121-79ED-4E45-ACFB-69C4EF81111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049" y="10292575"/>
            <a:ext cx="5813387" cy="3043221"/>
          </a:xfrm>
          <a:prstGeom prst="rect">
            <a:avLst/>
          </a:prstGeom>
          <a:noFill/>
          <a:ln>
            <a:noFill/>
          </a:ln>
        </p:spPr>
      </p:pic>
      <p:sp>
        <p:nvSpPr>
          <p:cNvPr id="46" name="CuadroTexto 45">
            <a:extLst>
              <a:ext uri="{FF2B5EF4-FFF2-40B4-BE49-F238E27FC236}">
                <a16:creationId xmlns:a16="http://schemas.microsoft.com/office/drawing/2014/main" id="{503B746A-62DB-4107-AB21-B78538193BEA}"/>
              </a:ext>
            </a:extLst>
          </p:cNvPr>
          <p:cNvSpPr txBox="1"/>
          <p:nvPr/>
        </p:nvSpPr>
        <p:spPr>
          <a:xfrm>
            <a:off x="581730" y="13502478"/>
            <a:ext cx="6598528" cy="261610"/>
          </a:xfrm>
          <a:prstGeom prst="rect">
            <a:avLst/>
          </a:prstGeom>
          <a:noFill/>
        </p:spPr>
        <p:txBody>
          <a:bodyPr wrap="square" rtlCol="0">
            <a:spAutoFit/>
          </a:bodyPr>
          <a:lstStyle/>
          <a:p>
            <a:r>
              <a:rPr lang="es-ES" sz="1100" dirty="0">
                <a:latin typeface="Calibri" panose="020F0502020204030204" pitchFamily="34" charset="0"/>
                <a:cs typeface="Calibri" panose="020F0502020204030204" pitchFamily="34" charset="0"/>
              </a:rPr>
              <a:t>Fuente: https://proagilist.es/agilidad-gestion-agil/</a:t>
            </a:r>
          </a:p>
        </p:txBody>
      </p:sp>
      <p:pic>
        <p:nvPicPr>
          <p:cNvPr id="47" name="Imagen 46">
            <a:extLst>
              <a:ext uri="{FF2B5EF4-FFF2-40B4-BE49-F238E27FC236}">
                <a16:creationId xmlns:a16="http://schemas.microsoft.com/office/drawing/2014/main" id="{3B7F6123-A885-4F35-9ABB-9FEA032DC2F2}"/>
              </a:ext>
            </a:extLst>
          </p:cNvPr>
          <p:cNvPicPr>
            <a:picLocks noChangeAspect="1"/>
          </p:cNvPicPr>
          <p:nvPr/>
        </p:nvPicPr>
        <p:blipFill>
          <a:blip r:embed="rId6"/>
          <a:stretch>
            <a:fillRect/>
          </a:stretch>
        </p:blipFill>
        <p:spPr>
          <a:xfrm>
            <a:off x="300495" y="15621512"/>
            <a:ext cx="6286500" cy="657225"/>
          </a:xfrm>
          <a:prstGeom prst="rect">
            <a:avLst/>
          </a:prstGeom>
        </p:spPr>
      </p:pic>
      <p:pic>
        <p:nvPicPr>
          <p:cNvPr id="48" name="Imagen 47">
            <a:extLst>
              <a:ext uri="{FF2B5EF4-FFF2-40B4-BE49-F238E27FC236}">
                <a16:creationId xmlns:a16="http://schemas.microsoft.com/office/drawing/2014/main" id="{924E0593-AB1C-4CDD-8808-0AF01F213BDA}"/>
              </a:ext>
            </a:extLst>
          </p:cNvPr>
          <p:cNvPicPr>
            <a:picLocks noChangeAspect="1"/>
          </p:cNvPicPr>
          <p:nvPr/>
        </p:nvPicPr>
        <p:blipFill>
          <a:blip r:embed="rId7"/>
          <a:stretch>
            <a:fillRect/>
          </a:stretch>
        </p:blipFill>
        <p:spPr>
          <a:xfrm>
            <a:off x="71895" y="13928120"/>
            <a:ext cx="6734460" cy="1673092"/>
          </a:xfrm>
          <a:prstGeom prst="rect">
            <a:avLst/>
          </a:prstGeom>
        </p:spPr>
      </p:pic>
      <p:sp>
        <p:nvSpPr>
          <p:cNvPr id="50" name="CuadroTexto 49">
            <a:extLst>
              <a:ext uri="{FF2B5EF4-FFF2-40B4-BE49-F238E27FC236}">
                <a16:creationId xmlns:a16="http://schemas.microsoft.com/office/drawing/2014/main" id="{E21A8D5E-3099-41FC-AA5E-AF04BDB72A6F}"/>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u="sng" dirty="0">
              <a:solidFill>
                <a:srgbClr val="0070C0"/>
              </a:solidFill>
            </a:endParaRPr>
          </a:p>
          <a:p>
            <a:r>
              <a:rPr lang="es-419" u="sng" dirty="0">
                <a:solidFill>
                  <a:srgbClr val="0070C0"/>
                </a:solidFill>
              </a:rPr>
              <a:t>Introducción</a:t>
            </a:r>
          </a:p>
          <a:p>
            <a:r>
              <a:rPr lang="es-ES"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b="1" u="sng"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129340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a:extLst>
              <a:ext uri="{FF2B5EF4-FFF2-40B4-BE49-F238E27FC236}">
                <a16:creationId xmlns:a16="http://schemas.microsoft.com/office/drawing/2014/main" id="{0A39E20E-0262-42F1-9BCF-DB067531E70D}"/>
              </a:ext>
            </a:extLst>
          </p:cNvPr>
          <p:cNvSpPr/>
          <p:nvPr/>
        </p:nvSpPr>
        <p:spPr>
          <a:xfrm>
            <a:off x="6743" y="2981263"/>
            <a:ext cx="6858000" cy="11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En la parte superior se ubica el banner específico, en este caso: </a:t>
            </a:r>
            <a:r>
              <a:rPr lang="es-ES" b="1" dirty="0"/>
              <a:t>Actividad de afianzamiento</a:t>
            </a:r>
          </a:p>
          <a:p>
            <a:pPr marL="285750" indent="-285750">
              <a:buFont typeface="Arial" panose="020B0604020202020204" pitchFamily="34" charset="0"/>
              <a:buChar char="•"/>
            </a:pPr>
            <a:r>
              <a:rPr lang="es-ES" dirty="0"/>
              <a:t>Diseñar el cuestionario </a:t>
            </a:r>
            <a:r>
              <a:rPr lang="es-ES" dirty="0" err="1"/>
              <a:t>Edx</a:t>
            </a:r>
            <a:r>
              <a:rPr lang="es-ES" dirty="0"/>
              <a:t> utilizar preguntas de falso y verdadero. </a:t>
            </a:r>
          </a:p>
          <a:p>
            <a:pPr marL="285750" indent="-285750">
              <a:buFont typeface="Arial" panose="020B0604020202020204" pitchFamily="34" charset="0"/>
              <a:buChar char="•"/>
            </a:pPr>
            <a:r>
              <a:rPr lang="es-ES" dirty="0"/>
              <a:t>Incluir la imagen de una mano con una brújula.</a:t>
            </a:r>
          </a:p>
          <a:p>
            <a:pPr marL="285750" indent="-285750">
              <a:buFont typeface="Arial" panose="020B0604020202020204" pitchFamily="34" charset="0"/>
              <a:buChar char="•"/>
            </a:pPr>
            <a:r>
              <a:rPr lang="es-ES" dirty="0"/>
              <a:t>En color verde se dejan las respuestas correctas para guía del diseñador.</a:t>
            </a:r>
          </a:p>
          <a:p>
            <a:pPr marL="285750" indent="-285750">
              <a:buFont typeface="Arial" panose="020B0604020202020204" pitchFamily="34" charset="0"/>
              <a:buChar char="•"/>
            </a:pPr>
            <a:r>
              <a:rPr lang="es-ES" dirty="0"/>
              <a:t>Incluir el icono actividad de afianzamiento.</a:t>
            </a:r>
          </a:p>
          <a:p>
            <a:pPr marL="285750" indent="-285750">
              <a:buFont typeface="Arial" panose="020B0604020202020204" pitchFamily="34" charset="0"/>
              <a:buChar char="•"/>
            </a:pPr>
            <a:r>
              <a:rPr lang="es-ES" dirty="0"/>
              <a:t>Al hacer clic en “Comprobar respuesta” aparece la realimentación de cada pregunta.</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Al final se ubican los botones de </a:t>
            </a:r>
            <a:r>
              <a:rPr lang="es-ES" b="1" dirty="0"/>
              <a:t>Anterior</a:t>
            </a:r>
            <a:r>
              <a:rPr lang="es-ES" dirty="0"/>
              <a:t> y </a:t>
            </a:r>
            <a:r>
              <a:rPr lang="es-ES" b="1" dirty="0"/>
              <a:t>Siguiente</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2"/>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3"/>
          <a:stretch>
            <a:fillRect/>
          </a:stretch>
        </p:blipFill>
        <p:spPr>
          <a:xfrm>
            <a:off x="5991221" y="1095159"/>
            <a:ext cx="339339" cy="329781"/>
          </a:xfrm>
          <a:prstGeom prst="rect">
            <a:avLst/>
          </a:prstGeom>
        </p:spPr>
      </p:pic>
      <p:sp>
        <p:nvSpPr>
          <p:cNvPr id="26" name="CuadroTexto 25">
            <a:extLst>
              <a:ext uri="{FF2B5EF4-FFF2-40B4-BE49-F238E27FC236}">
                <a16:creationId xmlns:a16="http://schemas.microsoft.com/office/drawing/2014/main" id="{45C642F5-A79B-4FBD-9BC4-6D289BAE90A4}"/>
              </a:ext>
            </a:extLst>
          </p:cNvPr>
          <p:cNvSpPr txBox="1"/>
          <p:nvPr/>
        </p:nvSpPr>
        <p:spPr>
          <a:xfrm>
            <a:off x="2564190" y="2629989"/>
            <a:ext cx="4149560" cy="2308324"/>
          </a:xfrm>
          <a:prstGeom prst="rect">
            <a:avLst/>
          </a:prstGeom>
          <a:noFill/>
        </p:spPr>
        <p:txBody>
          <a:bodyPr wrap="square" rtlCol="0">
            <a:spAutoFit/>
          </a:bodyPr>
          <a:lstStyle/>
          <a:p>
            <a:r>
              <a:rPr lang="es-ES" dirty="0">
                <a:latin typeface="Calibri" panose="020F0502020204030204" pitchFamily="34" charset="0"/>
                <a:cs typeface="Calibri" panose="020F0502020204030204" pitchFamily="34" charset="0"/>
              </a:rPr>
              <a:t>¡</a:t>
            </a:r>
            <a:r>
              <a:rPr lang="es-ES" b="1" dirty="0">
                <a:latin typeface="Calibri" panose="020F0502020204030204" pitchFamily="34" charset="0"/>
                <a:cs typeface="Calibri" panose="020F0502020204030204" pitchFamily="34" charset="0"/>
              </a:rPr>
              <a:t>Excelente</a:t>
            </a:r>
            <a:r>
              <a:rPr lang="es-ES" dirty="0">
                <a:latin typeface="Calibri" panose="020F0502020204030204" pitchFamily="34" charset="0"/>
                <a:cs typeface="Calibri" panose="020F0502020204030204" pitchFamily="34" charset="0"/>
              </a:rPr>
              <a:t>! Para terminar el estudio de los contenidos de esta unidad, pongamos a prueba el conocimiento adquirido a través del siguiente reto de aprendizaje. </a:t>
            </a:r>
            <a:r>
              <a:rPr lang="es-MX" sz="1800" b="0" i="0" u="none" strike="noStrike" cap="none" dirty="0">
                <a:solidFill>
                  <a:srgbClr val="000000"/>
                </a:solidFill>
                <a:latin typeface="Calibri"/>
                <a:ea typeface="Calibri"/>
                <a:cs typeface="Calibri"/>
                <a:sym typeface="Calibri"/>
              </a:rPr>
              <a:t>Te invitamos a que desarrolles la siguiente actividad, la cual consiste en seleccionar si cada uno de los siguientes enunciados es falto o verdadero. </a:t>
            </a:r>
            <a:r>
              <a:rPr lang="es-ES" dirty="0">
                <a:latin typeface="Calibri" panose="020F0502020204030204" pitchFamily="34" charset="0"/>
                <a:cs typeface="Calibri" panose="020F0502020204030204" pitchFamily="34" charset="0"/>
              </a:rPr>
              <a:t> </a:t>
            </a:r>
          </a:p>
        </p:txBody>
      </p:sp>
      <p:sp>
        <p:nvSpPr>
          <p:cNvPr id="20" name="Rectángulo: esquinas redondeadas 19">
            <a:extLst>
              <a:ext uri="{FF2B5EF4-FFF2-40B4-BE49-F238E27FC236}">
                <a16:creationId xmlns:a16="http://schemas.microsoft.com/office/drawing/2014/main" id="{A7DA5F95-1BC5-4161-B338-2F81C3AA95B9}"/>
              </a:ext>
            </a:extLst>
          </p:cNvPr>
          <p:cNvSpPr/>
          <p:nvPr/>
        </p:nvSpPr>
        <p:spPr>
          <a:xfrm>
            <a:off x="209352" y="2151260"/>
            <a:ext cx="1398468" cy="355527"/>
          </a:xfrm>
          <a:prstGeom prst="roundRect">
            <a:avLst/>
          </a:prstGeom>
          <a:solidFill>
            <a:srgbClr val="FF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100" b="1" dirty="0">
                <a:latin typeface="Calibri" panose="020F0502020204030204" pitchFamily="34" charset="0"/>
                <a:cs typeface="Calibri" panose="020F0502020204030204" pitchFamily="34" charset="0"/>
              </a:rPr>
              <a:t>Actividad de afianzamiento</a:t>
            </a:r>
          </a:p>
        </p:txBody>
      </p:sp>
      <p:pic>
        <p:nvPicPr>
          <p:cNvPr id="21" name="Imagen 20">
            <a:extLst>
              <a:ext uri="{FF2B5EF4-FFF2-40B4-BE49-F238E27FC236}">
                <a16:creationId xmlns:a16="http://schemas.microsoft.com/office/drawing/2014/main" id="{500CFCDE-A892-4958-B713-1A08A86B5B13}"/>
              </a:ext>
            </a:extLst>
          </p:cNvPr>
          <p:cNvPicPr>
            <a:picLocks noChangeAspect="1"/>
          </p:cNvPicPr>
          <p:nvPr/>
        </p:nvPicPr>
        <p:blipFill>
          <a:blip r:embed="rId4"/>
          <a:stretch>
            <a:fillRect/>
          </a:stretch>
        </p:blipFill>
        <p:spPr>
          <a:xfrm>
            <a:off x="255106" y="2074637"/>
            <a:ext cx="339288" cy="339288"/>
          </a:xfrm>
          <a:prstGeom prst="rect">
            <a:avLst/>
          </a:prstGeom>
        </p:spPr>
      </p:pic>
      <p:sp>
        <p:nvSpPr>
          <p:cNvPr id="22" name="Rectángulo: esquinas redondeadas 21">
            <a:extLst>
              <a:ext uri="{FF2B5EF4-FFF2-40B4-BE49-F238E27FC236}">
                <a16:creationId xmlns:a16="http://schemas.microsoft.com/office/drawing/2014/main" id="{893B9E5E-3999-451E-862A-4D1630B802FA}"/>
              </a:ext>
            </a:extLst>
          </p:cNvPr>
          <p:cNvSpPr/>
          <p:nvPr/>
        </p:nvSpPr>
        <p:spPr>
          <a:xfrm>
            <a:off x="209352" y="5366186"/>
            <a:ext cx="6449181" cy="1477328"/>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1.</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La agilidad es algo completamente nuevo.</a:t>
            </a:r>
          </a:p>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285750" indent="-285750">
              <a:buFont typeface="Wingdings" panose="05000000000000000000" pitchFamily="2" charset="2"/>
              <a:buChar char="q"/>
            </a:pPr>
            <a:r>
              <a:rPr lang="es-ES" sz="1800" dirty="0">
                <a:solidFill>
                  <a:schemeClr val="tx1"/>
                </a:solidFill>
                <a:effectLst/>
                <a:latin typeface="Calibri" panose="020F0502020204030204" pitchFamily="34" charset="0"/>
                <a:ea typeface="Arial" panose="020B0604020202020204" pitchFamily="34" charset="0"/>
                <a:cs typeface="Calibri" panose="020F0502020204030204" pitchFamily="34" charset="0"/>
              </a:rPr>
              <a:t>Verdadero</a:t>
            </a:r>
          </a:p>
          <a:p>
            <a:pPr marL="285750" indent="-285750">
              <a:buFont typeface="Wingdings" panose="05000000000000000000" pitchFamily="2" charset="2"/>
              <a:buChar char="q"/>
            </a:pPr>
            <a:r>
              <a:rPr lang="es-ES" b="1" dirty="0">
                <a:solidFill>
                  <a:srgbClr val="00B050"/>
                </a:solidFill>
                <a:latin typeface="Calibri" panose="020F0502020204030204" pitchFamily="34" charset="0"/>
                <a:ea typeface="Arial" panose="020B0604020202020204" pitchFamily="34" charset="0"/>
                <a:cs typeface="Calibri" panose="020F0502020204030204" pitchFamily="34" charset="0"/>
              </a:rPr>
              <a:t>Falso</a:t>
            </a:r>
            <a:endParaRPr lang="es-ES" sz="1800" b="1" dirty="0">
              <a:solidFill>
                <a:srgbClr val="00B05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3" name="Bocadillo: rectángulo 22">
            <a:extLst>
              <a:ext uri="{FF2B5EF4-FFF2-40B4-BE49-F238E27FC236}">
                <a16:creationId xmlns:a16="http://schemas.microsoft.com/office/drawing/2014/main" id="{AF033E57-BB7E-4F01-A56E-565CDA3B276C}"/>
              </a:ext>
            </a:extLst>
          </p:cNvPr>
          <p:cNvSpPr/>
          <p:nvPr/>
        </p:nvSpPr>
        <p:spPr>
          <a:xfrm>
            <a:off x="-6032500" y="5363214"/>
            <a:ext cx="5913897" cy="1863085"/>
          </a:xfrm>
          <a:prstGeom prst="wedgeRectCallout">
            <a:avLst>
              <a:gd name="adj1" fmla="val 55287"/>
              <a:gd name="adj2" fmla="val -210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Retroalimentación</a:t>
            </a:r>
          </a:p>
          <a:p>
            <a:pPr marL="285750" indent="-285750">
              <a:buFont typeface="Arial" panose="020B0604020202020204" pitchFamily="34" charset="0"/>
              <a:buChar char="•"/>
            </a:pP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Respuesta correcta: </a:t>
            </a:r>
            <a:r>
              <a:rPr lang="es-E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¡Muy bien!</a:t>
            </a: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El movimiento ágil nace desde el 2001 en la industria del Software, sólo que ahora dado el cambio constante en el que vivimos permeado por la transformación digital, hace que cobré mayor relevancia y utilidad.</a:t>
            </a:r>
          </a:p>
          <a:p>
            <a:pPr marL="285750" indent="-285750">
              <a:buFont typeface="Arial" panose="020B0604020202020204" pitchFamily="34" charset="0"/>
              <a:buChar char="•"/>
            </a:pPr>
            <a:r>
              <a:rPr lang="es-ES" sz="1400" dirty="0">
                <a:solidFill>
                  <a:srgbClr val="000000"/>
                </a:solidFill>
                <a:latin typeface="Calibri" panose="020F0502020204030204" pitchFamily="34" charset="0"/>
                <a:cs typeface="Calibri" panose="020F0502020204030204" pitchFamily="34" charset="0"/>
              </a:rPr>
              <a:t>Respuesta incorrecta: </a:t>
            </a:r>
            <a:r>
              <a:rPr lang="es-ES" sz="1400" b="1" dirty="0">
                <a:solidFill>
                  <a:srgbClr val="000000"/>
                </a:solidFill>
                <a:latin typeface="Calibri" panose="020F0502020204030204" pitchFamily="34" charset="0"/>
                <a:cs typeface="Calibri" panose="020F0502020204030204" pitchFamily="34" charset="0"/>
              </a:rPr>
              <a:t>¡Inténtalo nuevamente!</a:t>
            </a:r>
            <a:r>
              <a:rPr lang="es-ES" sz="1400" dirty="0">
                <a:solidFill>
                  <a:srgbClr val="000000"/>
                </a:solidFill>
                <a:latin typeface="Calibri" panose="020F0502020204030204" pitchFamily="34" charset="0"/>
                <a:cs typeface="Calibri" panose="020F0502020204030204" pitchFamily="34" charset="0"/>
              </a:rPr>
              <a:t> No olvides que puedes revisar los contenidos las veces que lo requieras para aclarar todas las dudas. </a:t>
            </a:r>
            <a:endParaRPr lang="es-419" sz="1400" dirty="0">
              <a:latin typeface="Calibri" panose="020F0502020204030204" pitchFamily="34" charset="0"/>
              <a:cs typeface="Calibri" panose="020F0502020204030204" pitchFamily="34" charset="0"/>
            </a:endParaRPr>
          </a:p>
        </p:txBody>
      </p:sp>
      <p:sp>
        <p:nvSpPr>
          <p:cNvPr id="25" name="Rectángulo: esquinas redondeadas 24">
            <a:extLst>
              <a:ext uri="{FF2B5EF4-FFF2-40B4-BE49-F238E27FC236}">
                <a16:creationId xmlns:a16="http://schemas.microsoft.com/office/drawing/2014/main" id="{452DCBFE-FD2F-484E-B41C-4C49A0BFA7C2}"/>
              </a:ext>
            </a:extLst>
          </p:cNvPr>
          <p:cNvSpPr/>
          <p:nvPr/>
        </p:nvSpPr>
        <p:spPr>
          <a:xfrm>
            <a:off x="209352" y="7148327"/>
            <a:ext cx="6449181" cy="1477328"/>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2.</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No es posible que en la gestión de proyectos uses y apliques varias metodologías ágiles.</a:t>
            </a:r>
          </a:p>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285750" indent="-285750">
              <a:buFont typeface="Wingdings" panose="05000000000000000000" pitchFamily="2" charset="2"/>
              <a:buChar char="q"/>
            </a:pPr>
            <a:r>
              <a:rPr lang="es-ES" sz="1800" dirty="0">
                <a:solidFill>
                  <a:schemeClr val="tx1"/>
                </a:solidFill>
                <a:effectLst/>
                <a:latin typeface="Calibri" panose="020F0502020204030204" pitchFamily="34" charset="0"/>
                <a:ea typeface="Arial" panose="020B0604020202020204" pitchFamily="34" charset="0"/>
                <a:cs typeface="Calibri" panose="020F0502020204030204" pitchFamily="34" charset="0"/>
              </a:rPr>
              <a:t>Verdadero</a:t>
            </a:r>
          </a:p>
          <a:p>
            <a:pPr marL="285750" indent="-285750">
              <a:buFont typeface="Wingdings" panose="05000000000000000000" pitchFamily="2" charset="2"/>
              <a:buChar char="q"/>
            </a:pPr>
            <a:r>
              <a:rPr lang="es-ES" b="1" dirty="0">
                <a:solidFill>
                  <a:srgbClr val="00B050"/>
                </a:solidFill>
                <a:latin typeface="Calibri" panose="020F0502020204030204" pitchFamily="34" charset="0"/>
                <a:ea typeface="Arial" panose="020B0604020202020204" pitchFamily="34" charset="0"/>
                <a:cs typeface="Calibri" panose="020F0502020204030204" pitchFamily="34" charset="0"/>
              </a:rPr>
              <a:t>Falso</a:t>
            </a:r>
            <a:endParaRPr lang="es-ES" sz="1800" b="1" dirty="0">
              <a:solidFill>
                <a:srgbClr val="00B05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7" name="Bocadillo: rectángulo 26">
            <a:extLst>
              <a:ext uri="{FF2B5EF4-FFF2-40B4-BE49-F238E27FC236}">
                <a16:creationId xmlns:a16="http://schemas.microsoft.com/office/drawing/2014/main" id="{19B9277E-0F97-4979-8487-6193B956DE3E}"/>
              </a:ext>
            </a:extLst>
          </p:cNvPr>
          <p:cNvSpPr/>
          <p:nvPr/>
        </p:nvSpPr>
        <p:spPr>
          <a:xfrm>
            <a:off x="-6032501" y="7331714"/>
            <a:ext cx="5913897" cy="1634485"/>
          </a:xfrm>
          <a:prstGeom prst="wedgeRectCallout">
            <a:avLst>
              <a:gd name="adj1" fmla="val 55502"/>
              <a:gd name="adj2" fmla="val -217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Retroalimentación</a:t>
            </a:r>
          </a:p>
          <a:p>
            <a:pPr marL="285750" indent="-285750">
              <a:buFont typeface="Arial" panose="020B0604020202020204" pitchFamily="34" charset="0"/>
              <a:buChar char="•"/>
            </a:pP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Respuesta correcta: </a:t>
            </a:r>
            <a:r>
              <a:rPr lang="es-E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¡Buen trabajo!</a:t>
            </a: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Tantos las metodologías tradicionales como ágiles cuenta con ventajas y desventajas, y son susceptibles que dependiente la naturaleza del proyecto uses una y otro o las dos.</a:t>
            </a:r>
          </a:p>
          <a:p>
            <a:pPr marL="285750" indent="-285750">
              <a:buFont typeface="Arial" panose="020B0604020202020204" pitchFamily="34" charset="0"/>
              <a:buChar char="•"/>
            </a:pPr>
            <a:r>
              <a:rPr lang="es-ES" sz="1400" dirty="0">
                <a:solidFill>
                  <a:srgbClr val="000000"/>
                </a:solidFill>
                <a:latin typeface="Calibri" panose="020F0502020204030204" pitchFamily="34" charset="0"/>
                <a:cs typeface="Calibri" panose="020F0502020204030204" pitchFamily="34" charset="0"/>
              </a:rPr>
              <a:t>Respuesta incorrecta: </a:t>
            </a:r>
            <a:r>
              <a:rPr lang="es-ES" sz="1400" b="1" dirty="0">
                <a:solidFill>
                  <a:srgbClr val="000000"/>
                </a:solidFill>
                <a:latin typeface="Calibri" panose="020F0502020204030204" pitchFamily="34" charset="0"/>
                <a:cs typeface="Calibri" panose="020F0502020204030204" pitchFamily="34" charset="0"/>
              </a:rPr>
              <a:t>¡Inténtalo nuevamente!</a:t>
            </a:r>
            <a:r>
              <a:rPr lang="es-ES" sz="1400" dirty="0">
                <a:solidFill>
                  <a:srgbClr val="000000"/>
                </a:solidFill>
                <a:latin typeface="Calibri" panose="020F0502020204030204" pitchFamily="34" charset="0"/>
                <a:cs typeface="Calibri" panose="020F0502020204030204" pitchFamily="34" charset="0"/>
              </a:rPr>
              <a:t> No olvides que puedes revisar los contenidos las veces que lo requieras para aclarar todas las dudas. </a:t>
            </a:r>
            <a:endParaRPr lang="es-419" sz="1400" dirty="0">
              <a:latin typeface="Calibri" panose="020F0502020204030204" pitchFamily="34" charset="0"/>
              <a:cs typeface="Calibri" panose="020F0502020204030204" pitchFamily="34" charset="0"/>
            </a:endParaRPr>
          </a:p>
        </p:txBody>
      </p:sp>
      <p:sp>
        <p:nvSpPr>
          <p:cNvPr id="28" name="Rectángulo: esquinas redondeadas 27">
            <a:extLst>
              <a:ext uri="{FF2B5EF4-FFF2-40B4-BE49-F238E27FC236}">
                <a16:creationId xmlns:a16="http://schemas.microsoft.com/office/drawing/2014/main" id="{080347B8-404E-4FFF-B42D-951B87AF8AE8}"/>
              </a:ext>
            </a:extLst>
          </p:cNvPr>
          <p:cNvSpPr/>
          <p:nvPr/>
        </p:nvSpPr>
        <p:spPr>
          <a:xfrm>
            <a:off x="186786" y="8930468"/>
            <a:ext cx="6449181" cy="1477328"/>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3.</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El ágil </a:t>
            </a:r>
            <a:r>
              <a:rPr lang="es-E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coach</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no despliega competencias de liderazgo, es un facilitador que solo capacitación y acompaña.</a:t>
            </a:r>
          </a:p>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marL="285750" indent="-285750">
              <a:buFont typeface="Wingdings" panose="05000000000000000000" pitchFamily="2" charset="2"/>
              <a:buChar char="q"/>
            </a:pPr>
            <a:r>
              <a:rPr lang="es-ES" sz="1800" dirty="0">
                <a:solidFill>
                  <a:schemeClr val="tx1"/>
                </a:solidFill>
                <a:effectLst/>
                <a:latin typeface="Calibri" panose="020F0502020204030204" pitchFamily="34" charset="0"/>
                <a:ea typeface="Arial" panose="020B0604020202020204" pitchFamily="34" charset="0"/>
                <a:cs typeface="Calibri" panose="020F0502020204030204" pitchFamily="34" charset="0"/>
              </a:rPr>
              <a:t>Verdadero</a:t>
            </a:r>
          </a:p>
          <a:p>
            <a:pPr marL="285750" indent="-285750">
              <a:buFont typeface="Wingdings" panose="05000000000000000000" pitchFamily="2" charset="2"/>
              <a:buChar char="q"/>
            </a:pPr>
            <a:r>
              <a:rPr lang="es-ES" b="1" dirty="0">
                <a:solidFill>
                  <a:srgbClr val="00B050"/>
                </a:solidFill>
                <a:latin typeface="Calibri" panose="020F0502020204030204" pitchFamily="34" charset="0"/>
                <a:ea typeface="Arial" panose="020B0604020202020204" pitchFamily="34" charset="0"/>
                <a:cs typeface="Calibri" panose="020F0502020204030204" pitchFamily="34" charset="0"/>
              </a:rPr>
              <a:t>Falso</a:t>
            </a:r>
            <a:endParaRPr lang="es-ES" sz="1800" b="1" dirty="0">
              <a:solidFill>
                <a:srgbClr val="00B05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9" name="Bocadillo: rectángulo 28">
            <a:extLst>
              <a:ext uri="{FF2B5EF4-FFF2-40B4-BE49-F238E27FC236}">
                <a16:creationId xmlns:a16="http://schemas.microsoft.com/office/drawing/2014/main" id="{61DCF93D-3F98-4C48-AFAE-54190F58960E}"/>
              </a:ext>
            </a:extLst>
          </p:cNvPr>
          <p:cNvSpPr/>
          <p:nvPr/>
        </p:nvSpPr>
        <p:spPr>
          <a:xfrm>
            <a:off x="-6042626" y="9071614"/>
            <a:ext cx="5913897" cy="1634485"/>
          </a:xfrm>
          <a:prstGeom prst="wedgeRectCallout">
            <a:avLst>
              <a:gd name="adj1" fmla="val 55502"/>
              <a:gd name="adj2" fmla="val -217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Retroalimentación</a:t>
            </a:r>
          </a:p>
          <a:p>
            <a:pPr marL="285750" indent="-285750">
              <a:buFont typeface="Arial" panose="020B0604020202020204" pitchFamily="34" charset="0"/>
              <a:buChar char="•"/>
            </a:pP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Respuesta correcta: </a:t>
            </a:r>
            <a:r>
              <a:rPr lang="es-ES" sz="14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¡Excelente!</a:t>
            </a: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El ágil </a:t>
            </a:r>
            <a:r>
              <a:rPr lang="es-ES" sz="14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coach</a:t>
            </a: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es un líder y despliega competencias asociadas a su rol, y además cuenta con otras habilidades centradas en el equipo, facilitando, apoyando y acompañando. </a:t>
            </a:r>
          </a:p>
          <a:p>
            <a:pPr marL="285750" indent="-285750">
              <a:buFont typeface="Arial" panose="020B0604020202020204" pitchFamily="34" charset="0"/>
              <a:buChar char="•"/>
            </a:pPr>
            <a:r>
              <a:rPr lang="es-ES" sz="1400" dirty="0">
                <a:solidFill>
                  <a:srgbClr val="000000"/>
                </a:solidFill>
                <a:latin typeface="Calibri" panose="020F0502020204030204" pitchFamily="34" charset="0"/>
                <a:cs typeface="Calibri" panose="020F0502020204030204" pitchFamily="34" charset="0"/>
              </a:rPr>
              <a:t>Respuesta incorrecta: </a:t>
            </a:r>
            <a:r>
              <a:rPr lang="es-ES" sz="1400" b="1" dirty="0">
                <a:solidFill>
                  <a:srgbClr val="000000"/>
                </a:solidFill>
                <a:latin typeface="Calibri" panose="020F0502020204030204" pitchFamily="34" charset="0"/>
                <a:cs typeface="Calibri" panose="020F0502020204030204" pitchFamily="34" charset="0"/>
              </a:rPr>
              <a:t>¡Inténtalo nuevamente!</a:t>
            </a:r>
            <a:r>
              <a:rPr lang="es-ES" sz="1400" dirty="0">
                <a:solidFill>
                  <a:srgbClr val="000000"/>
                </a:solidFill>
                <a:latin typeface="Calibri" panose="020F0502020204030204" pitchFamily="34" charset="0"/>
                <a:cs typeface="Calibri" panose="020F0502020204030204" pitchFamily="34" charset="0"/>
              </a:rPr>
              <a:t> No olvides que puedes revisar los contenidos las veces que lo requieras para aclarar todas las dudas. </a:t>
            </a:r>
            <a:endParaRPr lang="es-419" sz="1400" dirty="0">
              <a:latin typeface="Calibri" panose="020F0502020204030204" pitchFamily="34" charset="0"/>
              <a:cs typeface="Calibri" panose="020F0502020204030204" pitchFamily="34" charset="0"/>
            </a:endParaRPr>
          </a:p>
        </p:txBody>
      </p:sp>
      <p:sp>
        <p:nvSpPr>
          <p:cNvPr id="31" name="Rectángulo redondeado 1">
            <a:extLst>
              <a:ext uri="{FF2B5EF4-FFF2-40B4-BE49-F238E27FC236}">
                <a16:creationId xmlns:a16="http://schemas.microsoft.com/office/drawing/2014/main" id="{DDBB9B34-9D0F-49A7-95F2-CA86BC73A7C4}"/>
              </a:ext>
            </a:extLst>
          </p:cNvPr>
          <p:cNvSpPr/>
          <p:nvPr/>
        </p:nvSpPr>
        <p:spPr>
          <a:xfrm>
            <a:off x="2280774" y="10669432"/>
            <a:ext cx="2309938" cy="85069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Comprobar respuesta</a:t>
            </a:r>
            <a:endParaRPr lang="es-CO" dirty="0"/>
          </a:p>
        </p:txBody>
      </p:sp>
      <p:pic>
        <p:nvPicPr>
          <p:cNvPr id="32" name="Imagen 31">
            <a:extLst>
              <a:ext uri="{FF2B5EF4-FFF2-40B4-BE49-F238E27FC236}">
                <a16:creationId xmlns:a16="http://schemas.microsoft.com/office/drawing/2014/main" id="{72756854-0712-4E02-9DCD-98675A46A38A}"/>
              </a:ext>
            </a:extLst>
          </p:cNvPr>
          <p:cNvPicPr>
            <a:picLocks noChangeAspect="1"/>
          </p:cNvPicPr>
          <p:nvPr/>
        </p:nvPicPr>
        <p:blipFill>
          <a:blip r:embed="rId5"/>
          <a:stretch>
            <a:fillRect/>
          </a:stretch>
        </p:blipFill>
        <p:spPr>
          <a:xfrm>
            <a:off x="300495" y="13497744"/>
            <a:ext cx="6286500" cy="657225"/>
          </a:xfrm>
          <a:prstGeom prst="rect">
            <a:avLst/>
          </a:prstGeom>
        </p:spPr>
      </p:pic>
      <p:pic>
        <p:nvPicPr>
          <p:cNvPr id="33" name="Imagen 32">
            <a:extLst>
              <a:ext uri="{FF2B5EF4-FFF2-40B4-BE49-F238E27FC236}">
                <a16:creationId xmlns:a16="http://schemas.microsoft.com/office/drawing/2014/main" id="{DB5C3ED0-F253-414A-BD52-3CDFFFCC59F4}"/>
              </a:ext>
            </a:extLst>
          </p:cNvPr>
          <p:cNvPicPr>
            <a:picLocks noChangeAspect="1"/>
          </p:cNvPicPr>
          <p:nvPr/>
        </p:nvPicPr>
        <p:blipFill>
          <a:blip r:embed="rId6"/>
          <a:stretch>
            <a:fillRect/>
          </a:stretch>
        </p:blipFill>
        <p:spPr>
          <a:xfrm>
            <a:off x="71895" y="11804352"/>
            <a:ext cx="6734460" cy="1673092"/>
          </a:xfrm>
          <a:prstGeom prst="rect">
            <a:avLst/>
          </a:prstGeom>
        </p:spPr>
      </p:pic>
      <p:pic>
        <p:nvPicPr>
          <p:cNvPr id="4" name="Imagen 3">
            <a:extLst>
              <a:ext uri="{FF2B5EF4-FFF2-40B4-BE49-F238E27FC236}">
                <a16:creationId xmlns:a16="http://schemas.microsoft.com/office/drawing/2014/main" id="{F6234C6D-ACD4-48EC-8078-64B9D03EA541}"/>
              </a:ext>
            </a:extLst>
          </p:cNvPr>
          <p:cNvPicPr>
            <a:picLocks noChangeAspect="1"/>
          </p:cNvPicPr>
          <p:nvPr/>
        </p:nvPicPr>
        <p:blipFill>
          <a:blip r:embed="rId7"/>
          <a:stretch>
            <a:fillRect/>
          </a:stretch>
        </p:blipFill>
        <p:spPr>
          <a:xfrm>
            <a:off x="93829" y="2682008"/>
            <a:ext cx="2397768" cy="2190457"/>
          </a:xfrm>
          <a:prstGeom prst="rect">
            <a:avLst/>
          </a:prstGeom>
        </p:spPr>
      </p:pic>
      <p:sp>
        <p:nvSpPr>
          <p:cNvPr id="34" name="CuadroTexto 33">
            <a:extLst>
              <a:ext uri="{FF2B5EF4-FFF2-40B4-BE49-F238E27FC236}">
                <a16:creationId xmlns:a16="http://schemas.microsoft.com/office/drawing/2014/main" id="{081487A8-D0F4-42CA-96E9-02D06B0F09E0}"/>
              </a:ext>
            </a:extLst>
          </p:cNvPr>
          <p:cNvSpPr txBox="1"/>
          <p:nvPr/>
        </p:nvSpPr>
        <p:spPr>
          <a:xfrm>
            <a:off x="-4418851" y="3141139"/>
            <a:ext cx="4512680" cy="923330"/>
          </a:xfrm>
          <a:prstGeom prst="rect">
            <a:avLst/>
          </a:prstGeom>
          <a:solidFill>
            <a:srgbClr val="FFFF00"/>
          </a:solidFill>
        </p:spPr>
        <p:txBody>
          <a:bodyPr wrap="square" rtlCol="0">
            <a:spAutoFit/>
          </a:bodyPr>
          <a:lstStyle/>
          <a:p>
            <a:pPr algn="ctr"/>
            <a:r>
              <a:rPr lang="es-ES" dirty="0"/>
              <a:t>Imagen de personajes diligenciando un plan de negocios. Por favor traducir el texto por: </a:t>
            </a:r>
            <a:r>
              <a:rPr lang="es-ES" b="1" dirty="0"/>
              <a:t>Plan de negocios</a:t>
            </a:r>
            <a:endParaRPr lang="es-CO" b="1" dirty="0"/>
          </a:p>
        </p:txBody>
      </p:sp>
      <p:sp>
        <p:nvSpPr>
          <p:cNvPr id="35" name="CuadroTexto 34">
            <a:extLst>
              <a:ext uri="{FF2B5EF4-FFF2-40B4-BE49-F238E27FC236}">
                <a16:creationId xmlns:a16="http://schemas.microsoft.com/office/drawing/2014/main" id="{7ED79D2D-5398-449C-857C-9E7D6941278A}"/>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p>
          <a:p>
            <a:r>
              <a:rPr lang="es-ES"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b="1" u="sng"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216315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s-ES" dirty="0"/>
              <a:t>En la parte superior se ubica el banner específico, en este caso: </a:t>
            </a:r>
            <a:r>
              <a:rPr lang="es-ES" b="1" dirty="0"/>
              <a:t>Reto de aprendizaje</a:t>
            </a:r>
          </a:p>
          <a:p>
            <a:pPr marL="285750" indent="-285750">
              <a:buFont typeface="Arial" panose="020B0604020202020204" pitchFamily="34" charset="0"/>
              <a:buChar char="•"/>
            </a:pPr>
            <a:r>
              <a:rPr lang="es-ES" dirty="0"/>
              <a:t>Se ubica la caja de texto con la información y se incluye la imagen de una maleta vacía. Vínculo: </a:t>
            </a:r>
            <a:r>
              <a:rPr lang="es-ES" dirty="0">
                <a:hlinkClick r:id="rId2"/>
              </a:rPr>
              <a:t>https://www.freepik.es/vector-gratis/infografia-maletin_765914.htm#page=1&amp;query=malet%C3%ADn&amp;position=43</a:t>
            </a:r>
            <a:r>
              <a:rPr lang="es-ES" dirty="0"/>
              <a:t> </a:t>
            </a:r>
          </a:p>
          <a:p>
            <a:pPr marL="285750" indent="-285750">
              <a:buFont typeface="Arial" panose="020B0604020202020204" pitchFamily="34" charset="0"/>
              <a:buChar char="•"/>
            </a:pPr>
            <a:r>
              <a:rPr lang="es-ES" dirty="0"/>
              <a:t>También debe aparece un ícono de una pizarra como el primer elemento de la maleta.</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Luego, se muestra el ícono de objetivos y la caja de texto con la información correspondiente.</a:t>
            </a:r>
          </a:p>
          <a:p>
            <a:pPr marL="285750" indent="-285750">
              <a:buFont typeface="Arial" panose="020B0604020202020204" pitchFamily="34" charset="0"/>
              <a:buChar char="•"/>
            </a:pPr>
            <a:r>
              <a:rPr lang="es-ES" dirty="0"/>
              <a:t>Posteriormente, se debe desarrollar un recurso interactivo que despliega la información en la pantalla misma y cambia de acuerdo con la interacción del usuario. La información se presenta en cada cuadro.</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Al final se ubican los botones de </a:t>
            </a:r>
            <a:r>
              <a:rPr lang="es-ES" b="1" dirty="0"/>
              <a:t>Anterior</a:t>
            </a:r>
            <a:r>
              <a:rPr lang="es-ES" dirty="0"/>
              <a:t> y </a:t>
            </a:r>
            <a:r>
              <a:rPr lang="es-ES" b="1" dirty="0"/>
              <a:t>Siguiente</a:t>
            </a:r>
            <a:r>
              <a:rPr lang="es-ES" dirty="0"/>
              <a:t>.</a:t>
            </a:r>
          </a:p>
          <a:p>
            <a:pPr marL="285750" indent="-285750">
              <a:buFont typeface="Arial" panose="020B0604020202020204" pitchFamily="34" charset="0"/>
              <a:buChar char="•"/>
            </a:pPr>
            <a:endParaRPr lang="es-CO"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sp>
        <p:nvSpPr>
          <p:cNvPr id="29" name="Rectángulo 28">
            <a:extLst>
              <a:ext uri="{FF2B5EF4-FFF2-40B4-BE49-F238E27FC236}">
                <a16:creationId xmlns:a16="http://schemas.microsoft.com/office/drawing/2014/main" id="{91387660-8236-4E5F-9C15-DEA7259F4DCC}"/>
              </a:ext>
            </a:extLst>
          </p:cNvPr>
          <p:cNvSpPr/>
          <p:nvPr/>
        </p:nvSpPr>
        <p:spPr>
          <a:xfrm>
            <a:off x="167945" y="3064129"/>
            <a:ext cx="6588455" cy="4524315"/>
          </a:xfrm>
          <a:prstGeom prst="rect">
            <a:avLst/>
          </a:prstGeom>
        </p:spPr>
        <p:txBody>
          <a:bodyPr wrap="square">
            <a:spAutoFit/>
          </a:bodyPr>
          <a:lstStyle/>
          <a:p>
            <a:pPr marL="342900" indent="-342900">
              <a:buFont typeface="+mj-lt"/>
              <a:buAutoNum type="arabicPeriod"/>
            </a:pPr>
            <a:r>
              <a:rPr lang="es-ES" dirty="0">
                <a:latin typeface="Calibri" panose="020F0502020204030204" pitchFamily="34" charset="0"/>
                <a:cs typeface="Calibri" panose="020F0502020204030204" pitchFamily="34" charset="0"/>
              </a:rPr>
              <a:t>La rápida adaptabilidad en tiempos actuales nos insta a reaccionar de manera </a:t>
            </a:r>
            <a:r>
              <a:rPr lang="es-ES" b="1" dirty="0">
                <a:latin typeface="Calibri" panose="020F0502020204030204" pitchFamily="34" charset="0"/>
                <a:cs typeface="Calibri" panose="020F0502020204030204" pitchFamily="34" charset="0"/>
              </a:rPr>
              <a:t>rápida</a:t>
            </a:r>
            <a:r>
              <a:rPr lang="es-ES" dirty="0">
                <a:latin typeface="Calibri" panose="020F0502020204030204" pitchFamily="34" charset="0"/>
                <a:cs typeface="Calibri" panose="020F0502020204030204" pitchFamily="34" charset="0"/>
              </a:rPr>
              <a:t> y </a:t>
            </a:r>
            <a:r>
              <a:rPr lang="es-ES" b="1" dirty="0">
                <a:latin typeface="Calibri" panose="020F0502020204030204" pitchFamily="34" charset="0"/>
                <a:cs typeface="Calibri" panose="020F0502020204030204" pitchFamily="34" charset="0"/>
              </a:rPr>
              <a:t>dinámica</a:t>
            </a:r>
            <a:r>
              <a:rPr lang="es-ES" dirty="0">
                <a:latin typeface="Calibri" panose="020F0502020204030204" pitchFamily="34" charset="0"/>
                <a:cs typeface="Calibri" panose="020F0502020204030204" pitchFamily="34" charset="0"/>
              </a:rPr>
              <a:t> ante los cambios y hacernos capaces de adaptar rápidamente los procesos para explotar el potencial de los mercados emergentes sin demora. </a:t>
            </a:r>
          </a:p>
          <a:p>
            <a:pPr marL="342900" indent="-342900">
              <a:buFont typeface="+mj-lt"/>
              <a:buAutoNum type="arabicPeriod"/>
            </a:pPr>
            <a:r>
              <a:rPr lang="es-ES" dirty="0">
                <a:latin typeface="Calibri" panose="020F0502020204030204" pitchFamily="34" charset="0"/>
                <a:cs typeface="Calibri" panose="020F0502020204030204" pitchFamily="34" charset="0"/>
              </a:rPr>
              <a:t>Generar un equipo asegurando la colaboración del cliente permite que la reacción sea </a:t>
            </a:r>
            <a:r>
              <a:rPr lang="es-ES" b="1" dirty="0">
                <a:latin typeface="Calibri" panose="020F0502020204030204" pitchFamily="34" charset="0"/>
                <a:cs typeface="Calibri" panose="020F0502020204030204" pitchFamily="34" charset="0"/>
              </a:rPr>
              <a:t>rápida</a:t>
            </a:r>
            <a:r>
              <a:rPr lang="es-ES" dirty="0">
                <a:latin typeface="Calibri" panose="020F0502020204030204" pitchFamily="34" charset="0"/>
                <a:cs typeface="Calibri" panose="020F0502020204030204" pitchFamily="34" charset="0"/>
              </a:rPr>
              <a:t> y </a:t>
            </a:r>
            <a:r>
              <a:rPr lang="es-ES" b="1" dirty="0">
                <a:latin typeface="Calibri" panose="020F0502020204030204" pitchFamily="34" charset="0"/>
                <a:cs typeface="Calibri" panose="020F0502020204030204" pitchFamily="34" charset="0"/>
              </a:rPr>
              <a:t>anticipada</a:t>
            </a:r>
            <a:r>
              <a:rPr lang="es-ES" dirty="0">
                <a:latin typeface="Calibri" panose="020F0502020204030204" pitchFamily="34" charset="0"/>
                <a:cs typeface="Calibri" panose="020F0502020204030204" pitchFamily="34" charset="0"/>
              </a:rPr>
              <a:t> para cumplir las expectativas y necesidades de este, así se puede ser proactivo en el </a:t>
            </a:r>
            <a:r>
              <a:rPr lang="es-ES" b="1" dirty="0">
                <a:latin typeface="Calibri" panose="020F0502020204030204" pitchFamily="34" charset="0"/>
                <a:cs typeface="Calibri" panose="020F0502020204030204" pitchFamily="34" charset="0"/>
              </a:rPr>
              <a:t>cambio</a:t>
            </a:r>
            <a:r>
              <a:rPr lang="es-ES" dirty="0">
                <a:latin typeface="Calibri" panose="020F0502020204030204" pitchFamily="34" charset="0"/>
                <a:cs typeface="Calibri" panose="020F0502020204030204" pitchFamily="34" charset="0"/>
              </a:rPr>
              <a:t> y la </a:t>
            </a:r>
            <a:r>
              <a:rPr lang="es-ES" b="1" dirty="0">
                <a:latin typeface="Calibri" panose="020F0502020204030204" pitchFamily="34" charset="0"/>
                <a:cs typeface="Calibri" panose="020F0502020204030204" pitchFamily="34" charset="0"/>
              </a:rPr>
              <a:t>transformación.</a:t>
            </a:r>
            <a:r>
              <a:rPr lang="es-ES" dirty="0">
                <a:latin typeface="Calibri" panose="020F0502020204030204" pitchFamily="34" charset="0"/>
                <a:cs typeface="Calibri" panose="020F0502020204030204" pitchFamily="34" charset="0"/>
              </a:rPr>
              <a:t> </a:t>
            </a:r>
          </a:p>
          <a:p>
            <a:pPr marL="342900" indent="-342900">
              <a:buFont typeface="+mj-lt"/>
              <a:buAutoNum type="arabicPeriod"/>
            </a:pPr>
            <a:r>
              <a:rPr lang="es-ES" dirty="0">
                <a:latin typeface="Calibri" panose="020F0502020204030204" pitchFamily="34" charset="0"/>
                <a:cs typeface="Calibri" panose="020F0502020204030204" pitchFamily="34" charset="0"/>
              </a:rPr>
              <a:t>Una </a:t>
            </a:r>
            <a:r>
              <a:rPr lang="es-ES" b="1" dirty="0">
                <a:latin typeface="Calibri" panose="020F0502020204030204" pitchFamily="34" charset="0"/>
                <a:cs typeface="Calibri" panose="020F0502020204030204" pitchFamily="34" charset="0"/>
              </a:rPr>
              <a:t>mentalidad ágil</a:t>
            </a:r>
            <a:r>
              <a:rPr lang="es-ES" dirty="0">
                <a:latin typeface="Calibri" panose="020F0502020204030204" pitchFamily="34" charset="0"/>
                <a:cs typeface="Calibri" panose="020F0502020204030204" pitchFamily="34" charset="0"/>
              </a:rPr>
              <a:t> en las organizaciones viabiliza mejores cambios en el comportamiento y en los métodos de trabajo de los miembros de la organización. El </a:t>
            </a:r>
            <a:r>
              <a:rPr lang="es-ES" i="1" dirty="0">
                <a:latin typeface="Calibri" panose="020F0502020204030204" pitchFamily="34" charset="0"/>
                <a:cs typeface="Calibri" panose="020F0502020204030204" pitchFamily="34" charset="0"/>
              </a:rPr>
              <a:t>agile coach</a:t>
            </a:r>
            <a:r>
              <a:rPr lang="es-ES" dirty="0">
                <a:latin typeface="Calibri" panose="020F0502020204030204" pitchFamily="34" charset="0"/>
                <a:cs typeface="Calibri" panose="020F0502020204030204" pitchFamily="34" charset="0"/>
              </a:rPr>
              <a:t> es un líder que cuenta con las competencias y habilidades necesarias para ayudar a las personas en la adopción de la mentalidad ágil, facilitando la comprensión y aplicación de los </a:t>
            </a:r>
            <a:r>
              <a:rPr lang="es-ES" b="1" dirty="0">
                <a:latin typeface="Calibri" panose="020F0502020204030204" pitchFamily="34" charset="0"/>
                <a:cs typeface="Calibri" panose="020F0502020204030204" pitchFamily="34" charset="0"/>
              </a:rPr>
              <a:t>principios</a:t>
            </a:r>
            <a:r>
              <a:rPr lang="es-ES" dirty="0">
                <a:latin typeface="Calibri" panose="020F0502020204030204" pitchFamily="34" charset="0"/>
                <a:cs typeface="Calibri" panose="020F0502020204030204" pitchFamily="34" charset="0"/>
              </a:rPr>
              <a:t> y </a:t>
            </a:r>
            <a:r>
              <a:rPr lang="es-ES" b="1" dirty="0">
                <a:latin typeface="Calibri" panose="020F0502020204030204" pitchFamily="34" charset="0"/>
                <a:cs typeface="Calibri" panose="020F0502020204030204" pitchFamily="34" charset="0"/>
              </a:rPr>
              <a:t>valores</a:t>
            </a:r>
            <a:r>
              <a:rPr lang="es-ES" dirty="0">
                <a:latin typeface="Calibri" panose="020F0502020204030204" pitchFamily="34" charset="0"/>
                <a:cs typeface="Calibri" panose="020F0502020204030204" pitchFamily="34" charset="0"/>
              </a:rPr>
              <a:t> ágiles.</a:t>
            </a:r>
          </a:p>
          <a:p>
            <a:endParaRPr lang="es-ES"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6E19F86E-3453-4085-9B92-E4BF6A0F135F}"/>
              </a:ext>
            </a:extLst>
          </p:cNvPr>
          <p:cNvPicPr>
            <a:picLocks noChangeAspect="1"/>
          </p:cNvPicPr>
          <p:nvPr/>
        </p:nvPicPr>
        <p:blipFill>
          <a:blip r:embed="rId5"/>
          <a:stretch>
            <a:fillRect/>
          </a:stretch>
        </p:blipFill>
        <p:spPr>
          <a:xfrm>
            <a:off x="0" y="1930784"/>
            <a:ext cx="2781300" cy="1038225"/>
          </a:xfrm>
          <a:prstGeom prst="rect">
            <a:avLst/>
          </a:prstGeom>
        </p:spPr>
      </p:pic>
      <p:pic>
        <p:nvPicPr>
          <p:cNvPr id="35" name="Imagen 34">
            <a:extLst>
              <a:ext uri="{FF2B5EF4-FFF2-40B4-BE49-F238E27FC236}">
                <a16:creationId xmlns:a16="http://schemas.microsoft.com/office/drawing/2014/main" id="{7721D2F0-47DD-4860-AFEA-E70643261107}"/>
              </a:ext>
            </a:extLst>
          </p:cNvPr>
          <p:cNvPicPr>
            <a:picLocks noChangeAspect="1"/>
          </p:cNvPicPr>
          <p:nvPr/>
        </p:nvPicPr>
        <p:blipFill>
          <a:blip r:embed="rId6"/>
          <a:stretch>
            <a:fillRect/>
          </a:stretch>
        </p:blipFill>
        <p:spPr>
          <a:xfrm>
            <a:off x="300495" y="9409839"/>
            <a:ext cx="6286500" cy="657225"/>
          </a:xfrm>
          <a:prstGeom prst="rect">
            <a:avLst/>
          </a:prstGeom>
        </p:spPr>
      </p:pic>
      <p:pic>
        <p:nvPicPr>
          <p:cNvPr id="37" name="Imagen 36">
            <a:extLst>
              <a:ext uri="{FF2B5EF4-FFF2-40B4-BE49-F238E27FC236}">
                <a16:creationId xmlns:a16="http://schemas.microsoft.com/office/drawing/2014/main" id="{077158BA-C837-4737-97CC-0654EB2F4C34}"/>
              </a:ext>
            </a:extLst>
          </p:cNvPr>
          <p:cNvPicPr>
            <a:picLocks noChangeAspect="1"/>
          </p:cNvPicPr>
          <p:nvPr/>
        </p:nvPicPr>
        <p:blipFill>
          <a:blip r:embed="rId7"/>
          <a:stretch>
            <a:fillRect/>
          </a:stretch>
        </p:blipFill>
        <p:spPr>
          <a:xfrm>
            <a:off x="71895" y="7716447"/>
            <a:ext cx="6734460" cy="1673092"/>
          </a:xfrm>
          <a:prstGeom prst="rect">
            <a:avLst/>
          </a:prstGeom>
        </p:spPr>
      </p:pic>
      <p:sp>
        <p:nvSpPr>
          <p:cNvPr id="39" name="CuadroTexto 38">
            <a:extLst>
              <a:ext uri="{FF2B5EF4-FFF2-40B4-BE49-F238E27FC236}">
                <a16:creationId xmlns:a16="http://schemas.microsoft.com/office/drawing/2014/main" id="{2F8AE6D9-B378-4A76-9F04-4F64A83A41B9}"/>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p>
          <a:p>
            <a:r>
              <a:rPr lang="es-ES"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b="1" u="sng"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318643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0" y="2756646"/>
            <a:ext cx="6858000" cy="13185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s-ES" dirty="0"/>
              <a:t>En la parte superior se ubica el banner específico, en este caso: </a:t>
            </a:r>
            <a:r>
              <a:rPr lang="es-ES" b="1" dirty="0"/>
              <a:t>Reto de aprendizaje</a:t>
            </a:r>
          </a:p>
          <a:p>
            <a:pPr marL="285750" indent="-285750">
              <a:buFont typeface="Arial" panose="020B0604020202020204" pitchFamily="34" charset="0"/>
              <a:buChar char="•"/>
            </a:pPr>
            <a:r>
              <a:rPr lang="es-ES" dirty="0"/>
              <a:t>Se ubica la caja de texto con la información y se incluye la imagen de una maleta vacía. Vínculo: </a:t>
            </a:r>
            <a:r>
              <a:rPr lang="es-ES" dirty="0">
                <a:hlinkClick r:id="rId2"/>
              </a:rPr>
              <a:t>https://www.freepik.es/vector-gratis/infografia-maletin_765914.htm#page=1&amp;query=malet%C3%ADn&amp;position=43</a:t>
            </a:r>
            <a:r>
              <a:rPr lang="es-ES" dirty="0"/>
              <a:t> </a:t>
            </a:r>
          </a:p>
          <a:p>
            <a:pPr marL="285750" indent="-285750">
              <a:buFont typeface="Arial" panose="020B0604020202020204" pitchFamily="34" charset="0"/>
              <a:buChar char="•"/>
            </a:pPr>
            <a:r>
              <a:rPr lang="es-ES" dirty="0"/>
              <a:t>También debe aparece un ícono de una pizarra como el primer elemento de la maleta.</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Luego, se muestra el ícono de objetivos y la caja de texto con la información correspondiente.</a:t>
            </a:r>
          </a:p>
          <a:p>
            <a:pPr marL="285750" indent="-285750">
              <a:buFont typeface="Arial" panose="020B0604020202020204" pitchFamily="34" charset="0"/>
              <a:buChar char="•"/>
            </a:pPr>
            <a:r>
              <a:rPr lang="es-ES" dirty="0"/>
              <a:t>Posteriormente, se debe desarrollar un recurso interactivo que despliega la información en la pantalla misma y cambia de acuerdo con la interacción del usuario. La información se presenta en cada cuadro.</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Al final se ubican los botones de </a:t>
            </a:r>
            <a:r>
              <a:rPr lang="es-ES" b="1" dirty="0"/>
              <a:t>Anterior</a:t>
            </a:r>
            <a:r>
              <a:rPr lang="es-ES" dirty="0"/>
              <a:t> y </a:t>
            </a:r>
            <a:r>
              <a:rPr lang="es-ES" b="1" dirty="0"/>
              <a:t>Siguiente</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grpSp>
        <p:nvGrpSpPr>
          <p:cNvPr id="2" name="Grupo 1">
            <a:extLst>
              <a:ext uri="{FF2B5EF4-FFF2-40B4-BE49-F238E27FC236}">
                <a16:creationId xmlns:a16="http://schemas.microsoft.com/office/drawing/2014/main" id="{06BE8E50-3AC1-445C-91EE-92258E9ED8FA}"/>
              </a:ext>
            </a:extLst>
          </p:cNvPr>
          <p:cNvGrpSpPr/>
          <p:nvPr/>
        </p:nvGrpSpPr>
        <p:grpSpPr>
          <a:xfrm>
            <a:off x="532724" y="4599536"/>
            <a:ext cx="5901007" cy="5369590"/>
            <a:chOff x="768655" y="3235456"/>
            <a:chExt cx="4434919" cy="4259569"/>
          </a:xfrm>
        </p:grpSpPr>
        <p:pic>
          <p:nvPicPr>
            <p:cNvPr id="20" name="Imagen 19">
              <a:extLst>
                <a:ext uri="{FF2B5EF4-FFF2-40B4-BE49-F238E27FC236}">
                  <a16:creationId xmlns:a16="http://schemas.microsoft.com/office/drawing/2014/main" id="{7A28C36A-50B9-4D40-B3C3-90E98D81DF3C}"/>
                </a:ext>
              </a:extLst>
            </p:cNvPr>
            <p:cNvPicPr>
              <a:picLocks noChangeAspect="1"/>
            </p:cNvPicPr>
            <p:nvPr/>
          </p:nvPicPr>
          <p:blipFill>
            <a:blip r:embed="rId5"/>
            <a:stretch>
              <a:fillRect/>
            </a:stretch>
          </p:blipFill>
          <p:spPr>
            <a:xfrm>
              <a:off x="768655" y="3235456"/>
              <a:ext cx="4434919" cy="4259569"/>
            </a:xfrm>
            <a:prstGeom prst="rect">
              <a:avLst/>
            </a:prstGeom>
          </p:spPr>
        </p:pic>
        <p:pic>
          <p:nvPicPr>
            <p:cNvPr id="24" name="Imagen 23">
              <a:extLst>
                <a:ext uri="{FF2B5EF4-FFF2-40B4-BE49-F238E27FC236}">
                  <a16:creationId xmlns:a16="http://schemas.microsoft.com/office/drawing/2014/main" id="{AD113B9C-2008-4BBC-A1AE-B572C889203B}"/>
                </a:ext>
              </a:extLst>
            </p:cNvPr>
            <p:cNvPicPr>
              <a:picLocks noChangeAspect="1"/>
            </p:cNvPicPr>
            <p:nvPr/>
          </p:nvPicPr>
          <p:blipFill>
            <a:blip r:embed="rId6"/>
            <a:stretch>
              <a:fillRect/>
            </a:stretch>
          </p:blipFill>
          <p:spPr>
            <a:xfrm>
              <a:off x="1542527" y="4858143"/>
              <a:ext cx="1267932" cy="713645"/>
            </a:xfrm>
            <a:prstGeom prst="rect">
              <a:avLst/>
            </a:prstGeom>
          </p:spPr>
        </p:pic>
        <p:pic>
          <p:nvPicPr>
            <p:cNvPr id="27" name="Imagen 26">
              <a:extLst>
                <a:ext uri="{FF2B5EF4-FFF2-40B4-BE49-F238E27FC236}">
                  <a16:creationId xmlns:a16="http://schemas.microsoft.com/office/drawing/2014/main" id="{464CBD7B-365B-47BA-9773-3B543AFB49A8}"/>
                </a:ext>
              </a:extLst>
            </p:cNvPr>
            <p:cNvPicPr>
              <a:picLocks noChangeAspect="1"/>
            </p:cNvPicPr>
            <p:nvPr/>
          </p:nvPicPr>
          <p:blipFill>
            <a:blip r:embed="rId6"/>
            <a:stretch>
              <a:fillRect/>
            </a:stretch>
          </p:blipFill>
          <p:spPr>
            <a:xfrm>
              <a:off x="3068211" y="3965694"/>
              <a:ext cx="1267932" cy="713645"/>
            </a:xfrm>
            <a:prstGeom prst="rect">
              <a:avLst/>
            </a:prstGeom>
          </p:spPr>
        </p:pic>
        <p:pic>
          <p:nvPicPr>
            <p:cNvPr id="28" name="Imagen 27">
              <a:extLst>
                <a:ext uri="{FF2B5EF4-FFF2-40B4-BE49-F238E27FC236}">
                  <a16:creationId xmlns:a16="http://schemas.microsoft.com/office/drawing/2014/main" id="{EEE1E297-6072-42BD-A8EA-CF6A554DE3E2}"/>
                </a:ext>
              </a:extLst>
            </p:cNvPr>
            <p:cNvPicPr>
              <a:picLocks noChangeAspect="1"/>
            </p:cNvPicPr>
            <p:nvPr/>
          </p:nvPicPr>
          <p:blipFill>
            <a:blip r:embed="rId6"/>
            <a:stretch>
              <a:fillRect/>
            </a:stretch>
          </p:blipFill>
          <p:spPr>
            <a:xfrm>
              <a:off x="3068211" y="4878296"/>
              <a:ext cx="1267932" cy="713645"/>
            </a:xfrm>
            <a:prstGeom prst="rect">
              <a:avLst/>
            </a:prstGeom>
          </p:spPr>
        </p:pic>
      </p:grpSp>
      <p:sp>
        <p:nvSpPr>
          <p:cNvPr id="29" name="Rectángulo 28">
            <a:extLst>
              <a:ext uri="{FF2B5EF4-FFF2-40B4-BE49-F238E27FC236}">
                <a16:creationId xmlns:a16="http://schemas.microsoft.com/office/drawing/2014/main" id="{91387660-8236-4E5F-9C15-DEA7259F4DCC}"/>
              </a:ext>
            </a:extLst>
          </p:cNvPr>
          <p:cNvSpPr/>
          <p:nvPr/>
        </p:nvSpPr>
        <p:spPr>
          <a:xfrm>
            <a:off x="167945" y="2875222"/>
            <a:ext cx="6588455" cy="2031325"/>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Gracias a tu trabajo y dedicación has ganado el primer elemento, la </a:t>
            </a:r>
            <a:r>
              <a:rPr lang="es-ES" b="1" dirty="0">
                <a:latin typeface="Calibri" panose="020F0502020204030204" pitchFamily="34" charset="0"/>
                <a:cs typeface="Calibri" panose="020F0502020204030204" pitchFamily="34" charset="0"/>
              </a:rPr>
              <a:t>pizarra</a:t>
            </a:r>
            <a:r>
              <a:rPr lang="es-ES" dirty="0">
                <a:latin typeface="Calibri" panose="020F0502020204030204" pitchFamily="34" charset="0"/>
                <a:cs typeface="Calibri" panose="020F0502020204030204" pitchFamily="34" charset="0"/>
              </a:rPr>
              <a:t>, para </a:t>
            </a:r>
            <a:r>
              <a:rPr lang="es-ES" b="1" dirty="0">
                <a:latin typeface="Calibri" panose="020F0502020204030204" pitchFamily="34" charset="0"/>
                <a:cs typeface="Calibri" panose="020F0502020204030204" pitchFamily="34" charset="0"/>
              </a:rPr>
              <a:t>armar tu caja de herramientas</a:t>
            </a:r>
            <a:r>
              <a:rPr lang="es-ES" dirty="0">
                <a:latin typeface="Calibri" panose="020F0502020204030204" pitchFamily="34" charset="0"/>
                <a:cs typeface="Calibri" panose="020F0502020204030204" pitchFamily="34" charset="0"/>
              </a:rPr>
              <a:t>. Con ello podrás comprender el nuevo contexto empresarial desde la perspectiva de la transformación digital, y la necesidad de apropiar e implementar nuevos modelos que contribuyan a la competitividad, sostenibilidad y crecimiento de las organizaciones. </a:t>
            </a:r>
          </a:p>
          <a:p>
            <a:endParaRPr lang="es-ES" dirty="0">
              <a:latin typeface="Calibri" panose="020F0502020204030204" pitchFamily="34" charset="0"/>
              <a:cs typeface="Calibri" panose="020F0502020204030204" pitchFamily="34" charset="0"/>
            </a:endParaRPr>
          </a:p>
        </p:txBody>
      </p:sp>
      <p:pic>
        <p:nvPicPr>
          <p:cNvPr id="11" name="Imagen 10">
            <a:extLst>
              <a:ext uri="{FF2B5EF4-FFF2-40B4-BE49-F238E27FC236}">
                <a16:creationId xmlns:a16="http://schemas.microsoft.com/office/drawing/2014/main" id="{81338D34-7067-4F71-ABAF-AC16F19C2EFE}"/>
              </a:ext>
            </a:extLst>
          </p:cNvPr>
          <p:cNvPicPr>
            <a:picLocks noChangeAspect="1"/>
          </p:cNvPicPr>
          <p:nvPr/>
        </p:nvPicPr>
        <p:blipFill>
          <a:blip r:embed="rId7"/>
          <a:stretch>
            <a:fillRect/>
          </a:stretch>
        </p:blipFill>
        <p:spPr>
          <a:xfrm>
            <a:off x="1932436" y="5441664"/>
            <a:ext cx="1001629" cy="1108947"/>
          </a:xfrm>
          <a:prstGeom prst="rect">
            <a:avLst/>
          </a:prstGeom>
        </p:spPr>
      </p:pic>
      <p:sp>
        <p:nvSpPr>
          <p:cNvPr id="33" name="CuadroTexto 32">
            <a:extLst>
              <a:ext uri="{FF2B5EF4-FFF2-40B4-BE49-F238E27FC236}">
                <a16:creationId xmlns:a16="http://schemas.microsoft.com/office/drawing/2014/main" id="{9F2F2021-9531-492C-8463-39660D73F1AC}"/>
              </a:ext>
            </a:extLst>
          </p:cNvPr>
          <p:cNvSpPr txBox="1"/>
          <p:nvPr/>
        </p:nvSpPr>
        <p:spPr>
          <a:xfrm>
            <a:off x="-4187058" y="5121886"/>
            <a:ext cx="4512680" cy="1200329"/>
          </a:xfrm>
          <a:prstGeom prst="rect">
            <a:avLst/>
          </a:prstGeom>
          <a:solidFill>
            <a:srgbClr val="FFFF00"/>
          </a:solidFill>
        </p:spPr>
        <p:txBody>
          <a:bodyPr wrap="square" rtlCol="0">
            <a:spAutoFit/>
          </a:bodyPr>
          <a:lstStyle/>
          <a:p>
            <a:pPr algn="ctr"/>
            <a:r>
              <a:rPr lang="es-ES" dirty="0"/>
              <a:t>Imagen de una caja de herramientas o una maleta vacía con los espacios para obtener 4 objetos. Además de un ícono que represente una pizarra o un tablero.</a:t>
            </a:r>
            <a:endParaRPr lang="es-CO" dirty="0"/>
          </a:p>
        </p:txBody>
      </p:sp>
      <p:pic>
        <p:nvPicPr>
          <p:cNvPr id="41" name="Imagen 40">
            <a:extLst>
              <a:ext uri="{FF2B5EF4-FFF2-40B4-BE49-F238E27FC236}">
                <a16:creationId xmlns:a16="http://schemas.microsoft.com/office/drawing/2014/main" id="{3093736C-612E-4994-9344-751848F65531}"/>
              </a:ext>
            </a:extLst>
          </p:cNvPr>
          <p:cNvPicPr>
            <a:picLocks noChangeAspect="1"/>
          </p:cNvPicPr>
          <p:nvPr/>
        </p:nvPicPr>
        <p:blipFill>
          <a:blip r:embed="rId8"/>
          <a:stretch>
            <a:fillRect/>
          </a:stretch>
        </p:blipFill>
        <p:spPr>
          <a:xfrm>
            <a:off x="280037" y="15284924"/>
            <a:ext cx="6286500" cy="657225"/>
          </a:xfrm>
          <a:prstGeom prst="rect">
            <a:avLst/>
          </a:prstGeom>
        </p:spPr>
      </p:pic>
      <p:pic>
        <p:nvPicPr>
          <p:cNvPr id="42" name="Imagen 41">
            <a:extLst>
              <a:ext uri="{FF2B5EF4-FFF2-40B4-BE49-F238E27FC236}">
                <a16:creationId xmlns:a16="http://schemas.microsoft.com/office/drawing/2014/main" id="{0C1FB935-167F-4068-A8F3-3BC8C47F3D74}"/>
              </a:ext>
            </a:extLst>
          </p:cNvPr>
          <p:cNvPicPr>
            <a:picLocks noChangeAspect="1"/>
          </p:cNvPicPr>
          <p:nvPr/>
        </p:nvPicPr>
        <p:blipFill>
          <a:blip r:embed="rId9"/>
          <a:stretch>
            <a:fillRect/>
          </a:stretch>
        </p:blipFill>
        <p:spPr>
          <a:xfrm>
            <a:off x="51437" y="13591532"/>
            <a:ext cx="6734460" cy="1673092"/>
          </a:xfrm>
          <a:prstGeom prst="rect">
            <a:avLst/>
          </a:prstGeom>
        </p:spPr>
      </p:pic>
      <p:pic>
        <p:nvPicPr>
          <p:cNvPr id="31" name="Imagen 30">
            <a:extLst>
              <a:ext uri="{FF2B5EF4-FFF2-40B4-BE49-F238E27FC236}">
                <a16:creationId xmlns:a16="http://schemas.microsoft.com/office/drawing/2014/main" id="{C3AF8301-8DCB-4914-B373-D8FC5BAB4928}"/>
              </a:ext>
            </a:extLst>
          </p:cNvPr>
          <p:cNvPicPr>
            <a:picLocks noChangeAspect="1"/>
          </p:cNvPicPr>
          <p:nvPr/>
        </p:nvPicPr>
        <p:blipFill rotWithShape="1">
          <a:blip r:embed="rId10"/>
          <a:srcRect l="32201"/>
          <a:stretch/>
        </p:blipFill>
        <p:spPr>
          <a:xfrm>
            <a:off x="0" y="1928986"/>
            <a:ext cx="1791541" cy="827661"/>
          </a:xfrm>
          <a:prstGeom prst="rect">
            <a:avLst/>
          </a:prstGeom>
        </p:spPr>
      </p:pic>
      <p:sp>
        <p:nvSpPr>
          <p:cNvPr id="32" name="CuadroTexto 31">
            <a:extLst>
              <a:ext uri="{FF2B5EF4-FFF2-40B4-BE49-F238E27FC236}">
                <a16:creationId xmlns:a16="http://schemas.microsoft.com/office/drawing/2014/main" id="{C59D9A3D-F086-4FC1-A56B-33AED8EF03ED}"/>
              </a:ext>
            </a:extLst>
          </p:cNvPr>
          <p:cNvSpPr txBox="1"/>
          <p:nvPr/>
        </p:nvSpPr>
        <p:spPr>
          <a:xfrm>
            <a:off x="313060" y="2109529"/>
            <a:ext cx="2389510" cy="400110"/>
          </a:xfrm>
          <a:prstGeom prst="rect">
            <a:avLst/>
          </a:prstGeom>
          <a:noFill/>
        </p:spPr>
        <p:txBody>
          <a:bodyPr wrap="square" rtlCol="0">
            <a:spAutoFit/>
          </a:bodyPr>
          <a:lstStyle/>
          <a:p>
            <a:r>
              <a:rPr lang="es-ES" sz="2000" b="1" dirty="0">
                <a:solidFill>
                  <a:srgbClr val="0023B5"/>
                </a:solidFill>
                <a:latin typeface="Calibri" panose="020F0502020204030204" pitchFamily="34" charset="0"/>
                <a:cs typeface="Calibri" panose="020F0502020204030204" pitchFamily="34" charset="0"/>
              </a:rPr>
              <a:t>Insignia</a:t>
            </a:r>
            <a:endParaRPr lang="es-CO" sz="2000" b="1" dirty="0">
              <a:solidFill>
                <a:srgbClr val="0023B5"/>
              </a:solidFill>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30D81EA7-F5DD-4A30-AFE5-9DB3789280F9}"/>
              </a:ext>
            </a:extLst>
          </p:cNvPr>
          <p:cNvPicPr>
            <a:picLocks noChangeAspect="1"/>
          </p:cNvPicPr>
          <p:nvPr/>
        </p:nvPicPr>
        <p:blipFill>
          <a:blip r:embed="rId11"/>
          <a:stretch>
            <a:fillRect/>
          </a:stretch>
        </p:blipFill>
        <p:spPr>
          <a:xfrm>
            <a:off x="532724" y="10504243"/>
            <a:ext cx="5755810" cy="2935768"/>
          </a:xfrm>
          <a:prstGeom prst="rect">
            <a:avLst/>
          </a:prstGeom>
        </p:spPr>
      </p:pic>
      <p:sp>
        <p:nvSpPr>
          <p:cNvPr id="37" name="CuadroTexto 36">
            <a:extLst>
              <a:ext uri="{FF2B5EF4-FFF2-40B4-BE49-F238E27FC236}">
                <a16:creationId xmlns:a16="http://schemas.microsoft.com/office/drawing/2014/main" id="{25C9B56B-EDCE-4370-9E94-814A954E94CE}"/>
              </a:ext>
            </a:extLst>
          </p:cNvPr>
          <p:cNvSpPr txBox="1"/>
          <p:nvPr/>
        </p:nvSpPr>
        <p:spPr>
          <a:xfrm>
            <a:off x="3025715" y="11431162"/>
            <a:ext cx="2935893" cy="1666803"/>
          </a:xfrm>
          <a:prstGeom prst="rect">
            <a:avLst/>
          </a:prstGeom>
          <a:noFill/>
        </p:spPr>
        <p:txBody>
          <a:bodyPr wrap="square">
            <a:spAutoFit/>
          </a:bodyPr>
          <a:lstStyle/>
          <a:p>
            <a:pPr>
              <a:lnSpc>
                <a:spcPct val="115000"/>
              </a:lnSpc>
            </a:pPr>
            <a:r>
              <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Esperamos que esta información haya sido de total aprovechamiento para tu proceso formativo. Te invitamos a continuar con el módulo 2 del curso.</a:t>
            </a:r>
          </a:p>
        </p:txBody>
      </p:sp>
      <p:sp>
        <p:nvSpPr>
          <p:cNvPr id="39" name="CuadroTexto 38">
            <a:extLst>
              <a:ext uri="{FF2B5EF4-FFF2-40B4-BE49-F238E27FC236}">
                <a16:creationId xmlns:a16="http://schemas.microsoft.com/office/drawing/2014/main" id="{48D3BE79-DDF5-4795-BA5D-CE9BCB2AEE00}"/>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p>
          <a:p>
            <a:r>
              <a:rPr lang="es-ES"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b="1" u="sng"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80925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s-ES" dirty="0"/>
              <a:t>En la parte superior se ubica el banner específico, en este caso: </a:t>
            </a:r>
            <a:r>
              <a:rPr lang="es-ES" b="1" dirty="0"/>
              <a:t>Reto de aprendizaje</a:t>
            </a:r>
          </a:p>
          <a:p>
            <a:pPr marL="285750" indent="-285750">
              <a:buFont typeface="Arial" panose="020B0604020202020204" pitchFamily="34" charset="0"/>
              <a:buChar char="•"/>
            </a:pPr>
            <a:r>
              <a:rPr lang="es-ES" dirty="0"/>
              <a:t>Se ubica la caja de texto con la información y se incluye la imagen de una maleta vacía. Vínculo: </a:t>
            </a:r>
            <a:r>
              <a:rPr lang="es-ES" dirty="0">
                <a:hlinkClick r:id="rId2"/>
              </a:rPr>
              <a:t>https://www.freepik.es/vector-gratis/infografia-maletin_765914.htm#page=1&amp;query=malet%C3%ADn&amp;position=43</a:t>
            </a:r>
            <a:r>
              <a:rPr lang="es-ES" dirty="0"/>
              <a:t> </a:t>
            </a:r>
          </a:p>
          <a:p>
            <a:pPr marL="285750" indent="-285750">
              <a:buFont typeface="Arial" panose="020B0604020202020204" pitchFamily="34" charset="0"/>
              <a:buChar char="•"/>
            </a:pPr>
            <a:r>
              <a:rPr lang="es-ES" dirty="0"/>
              <a:t>También debe aparece un ícono de una pizarra como el primer elemento de la maleta.</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Luego, se muestra el ícono de objetivos y la caja de texto con la información correspondiente.</a:t>
            </a:r>
          </a:p>
          <a:p>
            <a:pPr marL="285750" indent="-285750">
              <a:buFont typeface="Arial" panose="020B0604020202020204" pitchFamily="34" charset="0"/>
              <a:buChar char="•"/>
            </a:pPr>
            <a:r>
              <a:rPr lang="es-ES" dirty="0"/>
              <a:t>Posteriormente, se debe desarrollar un recurso interactivo que despliega la información en la pantalla misma y cambia de acuerdo con la interacción del usuario. La información se presenta en cada cuadro.</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Al final se ubican los botones de </a:t>
            </a:r>
            <a:r>
              <a:rPr lang="es-ES" b="1" dirty="0"/>
              <a:t>Anterior</a:t>
            </a:r>
            <a:r>
              <a:rPr lang="es-ES" dirty="0"/>
              <a:t> y </a:t>
            </a:r>
            <a:r>
              <a:rPr lang="es-ES" b="1" dirty="0"/>
              <a:t>Siguiente</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sp>
        <p:nvSpPr>
          <p:cNvPr id="29" name="Rectángulo 28">
            <a:extLst>
              <a:ext uri="{FF2B5EF4-FFF2-40B4-BE49-F238E27FC236}">
                <a16:creationId xmlns:a16="http://schemas.microsoft.com/office/drawing/2014/main" id="{91387660-8236-4E5F-9C15-DEA7259F4DCC}"/>
              </a:ext>
            </a:extLst>
          </p:cNvPr>
          <p:cNvSpPr/>
          <p:nvPr/>
        </p:nvSpPr>
        <p:spPr>
          <a:xfrm>
            <a:off x="167945" y="3064129"/>
            <a:ext cx="6588455" cy="1754326"/>
          </a:xfrm>
          <a:prstGeom prst="rect">
            <a:avLst/>
          </a:prstGeom>
        </p:spPr>
        <p:txBody>
          <a:bodyPr wrap="square">
            <a:spAutoFit/>
          </a:bodyPr>
          <a:lstStyle/>
          <a:p>
            <a:pPr indent="-457200"/>
            <a:r>
              <a:rPr lang="es-ES" dirty="0">
                <a:latin typeface="Calibri" panose="020F0502020204030204" pitchFamily="34" charset="0"/>
                <a:cs typeface="Calibri" panose="020F0502020204030204" pitchFamily="34" charset="0"/>
              </a:rPr>
              <a:t>A </a:t>
            </a:r>
            <a:r>
              <a:rPr lang="es-ES" dirty="0" err="1">
                <a:latin typeface="Calibri" panose="020F0502020204030204" pitchFamily="34" charset="0"/>
                <a:cs typeface="Calibri" panose="020F0502020204030204" pitchFamily="34" charset="0"/>
              </a:rPr>
              <a:t>Guide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to</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the</a:t>
            </a:r>
            <a:r>
              <a:rPr lang="es-ES" dirty="0">
                <a:latin typeface="Calibri" panose="020F0502020204030204" pitchFamily="34" charset="0"/>
                <a:cs typeface="Calibri" panose="020F0502020204030204" pitchFamily="34" charset="0"/>
              </a:rPr>
              <a:t> Project Management </a:t>
            </a:r>
            <a:r>
              <a:rPr lang="es-ES" dirty="0" err="1">
                <a:latin typeface="Calibri" panose="020F0502020204030204" pitchFamily="34" charset="0"/>
                <a:cs typeface="Calibri" panose="020F0502020204030204" pitchFamily="34" charset="0"/>
              </a:rPr>
              <a:t>Body</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of</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Knowledge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PMBOK</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Guide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6th</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Edition</a:t>
            </a:r>
            <a:endParaRPr lang="es-ES" dirty="0">
              <a:latin typeface="Calibri" panose="020F0502020204030204" pitchFamily="34" charset="0"/>
              <a:cs typeface="Calibri" panose="020F0502020204030204" pitchFamily="34" charset="0"/>
            </a:endParaRPr>
          </a:p>
          <a:p>
            <a:pPr indent="-457200"/>
            <a:r>
              <a:rPr lang="es-ES" dirty="0">
                <a:latin typeface="Calibri" panose="020F0502020204030204" pitchFamily="34" charset="0"/>
                <a:cs typeface="Calibri" panose="020F0502020204030204" pitchFamily="34" charset="0"/>
              </a:rPr>
              <a:t>Guía </a:t>
            </a:r>
            <a:r>
              <a:rPr lang="es-ES" dirty="0" err="1">
                <a:latin typeface="Calibri" panose="020F0502020204030204" pitchFamily="34" charset="0"/>
                <a:cs typeface="Calibri" panose="020F0502020204030204" pitchFamily="34" charset="0"/>
              </a:rPr>
              <a:t>SBok</a:t>
            </a:r>
            <a:r>
              <a:rPr lang="es-ES" dirty="0">
                <a:latin typeface="Calibri" panose="020F0502020204030204" pitchFamily="34" charset="0"/>
                <a:cs typeface="Calibri" panose="020F0502020204030204" pitchFamily="34" charset="0"/>
              </a:rPr>
              <a:t> TM (2013). Una guía para el conocimiento de Scrum</a:t>
            </a:r>
          </a:p>
          <a:p>
            <a:pPr indent="-457200"/>
            <a:r>
              <a:rPr lang="es-ES" dirty="0" err="1">
                <a:latin typeface="Calibri" panose="020F0502020204030204" pitchFamily="34" charset="0"/>
                <a:cs typeface="Calibri" panose="020F0502020204030204" pitchFamily="34" charset="0"/>
              </a:rPr>
              <a:t>Gothelt</a:t>
            </a:r>
            <a:r>
              <a:rPr lang="es-ES" dirty="0">
                <a:latin typeface="Calibri" panose="020F0502020204030204" pitchFamily="34" charset="0"/>
                <a:cs typeface="Calibri" panose="020F0502020204030204" pitchFamily="34" charset="0"/>
              </a:rPr>
              <a:t> y </a:t>
            </a:r>
            <a:r>
              <a:rPr lang="es-ES" dirty="0" err="1">
                <a:latin typeface="Calibri" panose="020F0502020204030204" pitchFamily="34" charset="0"/>
                <a:cs typeface="Calibri" panose="020F0502020204030204" pitchFamily="34" charset="0"/>
              </a:rPr>
              <a:t>Seiden</a:t>
            </a:r>
            <a:r>
              <a:rPr lang="es-ES" dirty="0">
                <a:latin typeface="Calibri" panose="020F0502020204030204" pitchFamily="34" charset="0"/>
                <a:cs typeface="Calibri" panose="020F0502020204030204" pitchFamily="34" charset="0"/>
              </a:rPr>
              <a:t> (2016) Lean- </a:t>
            </a:r>
            <a:r>
              <a:rPr lang="es-ES" dirty="0" err="1">
                <a:latin typeface="Calibri" panose="020F0502020204030204" pitchFamily="34" charset="0"/>
                <a:cs typeface="Calibri" panose="020F0502020204030204" pitchFamily="34" charset="0"/>
              </a:rPr>
              <a:t>UX</a:t>
            </a:r>
            <a:endParaRPr lang="es-ES" dirty="0">
              <a:latin typeface="Calibri" panose="020F0502020204030204" pitchFamily="34" charset="0"/>
              <a:cs typeface="Calibri" panose="020F0502020204030204" pitchFamily="34" charset="0"/>
            </a:endParaRPr>
          </a:p>
          <a:p>
            <a:pPr indent="-457200"/>
            <a:r>
              <a:rPr lang="es-ES" dirty="0">
                <a:latin typeface="Calibri" panose="020F0502020204030204" pitchFamily="34" charset="0"/>
                <a:cs typeface="Calibri" panose="020F0502020204030204" pitchFamily="34" charset="0"/>
              </a:rPr>
              <a:t>Sutherland (2014) Scrum</a:t>
            </a:r>
          </a:p>
          <a:p>
            <a:pPr indent="-457200"/>
            <a:endParaRPr lang="es-ES"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7721D2F0-47DD-4860-AFEA-E70643261107}"/>
              </a:ext>
            </a:extLst>
          </p:cNvPr>
          <p:cNvPicPr>
            <a:picLocks noChangeAspect="1"/>
          </p:cNvPicPr>
          <p:nvPr/>
        </p:nvPicPr>
        <p:blipFill>
          <a:blip r:embed="rId5"/>
          <a:stretch>
            <a:fillRect/>
          </a:stretch>
        </p:blipFill>
        <p:spPr>
          <a:xfrm>
            <a:off x="300495" y="9409839"/>
            <a:ext cx="6286500" cy="657225"/>
          </a:xfrm>
          <a:prstGeom prst="rect">
            <a:avLst/>
          </a:prstGeom>
        </p:spPr>
      </p:pic>
      <p:pic>
        <p:nvPicPr>
          <p:cNvPr id="37" name="Imagen 36">
            <a:extLst>
              <a:ext uri="{FF2B5EF4-FFF2-40B4-BE49-F238E27FC236}">
                <a16:creationId xmlns:a16="http://schemas.microsoft.com/office/drawing/2014/main" id="{077158BA-C837-4737-97CC-0654EB2F4C34}"/>
              </a:ext>
            </a:extLst>
          </p:cNvPr>
          <p:cNvPicPr>
            <a:picLocks noChangeAspect="1"/>
          </p:cNvPicPr>
          <p:nvPr/>
        </p:nvPicPr>
        <p:blipFill>
          <a:blip r:embed="rId6"/>
          <a:stretch>
            <a:fillRect/>
          </a:stretch>
        </p:blipFill>
        <p:spPr>
          <a:xfrm>
            <a:off x="71895" y="7716447"/>
            <a:ext cx="6734460" cy="1673092"/>
          </a:xfrm>
          <a:prstGeom prst="rect">
            <a:avLst/>
          </a:prstGeom>
        </p:spPr>
      </p:pic>
      <p:pic>
        <p:nvPicPr>
          <p:cNvPr id="3" name="Imagen 2">
            <a:extLst>
              <a:ext uri="{FF2B5EF4-FFF2-40B4-BE49-F238E27FC236}">
                <a16:creationId xmlns:a16="http://schemas.microsoft.com/office/drawing/2014/main" id="{C69E36B7-CAF6-4D64-A253-D2E45C9C086F}"/>
              </a:ext>
            </a:extLst>
          </p:cNvPr>
          <p:cNvPicPr>
            <a:picLocks noChangeAspect="1"/>
          </p:cNvPicPr>
          <p:nvPr/>
        </p:nvPicPr>
        <p:blipFill>
          <a:blip r:embed="rId7"/>
          <a:stretch>
            <a:fillRect/>
          </a:stretch>
        </p:blipFill>
        <p:spPr>
          <a:xfrm>
            <a:off x="-6578" y="1956480"/>
            <a:ext cx="5419725" cy="971550"/>
          </a:xfrm>
          <a:prstGeom prst="rect">
            <a:avLst/>
          </a:prstGeom>
        </p:spPr>
      </p:pic>
      <p:sp>
        <p:nvSpPr>
          <p:cNvPr id="14" name="CuadroTexto 13">
            <a:extLst>
              <a:ext uri="{FF2B5EF4-FFF2-40B4-BE49-F238E27FC236}">
                <a16:creationId xmlns:a16="http://schemas.microsoft.com/office/drawing/2014/main" id="{26EFB3A3-FC73-4622-8B89-833FFE0B5B1D}"/>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p>
          <a:p>
            <a:r>
              <a:rPr lang="es-ES"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b="1" u="sng" dirty="0">
                <a:solidFill>
                  <a:srgbClr val="0070C0"/>
                </a:solidFill>
              </a:rPr>
              <a:t>Bibliografía</a:t>
            </a:r>
          </a:p>
        </p:txBody>
      </p:sp>
    </p:spTree>
    <p:extLst>
      <p:ext uri="{BB962C8B-B14F-4D97-AF65-F5344CB8AC3E}">
        <p14:creationId xmlns:p14="http://schemas.microsoft.com/office/powerpoint/2010/main" val="113921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0" y="2756646"/>
            <a:ext cx="6858000" cy="1028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En la parte superior se ubica el banner principal.</a:t>
            </a:r>
          </a:p>
          <a:p>
            <a:pPr marL="285750" indent="-285750">
              <a:buFont typeface="Arial" panose="020B0604020202020204" pitchFamily="34" charset="0"/>
              <a:buChar char="•"/>
            </a:pPr>
            <a:r>
              <a:rPr lang="es-ES" dirty="0"/>
              <a:t>Luego se ubica en banner del </a:t>
            </a:r>
            <a:r>
              <a:rPr lang="es-ES" b="1" dirty="0"/>
              <a:t>Módulo 1</a:t>
            </a:r>
            <a:r>
              <a:rPr lang="es-ES" dirty="0"/>
              <a:t>.</a:t>
            </a:r>
          </a:p>
          <a:p>
            <a:pPr marL="285750" indent="-285750">
              <a:buFont typeface="Arial" panose="020B0604020202020204" pitchFamily="34" charset="0"/>
              <a:buChar char="•"/>
            </a:pPr>
            <a:r>
              <a:rPr lang="es-ES" dirty="0"/>
              <a:t>Después se presenta un destacado con la imagen del personaje.</a:t>
            </a:r>
          </a:p>
          <a:p>
            <a:pPr marL="285750" indent="-285750">
              <a:buFont typeface="Arial" panose="020B0604020202020204" pitchFamily="34" charset="0"/>
              <a:buChar char="•"/>
            </a:pPr>
            <a:r>
              <a:rPr lang="es-ES" dirty="0"/>
              <a:t>En la parte inferior se presenta un imagen de apoyo. Vínculo: </a:t>
            </a:r>
            <a:r>
              <a:rPr lang="es-ES" dirty="0">
                <a:hlinkClick r:id="rId2"/>
              </a:rPr>
              <a:t>https://www.freepik.es/vector-gratis/empresa-que-ofrece-formacion-gestion-oficinas-incubadora-empresas-programas-formacion-empresarial-concepto-servicio-administrativo-compartido_11668643.htm#page=1&amp;query=gesti%C3%B3n%20empresa&amp;position=4</a:t>
            </a:r>
            <a:endParaRPr lang="es-ES" dirty="0"/>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sp>
        <p:nvSpPr>
          <p:cNvPr id="3" name="Rectángulo 2">
            <a:extLst>
              <a:ext uri="{FF2B5EF4-FFF2-40B4-BE49-F238E27FC236}">
                <a16:creationId xmlns:a16="http://schemas.microsoft.com/office/drawing/2014/main" id="{CD66F0F4-746D-4CF4-9A5E-978B114C23CD}"/>
              </a:ext>
            </a:extLst>
          </p:cNvPr>
          <p:cNvSpPr/>
          <p:nvPr/>
        </p:nvSpPr>
        <p:spPr>
          <a:xfrm>
            <a:off x="291375" y="5807935"/>
            <a:ext cx="6305112" cy="6740307"/>
          </a:xfrm>
          <a:prstGeom prst="rect">
            <a:avLst/>
          </a:prstGeom>
        </p:spPr>
        <p:txBody>
          <a:bodyPr wrap="square">
            <a:spAutoFit/>
          </a:bodyPr>
          <a:lstStyle/>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Por ello, en este módulo exploraremos la </a:t>
            </a:r>
            <a:r>
              <a:rPr lang="es-ES" b="1" dirty="0">
                <a:latin typeface="Calibri" panose="020F0502020204030204" pitchFamily="34" charset="0"/>
                <a:cs typeface="Calibri" panose="020F0502020204030204" pitchFamily="34" charset="0"/>
              </a:rPr>
              <a:t>agilidad empresarial</a:t>
            </a:r>
            <a:r>
              <a:rPr lang="es-ES" dirty="0">
                <a:latin typeface="Calibri" panose="020F0502020204030204" pitchFamily="34" charset="0"/>
                <a:cs typeface="Calibri" panose="020F0502020204030204" pitchFamily="34" charset="0"/>
              </a:rPr>
              <a:t>, que se considera hoy en día como una de las principales habilidades a desarrollar en las organizaciones, que le permitan reaccionar y responder, de manera innovadora y creativa a los desafíos, incorporándose fluidamente al entorno de manera </a:t>
            </a:r>
            <a:r>
              <a:rPr lang="es-ES" b="1" dirty="0">
                <a:latin typeface="Calibri" panose="020F0502020204030204" pitchFamily="34" charset="0"/>
                <a:cs typeface="Calibri" panose="020F0502020204030204" pitchFamily="34" charset="0"/>
              </a:rPr>
              <a:t>sostenible</a:t>
            </a:r>
            <a:r>
              <a:rPr lang="es-ES" dirty="0">
                <a:latin typeface="Calibri" panose="020F0502020204030204" pitchFamily="34" charset="0"/>
                <a:cs typeface="Calibri" panose="020F0502020204030204" pitchFamily="34" charset="0"/>
              </a:rPr>
              <a:t> y </a:t>
            </a:r>
            <a:r>
              <a:rPr lang="es-ES" b="1" dirty="0">
                <a:latin typeface="Calibri" panose="020F0502020204030204" pitchFamily="34" charset="0"/>
                <a:cs typeface="Calibri" panose="020F0502020204030204" pitchFamily="34" charset="0"/>
              </a:rPr>
              <a:t>rentable</a:t>
            </a:r>
            <a:r>
              <a:rPr lang="es-ES" dirty="0">
                <a:latin typeface="Calibri" panose="020F0502020204030204" pitchFamily="34" charset="0"/>
                <a:cs typeface="Calibri" panose="020F0502020204030204" pitchFamily="34" charset="0"/>
              </a:rPr>
              <a:t>. La agilidad muestra cada vez más ese potencial que ofrecer herramientas y métodos flexibles y con rápidos resultados.</a:t>
            </a:r>
            <a:endParaRPr lang="es-ES" b="1" dirty="0">
              <a:latin typeface="Calibri" panose="020F0502020204030204" pitchFamily="34" charset="0"/>
              <a:cs typeface="Calibri" panose="020F0502020204030204" pitchFamily="34" charset="0"/>
            </a:endParaRPr>
          </a:p>
        </p:txBody>
      </p:sp>
      <p:sp>
        <p:nvSpPr>
          <p:cNvPr id="35" name="CuadroTexto 34"/>
          <p:cNvSpPr txBox="1"/>
          <p:nvPr/>
        </p:nvSpPr>
        <p:spPr>
          <a:xfrm>
            <a:off x="-4281784" y="8254758"/>
            <a:ext cx="4512680" cy="923330"/>
          </a:xfrm>
          <a:prstGeom prst="rect">
            <a:avLst/>
          </a:prstGeom>
          <a:solidFill>
            <a:srgbClr val="FFFF00"/>
          </a:solidFill>
        </p:spPr>
        <p:txBody>
          <a:bodyPr wrap="square" rtlCol="0">
            <a:spAutoFit/>
          </a:bodyPr>
          <a:lstStyle/>
          <a:p>
            <a:pPr algn="ctr"/>
            <a:r>
              <a:rPr lang="es-ES" dirty="0"/>
              <a:t>La imagen sugerida denota un equipo de trabajo coordinado para la gestión de proyectos. </a:t>
            </a:r>
            <a:endParaRPr lang="es-CO" dirty="0"/>
          </a:p>
        </p:txBody>
      </p:sp>
      <p:sp>
        <p:nvSpPr>
          <p:cNvPr id="30" name="CuadroTexto 29">
            <a:extLst>
              <a:ext uri="{FF2B5EF4-FFF2-40B4-BE49-F238E27FC236}">
                <a16:creationId xmlns:a16="http://schemas.microsoft.com/office/drawing/2014/main" id="{1DC0FAE8-0A7A-4994-A09F-DCBAC543C913}"/>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b="1" u="sng" dirty="0">
                <a:solidFill>
                  <a:srgbClr val="0070C0"/>
                </a:solidFill>
              </a:rPr>
              <a:t>Introducción</a:t>
            </a:r>
          </a:p>
          <a:p>
            <a:r>
              <a:rPr lang="es-ES"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sp>
        <p:nvSpPr>
          <p:cNvPr id="16" name="Rectángulo: esquinas redondeadas 15">
            <a:extLst>
              <a:ext uri="{FF2B5EF4-FFF2-40B4-BE49-F238E27FC236}">
                <a16:creationId xmlns:a16="http://schemas.microsoft.com/office/drawing/2014/main" id="{B9AC3317-3BDC-45FE-BFF6-885291B29261}"/>
              </a:ext>
            </a:extLst>
          </p:cNvPr>
          <p:cNvSpPr/>
          <p:nvPr/>
        </p:nvSpPr>
        <p:spPr>
          <a:xfrm>
            <a:off x="137345" y="2102784"/>
            <a:ext cx="1152451" cy="424217"/>
          </a:xfrm>
          <a:prstGeom prst="roundRect">
            <a:avLst/>
          </a:prstGeom>
          <a:solidFill>
            <a:srgbClr val="0023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latin typeface="Calibri" panose="020F0502020204030204" pitchFamily="34" charset="0"/>
                <a:cs typeface="Calibri" panose="020F0502020204030204" pitchFamily="34" charset="0"/>
              </a:rPr>
              <a:t>Módulo 1</a:t>
            </a:r>
          </a:p>
        </p:txBody>
      </p:sp>
      <p:sp>
        <p:nvSpPr>
          <p:cNvPr id="17" name="Rectángulo 16">
            <a:extLst>
              <a:ext uri="{FF2B5EF4-FFF2-40B4-BE49-F238E27FC236}">
                <a16:creationId xmlns:a16="http://schemas.microsoft.com/office/drawing/2014/main" id="{571CCBC2-6A79-4BD1-AB74-B29BD16D270D}"/>
              </a:ext>
            </a:extLst>
          </p:cNvPr>
          <p:cNvSpPr/>
          <p:nvPr/>
        </p:nvSpPr>
        <p:spPr>
          <a:xfrm>
            <a:off x="1337252" y="2167760"/>
            <a:ext cx="6063709" cy="338554"/>
          </a:xfrm>
          <a:prstGeom prst="rect">
            <a:avLst/>
          </a:prstGeom>
        </p:spPr>
        <p:txBody>
          <a:bodyPr wrap="square">
            <a:spAutoFit/>
          </a:bodyPr>
          <a:lstStyle/>
          <a:p>
            <a:r>
              <a:rPr lang="es-ES" sz="1600" b="1" i="1" dirty="0">
                <a:solidFill>
                  <a:srgbClr val="0023B5"/>
                </a:solidFill>
                <a:latin typeface="Calibri" panose="020F0502020204030204" pitchFamily="34" charset="0"/>
                <a:cs typeface="Calibri" panose="020F0502020204030204" pitchFamily="34" charset="0"/>
              </a:rPr>
              <a:t>Business </a:t>
            </a:r>
            <a:r>
              <a:rPr lang="es-ES" sz="1600" b="1" i="1" dirty="0" err="1">
                <a:solidFill>
                  <a:srgbClr val="0023B5"/>
                </a:solidFill>
                <a:latin typeface="Calibri" panose="020F0502020204030204" pitchFamily="34" charset="0"/>
                <a:cs typeface="Calibri" panose="020F0502020204030204" pitchFamily="34" charset="0"/>
              </a:rPr>
              <a:t>agility</a:t>
            </a:r>
            <a:endParaRPr lang="es-ES" sz="1600" b="1" i="1" dirty="0">
              <a:solidFill>
                <a:srgbClr val="0023B5"/>
              </a:solidFill>
              <a:latin typeface="Calibri" panose="020F0502020204030204" pitchFamily="34" charset="0"/>
              <a:cs typeface="Calibri" panose="020F0502020204030204" pitchFamily="34" charset="0"/>
            </a:endParaRPr>
          </a:p>
        </p:txBody>
      </p:sp>
      <p:pic>
        <p:nvPicPr>
          <p:cNvPr id="18" name="Imagen 17">
            <a:extLst>
              <a:ext uri="{FF2B5EF4-FFF2-40B4-BE49-F238E27FC236}">
                <a16:creationId xmlns:a16="http://schemas.microsoft.com/office/drawing/2014/main" id="{890E7100-CA1F-43DB-A07B-5A9C093C94F0}"/>
              </a:ext>
            </a:extLst>
          </p:cNvPr>
          <p:cNvPicPr>
            <a:picLocks noChangeAspect="1"/>
          </p:cNvPicPr>
          <p:nvPr/>
        </p:nvPicPr>
        <p:blipFill>
          <a:blip r:embed="rId5"/>
          <a:stretch>
            <a:fillRect/>
          </a:stretch>
        </p:blipFill>
        <p:spPr>
          <a:xfrm>
            <a:off x="5873890" y="2102784"/>
            <a:ext cx="623941" cy="487187"/>
          </a:xfrm>
          <a:prstGeom prst="rect">
            <a:avLst/>
          </a:prstGeom>
        </p:spPr>
      </p:pic>
      <p:cxnSp>
        <p:nvCxnSpPr>
          <p:cNvPr id="19" name="Conector recto 18">
            <a:extLst>
              <a:ext uri="{FF2B5EF4-FFF2-40B4-BE49-F238E27FC236}">
                <a16:creationId xmlns:a16="http://schemas.microsoft.com/office/drawing/2014/main" id="{4B746C92-6A43-484E-89AA-EEF755DFE365}"/>
              </a:ext>
            </a:extLst>
          </p:cNvPr>
          <p:cNvCxnSpPr>
            <a:cxnSpLocks/>
          </p:cNvCxnSpPr>
          <p:nvPr/>
        </p:nvCxnSpPr>
        <p:spPr>
          <a:xfrm>
            <a:off x="138014" y="2607609"/>
            <a:ext cx="6336287" cy="0"/>
          </a:xfrm>
          <a:prstGeom prst="line">
            <a:avLst/>
          </a:prstGeom>
          <a:ln w="19050">
            <a:solidFill>
              <a:srgbClr val="0023B5"/>
            </a:solidFill>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89A08D3C-EEA7-4E04-9F02-68CD05FF3695}"/>
              </a:ext>
            </a:extLst>
          </p:cNvPr>
          <p:cNvPicPr>
            <a:picLocks noChangeAspect="1"/>
          </p:cNvPicPr>
          <p:nvPr/>
        </p:nvPicPr>
        <p:blipFill>
          <a:blip r:embed="rId6"/>
          <a:stretch>
            <a:fillRect/>
          </a:stretch>
        </p:blipFill>
        <p:spPr>
          <a:xfrm>
            <a:off x="60479" y="2750223"/>
            <a:ext cx="6858000" cy="3497943"/>
          </a:xfrm>
          <a:prstGeom prst="rect">
            <a:avLst/>
          </a:prstGeom>
        </p:spPr>
      </p:pic>
      <p:sp>
        <p:nvSpPr>
          <p:cNvPr id="23" name="CuadroTexto 22">
            <a:extLst>
              <a:ext uri="{FF2B5EF4-FFF2-40B4-BE49-F238E27FC236}">
                <a16:creationId xmlns:a16="http://schemas.microsoft.com/office/drawing/2014/main" id="{38159326-AC6D-4CA3-932D-2ECF2FB133E6}"/>
              </a:ext>
            </a:extLst>
          </p:cNvPr>
          <p:cNvSpPr txBox="1"/>
          <p:nvPr/>
        </p:nvSpPr>
        <p:spPr>
          <a:xfrm>
            <a:off x="2898071" y="3986242"/>
            <a:ext cx="3639301" cy="1666803"/>
          </a:xfrm>
          <a:prstGeom prst="rect">
            <a:avLst/>
          </a:prstGeom>
          <a:noFill/>
        </p:spPr>
        <p:txBody>
          <a:bodyPr wrap="square">
            <a:spAutoFit/>
          </a:bodyPr>
          <a:lstStyle/>
          <a:p>
            <a:pPr>
              <a:lnSpc>
                <a:spcPct val="115000"/>
              </a:lnSpc>
            </a:pPr>
            <a:r>
              <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Para iniciar el recorrido es importante destacar que la </a:t>
            </a:r>
            <a:r>
              <a:rPr lang="es-ES" sz="1500" b="1"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nueva economía digital </a:t>
            </a:r>
            <a:r>
              <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requiere organizaciones con gran capacidad de adaptación y flexibilidad a los cambios acelerados e inesperados que se están dado en todos los ámbitos.</a:t>
            </a:r>
          </a:p>
        </p:txBody>
      </p:sp>
      <p:pic>
        <p:nvPicPr>
          <p:cNvPr id="7" name="Imagen 6">
            <a:extLst>
              <a:ext uri="{FF2B5EF4-FFF2-40B4-BE49-F238E27FC236}">
                <a16:creationId xmlns:a16="http://schemas.microsoft.com/office/drawing/2014/main" id="{987B5858-A6BD-4D3C-919E-E941564E9B39}"/>
              </a:ext>
            </a:extLst>
          </p:cNvPr>
          <p:cNvPicPr>
            <a:picLocks noChangeAspect="1"/>
          </p:cNvPicPr>
          <p:nvPr/>
        </p:nvPicPr>
        <p:blipFill>
          <a:blip r:embed="rId7"/>
          <a:stretch>
            <a:fillRect/>
          </a:stretch>
        </p:blipFill>
        <p:spPr>
          <a:xfrm>
            <a:off x="603403" y="6331219"/>
            <a:ext cx="5894427" cy="3830386"/>
          </a:xfrm>
          <a:prstGeom prst="rect">
            <a:avLst/>
          </a:prstGeom>
        </p:spPr>
      </p:pic>
      <p:sp>
        <p:nvSpPr>
          <p:cNvPr id="26" name="Rectángulo 25">
            <a:extLst>
              <a:ext uri="{FF2B5EF4-FFF2-40B4-BE49-F238E27FC236}">
                <a16:creationId xmlns:a16="http://schemas.microsoft.com/office/drawing/2014/main" id="{E45FC86F-63DB-4E18-9C1C-5695A1B4D4D6}"/>
              </a:ext>
            </a:extLst>
          </p:cNvPr>
          <p:cNvSpPr/>
          <p:nvPr/>
        </p:nvSpPr>
        <p:spPr>
          <a:xfrm>
            <a:off x="2012675" y="12442363"/>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Tree>
    <p:extLst>
      <p:ext uri="{BB962C8B-B14F-4D97-AF65-F5344CB8AC3E}">
        <p14:creationId xmlns:p14="http://schemas.microsoft.com/office/powerpoint/2010/main" val="49327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0" y="2756646"/>
            <a:ext cx="6858000" cy="13598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fontScale="92500"/>
          </a:bodyPr>
          <a:lstStyle/>
          <a:p>
            <a:pPr marL="285750" indent="-285750">
              <a:buFont typeface="Arial" panose="020B0604020202020204" pitchFamily="34" charset="0"/>
              <a:buChar char="•"/>
            </a:pPr>
            <a:r>
              <a:rPr lang="es-ES" dirty="0"/>
              <a:t>En la parte superior se ubica el banner específico, en este caso: </a:t>
            </a:r>
            <a:r>
              <a:rPr lang="es-ES" b="1" dirty="0"/>
              <a:t>Reto de aprendizaje</a:t>
            </a:r>
          </a:p>
          <a:p>
            <a:pPr marL="285750" indent="-285750">
              <a:buFont typeface="Arial" panose="020B0604020202020204" pitchFamily="34" charset="0"/>
              <a:buChar char="•"/>
            </a:pPr>
            <a:r>
              <a:rPr lang="es-ES" dirty="0"/>
              <a:t>Se ubica la caja de texto con la información y se incluye la imagen de una maleta vacía. Vínculo: </a:t>
            </a:r>
            <a:r>
              <a:rPr lang="es-ES" dirty="0">
                <a:hlinkClick r:id="rId2"/>
              </a:rPr>
              <a:t>https://www.freepik.es/vector-gratis/infografia-maletin_765914.htm#page=1&amp;query=malet%C3%ADn&amp;position=43</a:t>
            </a:r>
            <a:r>
              <a:rPr lang="es-ES" dirty="0"/>
              <a:t> </a:t>
            </a:r>
          </a:p>
          <a:p>
            <a:pPr marL="285750" indent="-285750">
              <a:buFont typeface="Arial" panose="020B0604020202020204" pitchFamily="34" charset="0"/>
              <a:buChar char="•"/>
            </a:pPr>
            <a:r>
              <a:rPr lang="es-ES" dirty="0"/>
              <a:t>También debe aparece un ícono de una pizarra como el primer elemento de la maleta.</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Luego, se muestra el ícono de objetivos y la caja de texto con la información correspondiente.</a:t>
            </a:r>
          </a:p>
          <a:p>
            <a:pPr marL="285750" indent="-285750">
              <a:buFont typeface="Arial" panose="020B0604020202020204" pitchFamily="34" charset="0"/>
              <a:buChar char="•"/>
            </a:pPr>
            <a:r>
              <a:rPr lang="es-ES" dirty="0"/>
              <a:t>Posteriormente, se debe desarrollar un recurso interactivo que despliega la información en la pantalla misma y cambia de acuerdo con la interacción del usuario. La información se presenta en cada cuadro.</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CO"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grpSp>
        <p:nvGrpSpPr>
          <p:cNvPr id="2" name="Grupo 1">
            <a:extLst>
              <a:ext uri="{FF2B5EF4-FFF2-40B4-BE49-F238E27FC236}">
                <a16:creationId xmlns:a16="http://schemas.microsoft.com/office/drawing/2014/main" id="{06BE8E50-3AC1-445C-91EE-92258E9ED8FA}"/>
              </a:ext>
            </a:extLst>
          </p:cNvPr>
          <p:cNvGrpSpPr/>
          <p:nvPr/>
        </p:nvGrpSpPr>
        <p:grpSpPr>
          <a:xfrm>
            <a:off x="2642441" y="4711752"/>
            <a:ext cx="3233877" cy="2666929"/>
            <a:chOff x="768655" y="3235456"/>
            <a:chExt cx="4434919" cy="4259569"/>
          </a:xfrm>
        </p:grpSpPr>
        <p:pic>
          <p:nvPicPr>
            <p:cNvPr id="20" name="Imagen 19">
              <a:extLst>
                <a:ext uri="{FF2B5EF4-FFF2-40B4-BE49-F238E27FC236}">
                  <a16:creationId xmlns:a16="http://schemas.microsoft.com/office/drawing/2014/main" id="{7A28C36A-50B9-4D40-B3C3-90E98D81DF3C}"/>
                </a:ext>
              </a:extLst>
            </p:cNvPr>
            <p:cNvPicPr>
              <a:picLocks noChangeAspect="1"/>
            </p:cNvPicPr>
            <p:nvPr/>
          </p:nvPicPr>
          <p:blipFill>
            <a:blip r:embed="rId5"/>
            <a:stretch>
              <a:fillRect/>
            </a:stretch>
          </p:blipFill>
          <p:spPr>
            <a:xfrm>
              <a:off x="768655" y="3235456"/>
              <a:ext cx="4434919" cy="4259569"/>
            </a:xfrm>
            <a:prstGeom prst="rect">
              <a:avLst/>
            </a:prstGeom>
          </p:spPr>
        </p:pic>
        <p:pic>
          <p:nvPicPr>
            <p:cNvPr id="21" name="Imagen 20">
              <a:extLst>
                <a:ext uri="{FF2B5EF4-FFF2-40B4-BE49-F238E27FC236}">
                  <a16:creationId xmlns:a16="http://schemas.microsoft.com/office/drawing/2014/main" id="{FF12F108-ACA4-498D-B313-CB789D144FB4}"/>
                </a:ext>
              </a:extLst>
            </p:cNvPr>
            <p:cNvPicPr>
              <a:picLocks noChangeAspect="1"/>
            </p:cNvPicPr>
            <p:nvPr/>
          </p:nvPicPr>
          <p:blipFill>
            <a:blip r:embed="rId6"/>
            <a:stretch>
              <a:fillRect/>
            </a:stretch>
          </p:blipFill>
          <p:spPr>
            <a:xfrm>
              <a:off x="1542527" y="3945541"/>
              <a:ext cx="1267932" cy="713645"/>
            </a:xfrm>
            <a:prstGeom prst="rect">
              <a:avLst/>
            </a:prstGeom>
          </p:spPr>
        </p:pic>
        <p:pic>
          <p:nvPicPr>
            <p:cNvPr id="24" name="Imagen 23">
              <a:extLst>
                <a:ext uri="{FF2B5EF4-FFF2-40B4-BE49-F238E27FC236}">
                  <a16:creationId xmlns:a16="http://schemas.microsoft.com/office/drawing/2014/main" id="{AD113B9C-2008-4BBC-A1AE-B572C889203B}"/>
                </a:ext>
              </a:extLst>
            </p:cNvPr>
            <p:cNvPicPr>
              <a:picLocks noChangeAspect="1"/>
            </p:cNvPicPr>
            <p:nvPr/>
          </p:nvPicPr>
          <p:blipFill>
            <a:blip r:embed="rId6"/>
            <a:stretch>
              <a:fillRect/>
            </a:stretch>
          </p:blipFill>
          <p:spPr>
            <a:xfrm>
              <a:off x="1542527" y="4858143"/>
              <a:ext cx="1267932" cy="713645"/>
            </a:xfrm>
            <a:prstGeom prst="rect">
              <a:avLst/>
            </a:prstGeom>
          </p:spPr>
        </p:pic>
        <p:pic>
          <p:nvPicPr>
            <p:cNvPr id="27" name="Imagen 26">
              <a:extLst>
                <a:ext uri="{FF2B5EF4-FFF2-40B4-BE49-F238E27FC236}">
                  <a16:creationId xmlns:a16="http://schemas.microsoft.com/office/drawing/2014/main" id="{464CBD7B-365B-47BA-9773-3B543AFB49A8}"/>
                </a:ext>
              </a:extLst>
            </p:cNvPr>
            <p:cNvPicPr>
              <a:picLocks noChangeAspect="1"/>
            </p:cNvPicPr>
            <p:nvPr/>
          </p:nvPicPr>
          <p:blipFill>
            <a:blip r:embed="rId6"/>
            <a:stretch>
              <a:fillRect/>
            </a:stretch>
          </p:blipFill>
          <p:spPr>
            <a:xfrm>
              <a:off x="3068211" y="3965694"/>
              <a:ext cx="1267932" cy="713645"/>
            </a:xfrm>
            <a:prstGeom prst="rect">
              <a:avLst/>
            </a:prstGeom>
          </p:spPr>
        </p:pic>
        <p:pic>
          <p:nvPicPr>
            <p:cNvPr id="28" name="Imagen 27">
              <a:extLst>
                <a:ext uri="{FF2B5EF4-FFF2-40B4-BE49-F238E27FC236}">
                  <a16:creationId xmlns:a16="http://schemas.microsoft.com/office/drawing/2014/main" id="{EEE1E297-6072-42BD-A8EA-CF6A554DE3E2}"/>
                </a:ext>
              </a:extLst>
            </p:cNvPr>
            <p:cNvPicPr>
              <a:picLocks noChangeAspect="1"/>
            </p:cNvPicPr>
            <p:nvPr/>
          </p:nvPicPr>
          <p:blipFill>
            <a:blip r:embed="rId6"/>
            <a:stretch>
              <a:fillRect/>
            </a:stretch>
          </p:blipFill>
          <p:spPr>
            <a:xfrm>
              <a:off x="3068211" y="4878296"/>
              <a:ext cx="1267932" cy="713645"/>
            </a:xfrm>
            <a:prstGeom prst="rect">
              <a:avLst/>
            </a:prstGeom>
          </p:spPr>
        </p:pic>
      </p:grpSp>
      <p:sp>
        <p:nvSpPr>
          <p:cNvPr id="29" name="Rectángulo 28">
            <a:extLst>
              <a:ext uri="{FF2B5EF4-FFF2-40B4-BE49-F238E27FC236}">
                <a16:creationId xmlns:a16="http://schemas.microsoft.com/office/drawing/2014/main" id="{91387660-8236-4E5F-9C15-DEA7259F4DCC}"/>
              </a:ext>
            </a:extLst>
          </p:cNvPr>
          <p:cNvSpPr/>
          <p:nvPr/>
        </p:nvSpPr>
        <p:spPr>
          <a:xfrm>
            <a:off x="167945" y="2673604"/>
            <a:ext cx="6588455" cy="2308324"/>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Recuerda que durante el recorrido tenemos un importante reto de aprendizaje: </a:t>
            </a:r>
            <a:r>
              <a:rPr lang="es-ES" b="1" dirty="0">
                <a:latin typeface="Calibri" panose="020F0502020204030204" pitchFamily="34" charset="0"/>
                <a:cs typeface="Calibri" panose="020F0502020204030204" pitchFamily="34" charset="0"/>
              </a:rPr>
              <a:t>arma tu caja de herramientas</a:t>
            </a:r>
            <a:r>
              <a:rPr lang="es-ES" dirty="0">
                <a:latin typeface="Calibri" panose="020F0502020204030204" pitchFamily="34" charset="0"/>
                <a:cs typeface="Calibri" panose="020F0502020204030204" pitchFamily="34" charset="0"/>
              </a:rPr>
              <a:t>. En esta primer parte del desafío debes obtener el primer elemento, que corresponde a la </a:t>
            </a:r>
            <a:r>
              <a:rPr lang="es-ES" b="1" dirty="0">
                <a:latin typeface="Calibri" panose="020F0502020204030204" pitchFamily="34" charset="0"/>
                <a:cs typeface="Calibri" panose="020F0502020204030204" pitchFamily="34" charset="0"/>
              </a:rPr>
              <a:t>pizarra</a:t>
            </a:r>
            <a:r>
              <a:rPr lang="es-ES" dirty="0">
                <a:latin typeface="Calibri" panose="020F0502020204030204" pitchFamily="34" charset="0"/>
                <a:cs typeface="Calibri" panose="020F0502020204030204" pitchFamily="34" charset="0"/>
              </a:rPr>
              <a:t>, la cual te permitirá organizar aquellas ideas propias de una mentalidad ágil, y así optimizar los métodos de trabajo y la gestión de tus proyectos. Para ello, debes revisar atentamente los materiales de aprendizaje y desarrollar las actividades propuestas.</a:t>
            </a:r>
          </a:p>
          <a:p>
            <a:endParaRPr lang="es-ES" dirty="0">
              <a:latin typeface="Calibri" panose="020F0502020204030204" pitchFamily="34" charset="0"/>
              <a:cs typeface="Calibri" panose="020F0502020204030204" pitchFamily="34" charset="0"/>
            </a:endParaRPr>
          </a:p>
        </p:txBody>
      </p:sp>
      <p:pic>
        <p:nvPicPr>
          <p:cNvPr id="31" name="Imagen 30">
            <a:extLst>
              <a:ext uri="{FF2B5EF4-FFF2-40B4-BE49-F238E27FC236}">
                <a16:creationId xmlns:a16="http://schemas.microsoft.com/office/drawing/2014/main" id="{152A961C-40F2-4285-BF97-35395D18BBBA}"/>
              </a:ext>
            </a:extLst>
          </p:cNvPr>
          <p:cNvPicPr>
            <a:picLocks noChangeAspect="1"/>
          </p:cNvPicPr>
          <p:nvPr/>
        </p:nvPicPr>
        <p:blipFill>
          <a:blip r:embed="rId7"/>
          <a:stretch>
            <a:fillRect/>
          </a:stretch>
        </p:blipFill>
        <p:spPr>
          <a:xfrm>
            <a:off x="0" y="1928986"/>
            <a:ext cx="2642441" cy="827661"/>
          </a:xfrm>
          <a:prstGeom prst="rect">
            <a:avLst/>
          </a:prstGeom>
        </p:spPr>
      </p:pic>
      <p:sp>
        <p:nvSpPr>
          <p:cNvPr id="32" name="CuadroTexto 31">
            <a:extLst>
              <a:ext uri="{FF2B5EF4-FFF2-40B4-BE49-F238E27FC236}">
                <a16:creationId xmlns:a16="http://schemas.microsoft.com/office/drawing/2014/main" id="{F5050B6A-05DB-4348-B26C-B5AC6FC94EFD}"/>
              </a:ext>
            </a:extLst>
          </p:cNvPr>
          <p:cNvSpPr txBox="1"/>
          <p:nvPr/>
        </p:nvSpPr>
        <p:spPr>
          <a:xfrm>
            <a:off x="84460" y="2109529"/>
            <a:ext cx="2389510" cy="400110"/>
          </a:xfrm>
          <a:prstGeom prst="rect">
            <a:avLst/>
          </a:prstGeom>
          <a:noFill/>
        </p:spPr>
        <p:txBody>
          <a:bodyPr wrap="square" rtlCol="0">
            <a:spAutoFit/>
          </a:bodyPr>
          <a:lstStyle/>
          <a:p>
            <a:r>
              <a:rPr lang="es-ES" sz="2000" b="1" dirty="0">
                <a:solidFill>
                  <a:srgbClr val="0023B5"/>
                </a:solidFill>
                <a:latin typeface="Calibri" panose="020F0502020204030204" pitchFamily="34" charset="0"/>
                <a:cs typeface="Calibri" panose="020F0502020204030204" pitchFamily="34" charset="0"/>
              </a:rPr>
              <a:t>Reto de aprendizaje</a:t>
            </a:r>
            <a:endParaRPr lang="es-CO" sz="2000" b="1" dirty="0">
              <a:solidFill>
                <a:srgbClr val="0023B5"/>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0B0D3EAD-EAEE-4F8D-A5FE-9CFAAAC8833C}"/>
              </a:ext>
            </a:extLst>
          </p:cNvPr>
          <p:cNvPicPr>
            <a:picLocks noChangeAspect="1"/>
          </p:cNvPicPr>
          <p:nvPr/>
        </p:nvPicPr>
        <p:blipFill>
          <a:blip r:embed="rId8"/>
          <a:stretch>
            <a:fillRect/>
          </a:stretch>
        </p:blipFill>
        <p:spPr>
          <a:xfrm>
            <a:off x="2515225" y="2111084"/>
            <a:ext cx="495302" cy="418648"/>
          </a:xfrm>
          <a:prstGeom prst="rect">
            <a:avLst/>
          </a:prstGeom>
        </p:spPr>
      </p:pic>
      <p:pic>
        <p:nvPicPr>
          <p:cNvPr id="11" name="Imagen 10">
            <a:extLst>
              <a:ext uri="{FF2B5EF4-FFF2-40B4-BE49-F238E27FC236}">
                <a16:creationId xmlns:a16="http://schemas.microsoft.com/office/drawing/2014/main" id="{81338D34-7067-4F71-ABAF-AC16F19C2EFE}"/>
              </a:ext>
            </a:extLst>
          </p:cNvPr>
          <p:cNvPicPr>
            <a:picLocks noChangeAspect="1"/>
          </p:cNvPicPr>
          <p:nvPr/>
        </p:nvPicPr>
        <p:blipFill>
          <a:blip r:embed="rId9"/>
          <a:stretch>
            <a:fillRect/>
          </a:stretch>
        </p:blipFill>
        <p:spPr>
          <a:xfrm>
            <a:off x="1131215" y="5040312"/>
            <a:ext cx="1059088" cy="1172562"/>
          </a:xfrm>
          <a:prstGeom prst="rect">
            <a:avLst/>
          </a:prstGeom>
        </p:spPr>
      </p:pic>
      <p:sp>
        <p:nvSpPr>
          <p:cNvPr id="33" name="CuadroTexto 32">
            <a:extLst>
              <a:ext uri="{FF2B5EF4-FFF2-40B4-BE49-F238E27FC236}">
                <a16:creationId xmlns:a16="http://schemas.microsoft.com/office/drawing/2014/main" id="{9F2F2021-9531-492C-8463-39660D73F1AC}"/>
              </a:ext>
            </a:extLst>
          </p:cNvPr>
          <p:cNvSpPr txBox="1"/>
          <p:nvPr/>
        </p:nvSpPr>
        <p:spPr>
          <a:xfrm>
            <a:off x="-4187058" y="5121886"/>
            <a:ext cx="4512680" cy="1200329"/>
          </a:xfrm>
          <a:prstGeom prst="rect">
            <a:avLst/>
          </a:prstGeom>
          <a:solidFill>
            <a:srgbClr val="FFFF00"/>
          </a:solidFill>
        </p:spPr>
        <p:txBody>
          <a:bodyPr wrap="square" rtlCol="0">
            <a:spAutoFit/>
          </a:bodyPr>
          <a:lstStyle/>
          <a:p>
            <a:pPr algn="ctr"/>
            <a:r>
              <a:rPr lang="es-ES" dirty="0"/>
              <a:t>Imagen de una caja de herramientas o una maleta vacía con los espacios para obtener 4 objetos. Además de un ícono que represente una pizarra o un tablero.</a:t>
            </a:r>
            <a:endParaRPr lang="es-CO" dirty="0"/>
          </a:p>
        </p:txBody>
      </p:sp>
      <p:pic>
        <p:nvPicPr>
          <p:cNvPr id="34" name="Imagen 33">
            <a:extLst>
              <a:ext uri="{FF2B5EF4-FFF2-40B4-BE49-F238E27FC236}">
                <a16:creationId xmlns:a16="http://schemas.microsoft.com/office/drawing/2014/main" id="{5AC19860-21D7-4C0B-9E42-FF36D7D797B6}"/>
              </a:ext>
            </a:extLst>
          </p:cNvPr>
          <p:cNvPicPr>
            <a:picLocks noChangeAspect="1"/>
          </p:cNvPicPr>
          <p:nvPr/>
        </p:nvPicPr>
        <p:blipFill>
          <a:blip r:embed="rId10"/>
          <a:stretch>
            <a:fillRect/>
          </a:stretch>
        </p:blipFill>
        <p:spPr>
          <a:xfrm>
            <a:off x="301137" y="7324282"/>
            <a:ext cx="2274522" cy="983056"/>
          </a:xfrm>
          <a:prstGeom prst="rect">
            <a:avLst/>
          </a:prstGeom>
        </p:spPr>
      </p:pic>
      <p:sp>
        <p:nvSpPr>
          <p:cNvPr id="36" name="Rectángulo 35">
            <a:extLst>
              <a:ext uri="{FF2B5EF4-FFF2-40B4-BE49-F238E27FC236}">
                <a16:creationId xmlns:a16="http://schemas.microsoft.com/office/drawing/2014/main" id="{6460DB83-1A27-4F11-B496-17FC226BA578}"/>
              </a:ext>
            </a:extLst>
          </p:cNvPr>
          <p:cNvSpPr/>
          <p:nvPr/>
        </p:nvSpPr>
        <p:spPr>
          <a:xfrm>
            <a:off x="134772" y="8307338"/>
            <a:ext cx="6588455" cy="2585323"/>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Al finalizar este módulo, se espera que estés en capacidad de comprender el nuevo contexto empresarial desde la perspectiva de la transformación digital, y la necesidad de apropiar e implementar nuevos modelos que contribuyan a la competitividad, sostenibilidad y crecimiento de las organizaciones.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De acuerdo con lo anterior, tu proceso de aprendizaje está dirigido por los siguientes objetivos específicos. Para conocerlos haz clic o presiona la tecla </a:t>
            </a:r>
            <a:r>
              <a:rPr lang="es-ES" i="1" dirty="0" err="1">
                <a:latin typeface="Calibri" panose="020F0502020204030204" pitchFamily="34" charset="0"/>
                <a:cs typeface="Calibri" panose="020F0502020204030204" pitchFamily="34" charset="0"/>
              </a:rPr>
              <a:t>Enter</a:t>
            </a:r>
            <a:r>
              <a:rPr lang="es-ES" dirty="0">
                <a:latin typeface="Calibri" panose="020F0502020204030204" pitchFamily="34" charset="0"/>
                <a:cs typeface="Calibri" panose="020F0502020204030204" pitchFamily="34" charset="0"/>
              </a:rPr>
              <a:t> sobre cada botón.</a:t>
            </a:r>
          </a:p>
        </p:txBody>
      </p:sp>
      <p:pic>
        <p:nvPicPr>
          <p:cNvPr id="14" name="Imagen 13">
            <a:extLst>
              <a:ext uri="{FF2B5EF4-FFF2-40B4-BE49-F238E27FC236}">
                <a16:creationId xmlns:a16="http://schemas.microsoft.com/office/drawing/2014/main" id="{89811104-4795-4D84-B6A1-E59666843058}"/>
              </a:ext>
            </a:extLst>
          </p:cNvPr>
          <p:cNvPicPr>
            <a:picLocks noChangeAspect="1"/>
          </p:cNvPicPr>
          <p:nvPr/>
        </p:nvPicPr>
        <p:blipFill>
          <a:blip r:embed="rId11"/>
          <a:stretch>
            <a:fillRect/>
          </a:stretch>
        </p:blipFill>
        <p:spPr>
          <a:xfrm>
            <a:off x="1577909" y="11107557"/>
            <a:ext cx="1021435" cy="10342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8" name="Imagen 37">
            <a:extLst>
              <a:ext uri="{FF2B5EF4-FFF2-40B4-BE49-F238E27FC236}">
                <a16:creationId xmlns:a16="http://schemas.microsoft.com/office/drawing/2014/main" id="{AA33D167-9CD4-4089-92CE-CA72F6485B12}"/>
              </a:ext>
            </a:extLst>
          </p:cNvPr>
          <p:cNvPicPr>
            <a:picLocks noChangeAspect="1"/>
          </p:cNvPicPr>
          <p:nvPr/>
        </p:nvPicPr>
        <p:blipFill>
          <a:blip r:embed="rId12"/>
          <a:stretch>
            <a:fillRect/>
          </a:stretch>
        </p:blipFill>
        <p:spPr>
          <a:xfrm>
            <a:off x="2871042" y="11107557"/>
            <a:ext cx="1021436" cy="10412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 name="Imagen 39">
            <a:extLst>
              <a:ext uri="{FF2B5EF4-FFF2-40B4-BE49-F238E27FC236}">
                <a16:creationId xmlns:a16="http://schemas.microsoft.com/office/drawing/2014/main" id="{6E83AB60-E726-4145-8341-4A75CC44216B}"/>
              </a:ext>
            </a:extLst>
          </p:cNvPr>
          <p:cNvPicPr>
            <a:picLocks noChangeAspect="1"/>
          </p:cNvPicPr>
          <p:nvPr/>
        </p:nvPicPr>
        <p:blipFill>
          <a:blip r:embed="rId13"/>
          <a:stretch>
            <a:fillRect/>
          </a:stretch>
        </p:blipFill>
        <p:spPr>
          <a:xfrm>
            <a:off x="4138572" y="11107557"/>
            <a:ext cx="1021436" cy="10588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1" name="Imagen 40">
            <a:extLst>
              <a:ext uri="{FF2B5EF4-FFF2-40B4-BE49-F238E27FC236}">
                <a16:creationId xmlns:a16="http://schemas.microsoft.com/office/drawing/2014/main" id="{3093736C-612E-4994-9344-751848F65531}"/>
              </a:ext>
            </a:extLst>
          </p:cNvPr>
          <p:cNvPicPr>
            <a:picLocks noChangeAspect="1"/>
          </p:cNvPicPr>
          <p:nvPr/>
        </p:nvPicPr>
        <p:blipFill>
          <a:blip r:embed="rId14"/>
          <a:stretch>
            <a:fillRect/>
          </a:stretch>
        </p:blipFill>
        <p:spPr>
          <a:xfrm>
            <a:off x="250540" y="15697881"/>
            <a:ext cx="6286500" cy="657225"/>
          </a:xfrm>
          <a:prstGeom prst="rect">
            <a:avLst/>
          </a:prstGeom>
        </p:spPr>
      </p:pic>
      <p:pic>
        <p:nvPicPr>
          <p:cNvPr id="42" name="Imagen 41">
            <a:extLst>
              <a:ext uri="{FF2B5EF4-FFF2-40B4-BE49-F238E27FC236}">
                <a16:creationId xmlns:a16="http://schemas.microsoft.com/office/drawing/2014/main" id="{0C1FB935-167F-4068-A8F3-3BC8C47F3D74}"/>
              </a:ext>
            </a:extLst>
          </p:cNvPr>
          <p:cNvPicPr>
            <a:picLocks noChangeAspect="1"/>
          </p:cNvPicPr>
          <p:nvPr/>
        </p:nvPicPr>
        <p:blipFill>
          <a:blip r:embed="rId15"/>
          <a:stretch>
            <a:fillRect/>
          </a:stretch>
        </p:blipFill>
        <p:spPr>
          <a:xfrm>
            <a:off x="21940" y="14004489"/>
            <a:ext cx="6734460" cy="1673092"/>
          </a:xfrm>
          <a:prstGeom prst="rect">
            <a:avLst/>
          </a:prstGeom>
        </p:spPr>
      </p:pic>
      <p:sp>
        <p:nvSpPr>
          <p:cNvPr id="47" name="Bocadillo: rectángulo 46">
            <a:extLst>
              <a:ext uri="{FF2B5EF4-FFF2-40B4-BE49-F238E27FC236}">
                <a16:creationId xmlns:a16="http://schemas.microsoft.com/office/drawing/2014/main" id="{CEDA63BA-4E35-4B12-81B6-2FFA85B5D776}"/>
              </a:ext>
            </a:extLst>
          </p:cNvPr>
          <p:cNvSpPr/>
          <p:nvPr/>
        </p:nvSpPr>
        <p:spPr>
          <a:xfrm>
            <a:off x="-395786" y="11218458"/>
            <a:ext cx="1676855" cy="1386445"/>
          </a:xfrm>
          <a:prstGeom prst="wedgeRectCallout">
            <a:avLst>
              <a:gd name="adj1" fmla="val 64625"/>
              <a:gd name="adj2" fmla="val -231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Reflexionar sobre la importancia de la agilidad en las organizaciones en el marco de la nueva economía digital.</a:t>
            </a:r>
            <a:endParaRPr lang="es-419" sz="1400" dirty="0">
              <a:latin typeface="Calibri" panose="020F0502020204030204" pitchFamily="34" charset="0"/>
              <a:cs typeface="Calibri" panose="020F0502020204030204" pitchFamily="34" charset="0"/>
            </a:endParaRPr>
          </a:p>
        </p:txBody>
      </p:sp>
      <p:sp>
        <p:nvSpPr>
          <p:cNvPr id="48" name="Bocadillo: rectángulo 47">
            <a:extLst>
              <a:ext uri="{FF2B5EF4-FFF2-40B4-BE49-F238E27FC236}">
                <a16:creationId xmlns:a16="http://schemas.microsoft.com/office/drawing/2014/main" id="{52D27A07-BD0D-4CC9-9354-82AFCF6B224F}"/>
              </a:ext>
            </a:extLst>
          </p:cNvPr>
          <p:cNvSpPr/>
          <p:nvPr/>
        </p:nvSpPr>
        <p:spPr>
          <a:xfrm>
            <a:off x="2543332" y="12502029"/>
            <a:ext cx="1676855" cy="1386445"/>
          </a:xfrm>
          <a:prstGeom prst="wedgeRectCallout">
            <a:avLst>
              <a:gd name="adj1" fmla="val 9280"/>
              <a:gd name="adj2" fmla="val -703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Comprender el pensamiento ágil, y el rol de coach ágil como impulsor del cambio en las organizaciones.</a:t>
            </a:r>
            <a:endParaRPr lang="es-419" sz="1400" dirty="0">
              <a:latin typeface="Calibri" panose="020F0502020204030204" pitchFamily="34" charset="0"/>
              <a:cs typeface="Calibri" panose="020F0502020204030204" pitchFamily="34" charset="0"/>
            </a:endParaRPr>
          </a:p>
        </p:txBody>
      </p:sp>
      <p:sp>
        <p:nvSpPr>
          <p:cNvPr id="49" name="Bocadillo: rectángulo 48">
            <a:extLst>
              <a:ext uri="{FF2B5EF4-FFF2-40B4-BE49-F238E27FC236}">
                <a16:creationId xmlns:a16="http://schemas.microsoft.com/office/drawing/2014/main" id="{C0804718-7132-49AB-B3BD-9D0F2F37D95F}"/>
              </a:ext>
            </a:extLst>
          </p:cNvPr>
          <p:cNvSpPr/>
          <p:nvPr/>
        </p:nvSpPr>
        <p:spPr>
          <a:xfrm>
            <a:off x="5575916" y="11201576"/>
            <a:ext cx="2441595" cy="1386445"/>
          </a:xfrm>
          <a:prstGeom prst="wedgeRectCallout">
            <a:avLst>
              <a:gd name="adj1" fmla="val -63567"/>
              <a:gd name="adj2" fmla="val -202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Comprender como abordar la gestión de los proyectos desde las diferentes necesidades de los mismos, con herramientas y métodos tradicionales o ágiles, entre otros.</a:t>
            </a:r>
            <a:endParaRPr lang="es-419" sz="1400" dirty="0">
              <a:latin typeface="Calibri" panose="020F0502020204030204" pitchFamily="34" charset="0"/>
              <a:cs typeface="Calibri" panose="020F0502020204030204" pitchFamily="34" charset="0"/>
            </a:endParaRPr>
          </a:p>
        </p:txBody>
      </p:sp>
      <p:sp>
        <p:nvSpPr>
          <p:cNvPr id="35" name="CuadroTexto 34">
            <a:extLst>
              <a:ext uri="{FF2B5EF4-FFF2-40B4-BE49-F238E27FC236}">
                <a16:creationId xmlns:a16="http://schemas.microsoft.com/office/drawing/2014/main" id="{FECF093C-F6AE-4CC0-B211-0DDFA19E6A05}"/>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b="1" u="sng" dirty="0">
                <a:solidFill>
                  <a:srgbClr val="0070C0"/>
                </a:solidFill>
              </a:rPr>
              <a:t>Introducción</a:t>
            </a:r>
          </a:p>
          <a:p>
            <a:r>
              <a:rPr lang="es-ES"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156114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0" y="2756646"/>
            <a:ext cx="6858000" cy="1002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En la parte superior se ubica el banner específico, en este caso: </a:t>
            </a:r>
            <a:r>
              <a:rPr lang="es-ES" b="1" dirty="0"/>
              <a:t>Tema 1</a:t>
            </a:r>
          </a:p>
          <a:p>
            <a:pPr marL="285750" indent="-285750">
              <a:buFont typeface="Arial" panose="020B0604020202020204" pitchFamily="34" charset="0"/>
              <a:buChar char="•"/>
            </a:pPr>
            <a:r>
              <a:rPr lang="es-ES" dirty="0"/>
              <a:t>Posteriormente se ubica una caja con el texto introductorio.</a:t>
            </a:r>
          </a:p>
          <a:p>
            <a:pPr marL="285750" indent="-285750">
              <a:buFont typeface="Arial" panose="020B0604020202020204" pitchFamily="34" charset="0"/>
              <a:buChar char="•"/>
            </a:pPr>
            <a:r>
              <a:rPr lang="es-ES" dirty="0"/>
              <a:t>Se debe desarrollar un recurso infográfico de 5 espacios como se muestra en pantalla. Vínculo: </a:t>
            </a:r>
            <a:r>
              <a:rPr lang="es-ES" dirty="0">
                <a:hlinkClick r:id="rId2"/>
              </a:rPr>
              <a:t>https://www.freepik.es/vector-gratis/plantilla-diapositiva-cinco-elementos_1430546.htm#page=1&amp;query=diagram%20five&amp;position=47</a:t>
            </a:r>
            <a:r>
              <a:rPr lang="es-ES" dirty="0"/>
              <a:t> </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Abajo se debe incluir el ícono para el recurso </a:t>
            </a:r>
            <a:r>
              <a:rPr lang="es-ES" i="1" dirty="0"/>
              <a:t>Saber más</a:t>
            </a:r>
            <a:r>
              <a:rPr lang="es-ES" dirty="0"/>
              <a:t>. Luego, se ubica la caja de texto correspondiente y el botón para acceder al PDF. Al hacer clic sobre este se abre en pestaña nueva el documento titulado: </a:t>
            </a:r>
            <a:r>
              <a:rPr lang="es-ES" b="1" dirty="0" err="1"/>
              <a:t>M1_anexo_La</a:t>
            </a:r>
            <a:r>
              <a:rPr lang="es-ES" b="1" dirty="0"/>
              <a:t> noción de Transformación Digital  </a:t>
            </a:r>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sp>
        <p:nvSpPr>
          <p:cNvPr id="29" name="Rectángulo 28">
            <a:extLst>
              <a:ext uri="{FF2B5EF4-FFF2-40B4-BE49-F238E27FC236}">
                <a16:creationId xmlns:a16="http://schemas.microsoft.com/office/drawing/2014/main" id="{91387660-8236-4E5F-9C15-DEA7259F4DCC}"/>
              </a:ext>
            </a:extLst>
          </p:cNvPr>
          <p:cNvSpPr/>
          <p:nvPr/>
        </p:nvSpPr>
        <p:spPr>
          <a:xfrm>
            <a:off x="167945" y="2673604"/>
            <a:ext cx="6588455" cy="1477328"/>
          </a:xfrm>
          <a:prstGeom prst="rect">
            <a:avLst/>
          </a:prstGeom>
        </p:spPr>
        <p:txBody>
          <a:bodyPr wrap="square">
            <a:spAutoFit/>
          </a:bodyPr>
          <a:lstStyle/>
          <a:p>
            <a:r>
              <a:rPr lang="es-ES" b="1" i="1" dirty="0">
                <a:latin typeface="Calibri" panose="020F0502020204030204" pitchFamily="34" charset="0"/>
                <a:cs typeface="Calibri" panose="020F0502020204030204" pitchFamily="34" charset="0"/>
              </a:rPr>
              <a:t>Transformación digital</a:t>
            </a:r>
            <a:r>
              <a:rPr lang="es-ES" dirty="0">
                <a:latin typeface="Calibri" panose="020F0502020204030204" pitchFamily="34" charset="0"/>
                <a:cs typeface="Calibri" panose="020F0502020204030204" pitchFamily="34" charset="0"/>
              </a:rPr>
              <a:t>, quizá uno de los conceptos actualmente más estudiados, y sobre el que muchos autores expertos intentan conceptualizar, sigue siendo un tema en construcción. A continuación, podrás examinar una noción con cinco elementos fundamentales: </a:t>
            </a:r>
          </a:p>
        </p:txBody>
      </p:sp>
      <p:pic>
        <p:nvPicPr>
          <p:cNvPr id="31" name="Imagen 30">
            <a:extLst>
              <a:ext uri="{FF2B5EF4-FFF2-40B4-BE49-F238E27FC236}">
                <a16:creationId xmlns:a16="http://schemas.microsoft.com/office/drawing/2014/main" id="{152A961C-40F2-4285-BF97-35395D18BBBA}"/>
              </a:ext>
            </a:extLst>
          </p:cNvPr>
          <p:cNvPicPr>
            <a:picLocks noChangeAspect="1"/>
          </p:cNvPicPr>
          <p:nvPr/>
        </p:nvPicPr>
        <p:blipFill rotWithShape="1">
          <a:blip r:embed="rId5"/>
          <a:srcRect l="32201"/>
          <a:stretch/>
        </p:blipFill>
        <p:spPr>
          <a:xfrm>
            <a:off x="0" y="1928986"/>
            <a:ext cx="1791541" cy="827661"/>
          </a:xfrm>
          <a:prstGeom prst="rect">
            <a:avLst/>
          </a:prstGeom>
        </p:spPr>
      </p:pic>
      <p:sp>
        <p:nvSpPr>
          <p:cNvPr id="32" name="CuadroTexto 31">
            <a:extLst>
              <a:ext uri="{FF2B5EF4-FFF2-40B4-BE49-F238E27FC236}">
                <a16:creationId xmlns:a16="http://schemas.microsoft.com/office/drawing/2014/main" id="{F5050B6A-05DB-4348-B26C-B5AC6FC94EFD}"/>
              </a:ext>
            </a:extLst>
          </p:cNvPr>
          <p:cNvSpPr txBox="1"/>
          <p:nvPr/>
        </p:nvSpPr>
        <p:spPr>
          <a:xfrm>
            <a:off x="313060" y="2109529"/>
            <a:ext cx="2389510" cy="400110"/>
          </a:xfrm>
          <a:prstGeom prst="rect">
            <a:avLst/>
          </a:prstGeom>
          <a:noFill/>
        </p:spPr>
        <p:txBody>
          <a:bodyPr wrap="square" rtlCol="0">
            <a:spAutoFit/>
          </a:bodyPr>
          <a:lstStyle/>
          <a:p>
            <a:r>
              <a:rPr lang="es-ES" sz="2000" b="1" dirty="0">
                <a:solidFill>
                  <a:srgbClr val="0023B5"/>
                </a:solidFill>
                <a:latin typeface="Calibri" panose="020F0502020204030204" pitchFamily="34" charset="0"/>
                <a:cs typeface="Calibri" panose="020F0502020204030204" pitchFamily="34" charset="0"/>
              </a:rPr>
              <a:t>Tema 1</a:t>
            </a:r>
            <a:endParaRPr lang="es-CO" sz="2000" b="1" dirty="0">
              <a:solidFill>
                <a:srgbClr val="0023B5"/>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C1A06F51-CE84-40C3-A558-1A89D3A149BD}"/>
              </a:ext>
            </a:extLst>
          </p:cNvPr>
          <p:cNvPicPr>
            <a:picLocks noChangeAspect="1"/>
          </p:cNvPicPr>
          <p:nvPr/>
        </p:nvPicPr>
        <p:blipFill>
          <a:blip r:embed="rId6"/>
          <a:stretch>
            <a:fillRect/>
          </a:stretch>
        </p:blipFill>
        <p:spPr>
          <a:xfrm>
            <a:off x="1610370" y="4669401"/>
            <a:ext cx="3139128" cy="3186871"/>
          </a:xfrm>
          <a:prstGeom prst="rect">
            <a:avLst/>
          </a:prstGeom>
        </p:spPr>
      </p:pic>
      <p:sp>
        <p:nvSpPr>
          <p:cNvPr id="37" name="CuadroTexto 36">
            <a:extLst>
              <a:ext uri="{FF2B5EF4-FFF2-40B4-BE49-F238E27FC236}">
                <a16:creationId xmlns:a16="http://schemas.microsoft.com/office/drawing/2014/main" id="{1DDEA937-152D-46E0-B1F0-56572231C87D}"/>
              </a:ext>
            </a:extLst>
          </p:cNvPr>
          <p:cNvSpPr txBox="1"/>
          <p:nvPr/>
        </p:nvSpPr>
        <p:spPr>
          <a:xfrm>
            <a:off x="1610370" y="2098823"/>
            <a:ext cx="5158730" cy="400110"/>
          </a:xfrm>
          <a:prstGeom prst="rect">
            <a:avLst/>
          </a:prstGeom>
          <a:noFill/>
        </p:spPr>
        <p:txBody>
          <a:bodyPr wrap="square" rtlCol="0">
            <a:spAutoFit/>
          </a:bodyPr>
          <a:lstStyle/>
          <a:p>
            <a:r>
              <a:rPr lang="es-ES" sz="2000" b="1" dirty="0">
                <a:solidFill>
                  <a:srgbClr val="00D1CB"/>
                </a:solidFill>
                <a:latin typeface="Calibri" panose="020F0502020204030204" pitchFamily="34" charset="0"/>
                <a:cs typeface="Calibri" panose="020F0502020204030204" pitchFamily="34" charset="0"/>
              </a:rPr>
              <a:t>Transformación digital, innovación y agilidad </a:t>
            </a:r>
            <a:endParaRPr lang="es-CO" sz="2000" b="1" dirty="0">
              <a:solidFill>
                <a:srgbClr val="00D1CB"/>
              </a:solidFill>
              <a:latin typeface="Calibri" panose="020F0502020204030204" pitchFamily="34" charset="0"/>
              <a:cs typeface="Calibri" panose="020F0502020204030204" pitchFamily="34" charset="0"/>
            </a:endParaRPr>
          </a:p>
        </p:txBody>
      </p:sp>
      <p:sp>
        <p:nvSpPr>
          <p:cNvPr id="39" name="Rectángulo 38">
            <a:extLst>
              <a:ext uri="{FF2B5EF4-FFF2-40B4-BE49-F238E27FC236}">
                <a16:creationId xmlns:a16="http://schemas.microsoft.com/office/drawing/2014/main" id="{CC78DD1A-E0EE-4025-998B-BA06B82EE21A}"/>
              </a:ext>
            </a:extLst>
          </p:cNvPr>
          <p:cNvSpPr/>
          <p:nvPr/>
        </p:nvSpPr>
        <p:spPr>
          <a:xfrm>
            <a:off x="4263430" y="4259014"/>
            <a:ext cx="2594570" cy="1077218"/>
          </a:xfrm>
          <a:prstGeom prst="rect">
            <a:avLst/>
          </a:prstGeom>
        </p:spPr>
        <p:txBody>
          <a:bodyPr wrap="square">
            <a:spAutoFit/>
          </a:bodyPr>
          <a:lstStyle/>
          <a:p>
            <a:r>
              <a:rPr lang="es-ES" sz="1600" b="1" dirty="0">
                <a:solidFill>
                  <a:srgbClr val="5159AC"/>
                </a:solidFill>
                <a:latin typeface="Calibri" panose="020F0502020204030204" pitchFamily="34" charset="0"/>
                <a:cs typeface="Calibri" panose="020F0502020204030204" pitchFamily="34" charset="0"/>
              </a:rPr>
              <a:t>1. Genera cambios de los modelos de negocio, la cultura y los procesos organizacionales.</a:t>
            </a:r>
          </a:p>
        </p:txBody>
      </p:sp>
      <p:sp>
        <p:nvSpPr>
          <p:cNvPr id="43" name="Rectángulo 42">
            <a:extLst>
              <a:ext uri="{FF2B5EF4-FFF2-40B4-BE49-F238E27FC236}">
                <a16:creationId xmlns:a16="http://schemas.microsoft.com/office/drawing/2014/main" id="{D36CA13E-B999-4728-BAFA-AC4F5CEFF431}"/>
              </a:ext>
            </a:extLst>
          </p:cNvPr>
          <p:cNvSpPr/>
          <p:nvPr/>
        </p:nvSpPr>
        <p:spPr>
          <a:xfrm>
            <a:off x="4643786" y="6449622"/>
            <a:ext cx="1956027" cy="830997"/>
          </a:xfrm>
          <a:prstGeom prst="rect">
            <a:avLst/>
          </a:prstGeom>
        </p:spPr>
        <p:txBody>
          <a:bodyPr wrap="square">
            <a:spAutoFit/>
          </a:bodyPr>
          <a:lstStyle/>
          <a:p>
            <a:r>
              <a:rPr lang="es-ES" sz="1600" b="1" dirty="0">
                <a:solidFill>
                  <a:srgbClr val="507CAB"/>
                </a:solidFill>
                <a:latin typeface="Calibri" panose="020F0502020204030204" pitchFamily="34" charset="0"/>
                <a:cs typeface="Calibri" panose="020F0502020204030204" pitchFamily="34" charset="0"/>
              </a:rPr>
              <a:t>2. Habilita la incorporación de avances tecnológicos</a:t>
            </a:r>
          </a:p>
        </p:txBody>
      </p:sp>
      <p:sp>
        <p:nvSpPr>
          <p:cNvPr id="44" name="Rectángulo 43">
            <a:extLst>
              <a:ext uri="{FF2B5EF4-FFF2-40B4-BE49-F238E27FC236}">
                <a16:creationId xmlns:a16="http://schemas.microsoft.com/office/drawing/2014/main" id="{053EE070-1D98-4AF0-95E6-5FCA057DEE60}"/>
              </a:ext>
            </a:extLst>
          </p:cNvPr>
          <p:cNvSpPr/>
          <p:nvPr/>
        </p:nvSpPr>
        <p:spPr>
          <a:xfrm>
            <a:off x="2206802" y="7750825"/>
            <a:ext cx="1956027" cy="584775"/>
          </a:xfrm>
          <a:prstGeom prst="rect">
            <a:avLst/>
          </a:prstGeom>
        </p:spPr>
        <p:txBody>
          <a:bodyPr wrap="square">
            <a:spAutoFit/>
          </a:bodyPr>
          <a:lstStyle/>
          <a:p>
            <a:pPr algn="ctr"/>
            <a:r>
              <a:rPr lang="es-ES" sz="1600" b="1" dirty="0">
                <a:solidFill>
                  <a:srgbClr val="14A0C1"/>
                </a:solidFill>
                <a:latin typeface="Calibri" panose="020F0502020204030204" pitchFamily="34" charset="0"/>
                <a:cs typeface="Calibri" panose="020F0502020204030204" pitchFamily="34" charset="0"/>
              </a:rPr>
              <a:t>3. El cliente es el centro. </a:t>
            </a:r>
          </a:p>
        </p:txBody>
      </p:sp>
      <p:sp>
        <p:nvSpPr>
          <p:cNvPr id="45" name="Rectángulo 44">
            <a:extLst>
              <a:ext uri="{FF2B5EF4-FFF2-40B4-BE49-F238E27FC236}">
                <a16:creationId xmlns:a16="http://schemas.microsoft.com/office/drawing/2014/main" id="{7782342F-DF46-45D2-B36A-AAD8AD842E92}"/>
              </a:ext>
            </a:extLst>
          </p:cNvPr>
          <p:cNvSpPr/>
          <p:nvPr/>
        </p:nvSpPr>
        <p:spPr>
          <a:xfrm>
            <a:off x="260539" y="6608688"/>
            <a:ext cx="1733361" cy="1077218"/>
          </a:xfrm>
          <a:prstGeom prst="rect">
            <a:avLst/>
          </a:prstGeom>
        </p:spPr>
        <p:txBody>
          <a:bodyPr wrap="square">
            <a:spAutoFit/>
          </a:bodyPr>
          <a:lstStyle/>
          <a:p>
            <a:r>
              <a:rPr lang="es-ES" sz="1600" b="1" dirty="0">
                <a:solidFill>
                  <a:srgbClr val="02CC9A"/>
                </a:solidFill>
                <a:latin typeface="Calibri" panose="020F0502020204030204" pitchFamily="34" charset="0"/>
                <a:cs typeface="Calibri" panose="020F0502020204030204" pitchFamily="34" charset="0"/>
              </a:rPr>
              <a:t>4. Crea valor, sostenibilidad y rentabilidad para las organizaciones</a:t>
            </a:r>
          </a:p>
        </p:txBody>
      </p:sp>
      <p:sp>
        <p:nvSpPr>
          <p:cNvPr id="46" name="Rectángulo 45">
            <a:extLst>
              <a:ext uri="{FF2B5EF4-FFF2-40B4-BE49-F238E27FC236}">
                <a16:creationId xmlns:a16="http://schemas.microsoft.com/office/drawing/2014/main" id="{649A2170-89BB-404D-B5C9-83CCF3913064}"/>
              </a:ext>
            </a:extLst>
          </p:cNvPr>
          <p:cNvSpPr/>
          <p:nvPr/>
        </p:nvSpPr>
        <p:spPr>
          <a:xfrm>
            <a:off x="512821" y="4428433"/>
            <a:ext cx="2229523" cy="584775"/>
          </a:xfrm>
          <a:prstGeom prst="rect">
            <a:avLst/>
          </a:prstGeom>
        </p:spPr>
        <p:txBody>
          <a:bodyPr wrap="square">
            <a:spAutoFit/>
          </a:bodyPr>
          <a:lstStyle/>
          <a:p>
            <a:r>
              <a:rPr lang="es-ES" sz="1600" b="1" dirty="0">
                <a:solidFill>
                  <a:srgbClr val="8DD174"/>
                </a:solidFill>
                <a:latin typeface="Calibri" panose="020F0502020204030204" pitchFamily="34" charset="0"/>
                <a:cs typeface="Calibri" panose="020F0502020204030204" pitchFamily="34" charset="0"/>
              </a:rPr>
              <a:t>5. Requiere flexibilidad, innovación y agilidad. </a:t>
            </a:r>
          </a:p>
        </p:txBody>
      </p:sp>
      <p:sp>
        <p:nvSpPr>
          <p:cNvPr id="47" name="CuadroTexto 46">
            <a:extLst>
              <a:ext uri="{FF2B5EF4-FFF2-40B4-BE49-F238E27FC236}">
                <a16:creationId xmlns:a16="http://schemas.microsoft.com/office/drawing/2014/main" id="{005020AC-2711-42D7-971C-4B56656D16F1}"/>
              </a:ext>
            </a:extLst>
          </p:cNvPr>
          <p:cNvSpPr txBox="1"/>
          <p:nvPr/>
        </p:nvSpPr>
        <p:spPr>
          <a:xfrm>
            <a:off x="2342382" y="6070395"/>
            <a:ext cx="1653530" cy="523220"/>
          </a:xfrm>
          <a:prstGeom prst="rect">
            <a:avLst/>
          </a:prstGeom>
          <a:noFill/>
        </p:spPr>
        <p:txBody>
          <a:bodyPr wrap="square" rtlCol="0">
            <a:spAutoFit/>
          </a:bodyPr>
          <a:lstStyle/>
          <a:p>
            <a:pPr algn="ctr"/>
            <a:r>
              <a:rPr lang="es-ES" sz="1400" b="1" dirty="0">
                <a:latin typeface="Calibri" panose="020F0502020204030204" pitchFamily="34" charset="0"/>
                <a:cs typeface="Calibri" panose="020F0502020204030204" pitchFamily="34" charset="0"/>
              </a:rPr>
              <a:t>Transformación digital</a:t>
            </a:r>
            <a:endParaRPr lang="es-CO" sz="1400" b="1" dirty="0">
              <a:latin typeface="Calibri" panose="020F0502020204030204" pitchFamily="34" charset="0"/>
              <a:cs typeface="Calibri" panose="020F0502020204030204" pitchFamily="34" charset="0"/>
            </a:endParaRPr>
          </a:p>
        </p:txBody>
      </p:sp>
      <p:sp>
        <p:nvSpPr>
          <p:cNvPr id="49" name="CuadroTexto 48">
            <a:extLst>
              <a:ext uri="{FF2B5EF4-FFF2-40B4-BE49-F238E27FC236}">
                <a16:creationId xmlns:a16="http://schemas.microsoft.com/office/drawing/2014/main" id="{6C080884-987E-4DB4-83E7-B6924FF2BDA1}"/>
              </a:ext>
            </a:extLst>
          </p:cNvPr>
          <p:cNvSpPr txBox="1"/>
          <p:nvPr/>
        </p:nvSpPr>
        <p:spPr>
          <a:xfrm>
            <a:off x="-3467100" y="5121886"/>
            <a:ext cx="3792722" cy="646331"/>
          </a:xfrm>
          <a:prstGeom prst="rect">
            <a:avLst/>
          </a:prstGeom>
          <a:solidFill>
            <a:srgbClr val="FFFF00"/>
          </a:solidFill>
        </p:spPr>
        <p:txBody>
          <a:bodyPr wrap="square" rtlCol="0">
            <a:spAutoFit/>
          </a:bodyPr>
          <a:lstStyle/>
          <a:p>
            <a:pPr algn="ctr"/>
            <a:r>
              <a:rPr lang="es-ES" dirty="0"/>
              <a:t>Infografía de ciclo con 5 espacios con su respectivo texto e ícono. </a:t>
            </a:r>
            <a:endParaRPr lang="es-CO" dirty="0"/>
          </a:p>
        </p:txBody>
      </p:sp>
      <p:pic>
        <p:nvPicPr>
          <p:cNvPr id="17" name="Imagen 16">
            <a:extLst>
              <a:ext uri="{FF2B5EF4-FFF2-40B4-BE49-F238E27FC236}">
                <a16:creationId xmlns:a16="http://schemas.microsoft.com/office/drawing/2014/main" id="{28F2B00D-C289-452C-B583-41BB06AA7F64}"/>
              </a:ext>
            </a:extLst>
          </p:cNvPr>
          <p:cNvPicPr>
            <a:picLocks noChangeAspect="1"/>
          </p:cNvPicPr>
          <p:nvPr/>
        </p:nvPicPr>
        <p:blipFill>
          <a:blip r:embed="rId7"/>
          <a:stretch>
            <a:fillRect/>
          </a:stretch>
        </p:blipFill>
        <p:spPr>
          <a:xfrm>
            <a:off x="3771287" y="5165267"/>
            <a:ext cx="285750" cy="285750"/>
          </a:xfrm>
          <a:prstGeom prst="rect">
            <a:avLst/>
          </a:prstGeom>
        </p:spPr>
      </p:pic>
      <p:pic>
        <p:nvPicPr>
          <p:cNvPr id="19" name="Imagen 18">
            <a:extLst>
              <a:ext uri="{FF2B5EF4-FFF2-40B4-BE49-F238E27FC236}">
                <a16:creationId xmlns:a16="http://schemas.microsoft.com/office/drawing/2014/main" id="{D036307D-B9A7-44E5-94CB-9847B5F5CD7D}"/>
              </a:ext>
            </a:extLst>
          </p:cNvPr>
          <p:cNvPicPr>
            <a:picLocks noChangeAspect="1"/>
          </p:cNvPicPr>
          <p:nvPr/>
        </p:nvPicPr>
        <p:blipFill>
          <a:blip r:embed="rId8"/>
          <a:stretch>
            <a:fillRect/>
          </a:stretch>
        </p:blipFill>
        <p:spPr>
          <a:xfrm>
            <a:off x="4123220" y="6531375"/>
            <a:ext cx="323850" cy="323850"/>
          </a:xfrm>
          <a:prstGeom prst="rect">
            <a:avLst/>
          </a:prstGeom>
        </p:spPr>
      </p:pic>
      <p:pic>
        <p:nvPicPr>
          <p:cNvPr id="23" name="Imagen 22">
            <a:extLst>
              <a:ext uri="{FF2B5EF4-FFF2-40B4-BE49-F238E27FC236}">
                <a16:creationId xmlns:a16="http://schemas.microsoft.com/office/drawing/2014/main" id="{F39AF400-7609-4D92-A9D4-833CBAB89D25}"/>
              </a:ext>
            </a:extLst>
          </p:cNvPr>
          <p:cNvPicPr>
            <a:picLocks noChangeAspect="1"/>
          </p:cNvPicPr>
          <p:nvPr/>
        </p:nvPicPr>
        <p:blipFill>
          <a:blip r:embed="rId9"/>
          <a:stretch>
            <a:fillRect/>
          </a:stretch>
        </p:blipFill>
        <p:spPr>
          <a:xfrm>
            <a:off x="3021509" y="7326693"/>
            <a:ext cx="295275" cy="295275"/>
          </a:xfrm>
          <a:prstGeom prst="rect">
            <a:avLst/>
          </a:prstGeom>
        </p:spPr>
      </p:pic>
      <p:pic>
        <p:nvPicPr>
          <p:cNvPr id="50" name="Imagen 49">
            <a:extLst>
              <a:ext uri="{FF2B5EF4-FFF2-40B4-BE49-F238E27FC236}">
                <a16:creationId xmlns:a16="http://schemas.microsoft.com/office/drawing/2014/main" id="{CC271951-02B2-45B4-BD03-E89E5373F960}"/>
              </a:ext>
            </a:extLst>
          </p:cNvPr>
          <p:cNvPicPr>
            <a:picLocks noChangeAspect="1"/>
          </p:cNvPicPr>
          <p:nvPr/>
        </p:nvPicPr>
        <p:blipFill>
          <a:blip r:embed="rId10"/>
          <a:stretch>
            <a:fillRect/>
          </a:stretch>
        </p:blipFill>
        <p:spPr>
          <a:xfrm>
            <a:off x="1899320" y="6393502"/>
            <a:ext cx="301515" cy="301515"/>
          </a:xfrm>
          <a:prstGeom prst="rect">
            <a:avLst/>
          </a:prstGeom>
        </p:spPr>
      </p:pic>
      <p:pic>
        <p:nvPicPr>
          <p:cNvPr id="52" name="Imagen 51">
            <a:extLst>
              <a:ext uri="{FF2B5EF4-FFF2-40B4-BE49-F238E27FC236}">
                <a16:creationId xmlns:a16="http://schemas.microsoft.com/office/drawing/2014/main" id="{52ADAE56-314E-432D-AC0E-12503584F867}"/>
              </a:ext>
            </a:extLst>
          </p:cNvPr>
          <p:cNvPicPr>
            <a:picLocks noChangeAspect="1"/>
          </p:cNvPicPr>
          <p:nvPr/>
        </p:nvPicPr>
        <p:blipFill>
          <a:blip r:embed="rId11"/>
          <a:stretch>
            <a:fillRect/>
          </a:stretch>
        </p:blipFill>
        <p:spPr>
          <a:xfrm>
            <a:off x="2414908" y="5085224"/>
            <a:ext cx="327436" cy="335295"/>
          </a:xfrm>
          <a:prstGeom prst="rect">
            <a:avLst/>
          </a:prstGeom>
        </p:spPr>
      </p:pic>
      <p:grpSp>
        <p:nvGrpSpPr>
          <p:cNvPr id="53" name="Grupo 52">
            <a:extLst>
              <a:ext uri="{FF2B5EF4-FFF2-40B4-BE49-F238E27FC236}">
                <a16:creationId xmlns:a16="http://schemas.microsoft.com/office/drawing/2014/main" id="{C9BF342C-4A0D-44AF-9FF9-6403E1434EF8}"/>
              </a:ext>
            </a:extLst>
          </p:cNvPr>
          <p:cNvGrpSpPr/>
          <p:nvPr/>
        </p:nvGrpSpPr>
        <p:grpSpPr>
          <a:xfrm>
            <a:off x="260539" y="8843116"/>
            <a:ext cx="2071123" cy="683472"/>
            <a:chOff x="3551617" y="7232371"/>
            <a:chExt cx="1398468" cy="413000"/>
          </a:xfrm>
        </p:grpSpPr>
        <p:sp>
          <p:nvSpPr>
            <p:cNvPr id="54" name="Rectángulo: esquinas redondeadas 53">
              <a:extLst>
                <a:ext uri="{FF2B5EF4-FFF2-40B4-BE49-F238E27FC236}">
                  <a16:creationId xmlns:a16="http://schemas.microsoft.com/office/drawing/2014/main" id="{89CB0D1D-913E-4974-AC87-409E3328E16B}"/>
                </a:ext>
              </a:extLst>
            </p:cNvPr>
            <p:cNvSpPr/>
            <p:nvPr/>
          </p:nvSpPr>
          <p:spPr>
            <a:xfrm>
              <a:off x="3551617" y="7289844"/>
              <a:ext cx="1398468" cy="355527"/>
            </a:xfrm>
            <a:prstGeom prst="roundRect">
              <a:avLst/>
            </a:prstGeom>
            <a:solidFill>
              <a:srgbClr val="FFB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600" b="1" dirty="0">
                  <a:solidFill>
                    <a:schemeClr val="tx1"/>
                  </a:solidFill>
                  <a:latin typeface="Calibri" panose="020F0502020204030204" pitchFamily="34" charset="0"/>
                  <a:cs typeface="Calibri" panose="020F0502020204030204" pitchFamily="34" charset="0"/>
                </a:rPr>
                <a:t>Saber más</a:t>
              </a:r>
            </a:p>
          </p:txBody>
        </p:sp>
        <p:pic>
          <p:nvPicPr>
            <p:cNvPr id="55" name="Imagen 54">
              <a:extLst>
                <a:ext uri="{FF2B5EF4-FFF2-40B4-BE49-F238E27FC236}">
                  <a16:creationId xmlns:a16="http://schemas.microsoft.com/office/drawing/2014/main" id="{9F4C8640-8546-4DAA-AD69-D5BE10373652}"/>
                </a:ext>
              </a:extLst>
            </p:cNvPr>
            <p:cNvPicPr>
              <a:picLocks noChangeAspect="1"/>
            </p:cNvPicPr>
            <p:nvPr/>
          </p:nvPicPr>
          <p:blipFill>
            <a:blip r:embed="rId12"/>
            <a:stretch>
              <a:fillRect/>
            </a:stretch>
          </p:blipFill>
          <p:spPr>
            <a:xfrm>
              <a:off x="3656738" y="7232371"/>
              <a:ext cx="466514" cy="362104"/>
            </a:xfrm>
            <a:prstGeom prst="rect">
              <a:avLst/>
            </a:prstGeom>
          </p:spPr>
        </p:pic>
      </p:grpSp>
      <p:sp>
        <p:nvSpPr>
          <p:cNvPr id="56" name="Rectángulo: esquinas redondeadas 55">
            <a:extLst>
              <a:ext uri="{FF2B5EF4-FFF2-40B4-BE49-F238E27FC236}">
                <a16:creationId xmlns:a16="http://schemas.microsoft.com/office/drawing/2014/main" id="{92E39FE5-D8A7-455A-BACE-9F7B01343E9E}"/>
              </a:ext>
            </a:extLst>
          </p:cNvPr>
          <p:cNvSpPr/>
          <p:nvPr/>
        </p:nvSpPr>
        <p:spPr>
          <a:xfrm>
            <a:off x="260276" y="9638838"/>
            <a:ext cx="6329773" cy="2464766"/>
          </a:xfrm>
          <a:prstGeom prst="roundRect">
            <a:avLst/>
          </a:prstGeom>
          <a:solidFill>
            <a:schemeClr val="bg1"/>
          </a:solidFill>
          <a:ln w="28575">
            <a:solidFill>
              <a:srgbClr val="FFBC1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Para ampliar información sobre la noción de transformación digital te sugerimos consultar atentamente la lectura </a:t>
            </a:r>
            <a:r>
              <a:rPr lang="es-CO"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La noción de Transformación Digital. </a:t>
            </a:r>
            <a:r>
              <a:rPr lang="es-CO"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Para acceder a este documento, haz clic o presiona la tecla </a:t>
            </a:r>
            <a:r>
              <a:rPr lang="es-CO" sz="1800" i="1"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Enter</a:t>
            </a:r>
            <a:r>
              <a:rPr lang="es-CO" dirty="0">
                <a:solidFill>
                  <a:srgbClr val="000000"/>
                </a:solidFill>
                <a:latin typeface="Calibri" panose="020F0502020204030204" pitchFamily="34" charset="0"/>
                <a:ea typeface="Arial" panose="020B0604020202020204" pitchFamily="34" charset="0"/>
                <a:cs typeface="Calibri" panose="020F0502020204030204" pitchFamily="34" charset="0"/>
              </a:rPr>
              <a:t> sobre el siguiente botón.</a:t>
            </a:r>
          </a:p>
          <a:p>
            <a:pPr algn="ctr"/>
            <a:endParaRPr lang="es-CO"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lgn="ctr"/>
            <a:endParaRPr lang="es-CO"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lgn="ctr"/>
            <a:endParaRPr lang="es-CO" b="1" dirty="0">
              <a:solidFill>
                <a:srgbClr val="000000"/>
              </a:solidFill>
              <a:latin typeface="Calibri" panose="020F0502020204030204" pitchFamily="34" charset="0"/>
              <a:cs typeface="Calibri" panose="020F0502020204030204" pitchFamily="34" charset="0"/>
            </a:endParaRPr>
          </a:p>
          <a:p>
            <a:pPr algn="ctr"/>
            <a:endParaRPr lang="es-419" b="1" dirty="0">
              <a:latin typeface="Calibri" panose="020F0502020204030204" pitchFamily="34" charset="0"/>
              <a:cs typeface="Calibri" panose="020F0502020204030204" pitchFamily="34" charset="0"/>
            </a:endParaRPr>
          </a:p>
        </p:txBody>
      </p:sp>
      <p:pic>
        <p:nvPicPr>
          <p:cNvPr id="60" name="Imagen 59">
            <a:extLst>
              <a:ext uri="{FF2B5EF4-FFF2-40B4-BE49-F238E27FC236}">
                <a16:creationId xmlns:a16="http://schemas.microsoft.com/office/drawing/2014/main" id="{D95F27E8-D43B-4A7B-9A3A-90970AFF050A}"/>
              </a:ext>
            </a:extLst>
          </p:cNvPr>
          <p:cNvPicPr>
            <a:picLocks noChangeAspect="1"/>
          </p:cNvPicPr>
          <p:nvPr/>
        </p:nvPicPr>
        <p:blipFill>
          <a:blip r:embed="rId13"/>
          <a:stretch>
            <a:fillRect/>
          </a:stretch>
        </p:blipFill>
        <p:spPr>
          <a:xfrm>
            <a:off x="2856348" y="11034716"/>
            <a:ext cx="901876" cy="895245"/>
          </a:xfrm>
          <a:prstGeom prst="rect">
            <a:avLst/>
          </a:prstGeom>
        </p:spPr>
      </p:pic>
      <p:sp>
        <p:nvSpPr>
          <p:cNvPr id="61" name="Rectángulo 60">
            <a:extLst>
              <a:ext uri="{FF2B5EF4-FFF2-40B4-BE49-F238E27FC236}">
                <a16:creationId xmlns:a16="http://schemas.microsoft.com/office/drawing/2014/main" id="{DF1DDD67-93F8-4EDB-AED7-EE5021830821}"/>
              </a:ext>
            </a:extLst>
          </p:cNvPr>
          <p:cNvSpPr/>
          <p:nvPr/>
        </p:nvSpPr>
        <p:spPr>
          <a:xfrm>
            <a:off x="2012675" y="12175663"/>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
        <p:nvSpPr>
          <p:cNvPr id="33" name="CuadroTexto 32">
            <a:extLst>
              <a:ext uri="{FF2B5EF4-FFF2-40B4-BE49-F238E27FC236}">
                <a16:creationId xmlns:a16="http://schemas.microsoft.com/office/drawing/2014/main" id="{FD8B5E6F-FEAE-40C4-A1B5-A742D93EE381}"/>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endParaRPr lang="es-419" b="1" u="sng" dirty="0">
              <a:solidFill>
                <a:srgbClr val="0070C0"/>
              </a:solidFill>
            </a:endParaRPr>
          </a:p>
          <a:p>
            <a:r>
              <a:rPr lang="es-ES" b="1" u="sng"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303529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2390" y="2848432"/>
            <a:ext cx="6858000" cy="11019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66C0C56A-4994-4CC8-B2B7-EB5BD57AFBC5}"/>
              </a:ext>
            </a:extLst>
          </p:cNvPr>
          <p:cNvPicPr>
            <a:picLocks noChangeAspect="1"/>
          </p:cNvPicPr>
          <p:nvPr/>
        </p:nvPicPr>
        <p:blipFill>
          <a:blip r:embed="rId2"/>
          <a:stretch>
            <a:fillRect/>
          </a:stretch>
        </p:blipFill>
        <p:spPr>
          <a:xfrm>
            <a:off x="-599186" y="5612740"/>
            <a:ext cx="7809883" cy="5159541"/>
          </a:xfrm>
          <a:prstGeom prst="rect">
            <a:avLst/>
          </a:prstGeom>
        </p:spPr>
      </p:pic>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Se ubica una caja con el texto correspondiente y la personaje.</a:t>
            </a:r>
          </a:p>
          <a:p>
            <a:pPr marL="285750" indent="-285750">
              <a:buFont typeface="Arial" panose="020B0604020202020204" pitchFamily="34" charset="0"/>
              <a:buChar char="•"/>
            </a:pPr>
            <a:r>
              <a:rPr lang="es-ES" dirty="0"/>
              <a:t>Se debe desarrollar un recurso infográfico de 3 espacios como se muestra en pantalla. Vínculo: </a:t>
            </a:r>
            <a:r>
              <a:rPr lang="es-ES" dirty="0">
                <a:hlinkClick r:id="rId3"/>
              </a:rPr>
              <a:t>https://www.freepik.es/vector-gratis/plantilla-infografia-elegante-linea-tres-pasos_13514255.htm#page=1&amp;query=diagram%20three&amp;position=29</a:t>
            </a:r>
            <a:endParaRPr lang="es-ES" dirty="0"/>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Abajo se debe incluir el ícono para el recurso </a:t>
            </a:r>
            <a:r>
              <a:rPr lang="es-ES" i="1" dirty="0"/>
              <a:t>Importante</a:t>
            </a:r>
            <a:r>
              <a:rPr lang="es-ES" dirty="0"/>
              <a:t>. Luego, se ubica la caja de texto correspondiente.</a:t>
            </a:r>
            <a:endParaRPr lang="es-ES" b="1"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4"/>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5"/>
          <a:stretch>
            <a:fillRect/>
          </a:stretch>
        </p:blipFill>
        <p:spPr>
          <a:xfrm>
            <a:off x="5991221" y="1095159"/>
            <a:ext cx="339339" cy="329781"/>
          </a:xfrm>
          <a:prstGeom prst="rect">
            <a:avLst/>
          </a:prstGeom>
        </p:spPr>
      </p:pic>
      <p:sp>
        <p:nvSpPr>
          <p:cNvPr id="29" name="Rectángulo 28">
            <a:extLst>
              <a:ext uri="{FF2B5EF4-FFF2-40B4-BE49-F238E27FC236}">
                <a16:creationId xmlns:a16="http://schemas.microsoft.com/office/drawing/2014/main" id="{91387660-8236-4E5F-9C15-DEA7259F4DCC}"/>
              </a:ext>
            </a:extLst>
          </p:cNvPr>
          <p:cNvSpPr/>
          <p:nvPr/>
        </p:nvSpPr>
        <p:spPr>
          <a:xfrm>
            <a:off x="1485899" y="2391718"/>
            <a:ext cx="5177544" cy="2862322"/>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La </a:t>
            </a:r>
            <a:r>
              <a:rPr lang="es-ES" b="1" dirty="0">
                <a:latin typeface="Calibri" panose="020F0502020204030204" pitchFamily="34" charset="0"/>
                <a:cs typeface="Calibri" panose="020F0502020204030204" pitchFamily="34" charset="0"/>
              </a:rPr>
              <a:t>transformación digital</a:t>
            </a:r>
            <a:r>
              <a:rPr lang="es-ES" dirty="0">
                <a:latin typeface="Calibri" panose="020F0502020204030204" pitchFamily="34" charset="0"/>
                <a:cs typeface="Calibri" panose="020F0502020204030204" pitchFamily="34" charset="0"/>
              </a:rPr>
              <a:t> se fundamenta en la </a:t>
            </a:r>
            <a:r>
              <a:rPr lang="es-ES" b="1" dirty="0">
                <a:latin typeface="Calibri" panose="020F0502020204030204" pitchFamily="34" charset="0"/>
                <a:cs typeface="Calibri" panose="020F0502020204030204" pitchFamily="34" charset="0"/>
              </a:rPr>
              <a:t>innovación</a:t>
            </a:r>
            <a:r>
              <a:rPr lang="es-ES" dirty="0">
                <a:latin typeface="Calibri" panose="020F0502020204030204" pitchFamily="34" charset="0"/>
                <a:cs typeface="Calibri" panose="020F0502020204030204" pitchFamily="34" charset="0"/>
              </a:rPr>
              <a:t> y la </a:t>
            </a:r>
            <a:r>
              <a:rPr lang="es-ES" b="1" dirty="0">
                <a:latin typeface="Calibri" panose="020F0502020204030204" pitchFamily="34" charset="0"/>
                <a:cs typeface="Calibri" panose="020F0502020204030204" pitchFamily="34" charset="0"/>
              </a:rPr>
              <a:t>agilidad</a:t>
            </a:r>
            <a:r>
              <a:rPr lang="es-ES" dirty="0">
                <a:latin typeface="Calibri" panose="020F0502020204030204" pitchFamily="34" charset="0"/>
                <a:cs typeface="Calibri" panose="020F0502020204030204" pitchFamily="34" charset="0"/>
              </a:rPr>
              <a:t>. La innovación es cambio, es un proceso de modificar elementos, ideas, o productos ya existentes. que bien puede mejorarlos o crear nuevos. Es así como “</a:t>
            </a:r>
            <a:r>
              <a:rPr lang="es-ES" b="1" dirty="0">
                <a:latin typeface="Calibri" panose="020F0502020204030204" pitchFamily="34" charset="0"/>
                <a:cs typeface="Calibri" panose="020F0502020204030204" pitchFamily="34" charset="0"/>
              </a:rPr>
              <a:t>Lo innovador es mejor que lo existente</a:t>
            </a:r>
            <a:r>
              <a:rPr lang="es-ES" dirty="0">
                <a:latin typeface="Calibri" panose="020F0502020204030204" pitchFamily="34" charset="0"/>
                <a:cs typeface="Calibri" panose="020F0502020204030204" pitchFamily="34" charset="0"/>
              </a:rPr>
              <a:t>”. En un mundo en el que cambia todo permanentemente y a una velocidad increíble, necesitamos que esa innovación sea ágil y flexible.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Profundicemos un poco más en este concepto:</a:t>
            </a:r>
          </a:p>
        </p:txBody>
      </p:sp>
      <p:pic>
        <p:nvPicPr>
          <p:cNvPr id="3" name="Imagen 2">
            <a:extLst>
              <a:ext uri="{FF2B5EF4-FFF2-40B4-BE49-F238E27FC236}">
                <a16:creationId xmlns:a16="http://schemas.microsoft.com/office/drawing/2014/main" id="{649C2963-9946-4BC7-A7DE-0A903A6A1C0F}"/>
              </a:ext>
            </a:extLst>
          </p:cNvPr>
          <p:cNvPicPr>
            <a:picLocks noChangeAspect="1"/>
          </p:cNvPicPr>
          <p:nvPr/>
        </p:nvPicPr>
        <p:blipFill>
          <a:blip r:embed="rId6"/>
          <a:stretch>
            <a:fillRect/>
          </a:stretch>
        </p:blipFill>
        <p:spPr>
          <a:xfrm flipH="1">
            <a:off x="313312" y="2156991"/>
            <a:ext cx="1172587" cy="3534135"/>
          </a:xfrm>
          <a:prstGeom prst="rect">
            <a:avLst/>
          </a:prstGeom>
        </p:spPr>
      </p:pic>
      <p:sp>
        <p:nvSpPr>
          <p:cNvPr id="36" name="Rectángulo 35">
            <a:extLst>
              <a:ext uri="{FF2B5EF4-FFF2-40B4-BE49-F238E27FC236}">
                <a16:creationId xmlns:a16="http://schemas.microsoft.com/office/drawing/2014/main" id="{071C7670-9CFD-4736-8768-FDB8892B3E97}"/>
              </a:ext>
            </a:extLst>
          </p:cNvPr>
          <p:cNvSpPr/>
          <p:nvPr/>
        </p:nvSpPr>
        <p:spPr>
          <a:xfrm>
            <a:off x="1063255" y="5990152"/>
            <a:ext cx="4229385" cy="784830"/>
          </a:xfrm>
          <a:prstGeom prst="rect">
            <a:avLst/>
          </a:prstGeom>
        </p:spPr>
        <p:txBody>
          <a:bodyPr wrap="square">
            <a:spAutoFit/>
          </a:bodyPr>
          <a:lstStyle/>
          <a:p>
            <a:r>
              <a:rPr lang="es-ES" sz="1500" dirty="0">
                <a:latin typeface="Calibri" panose="020F0502020204030204" pitchFamily="34" charset="0"/>
                <a:cs typeface="Calibri" panose="020F0502020204030204" pitchFamily="34" charset="0"/>
              </a:rPr>
              <a:t>La idea de </a:t>
            </a:r>
            <a:r>
              <a:rPr lang="es-ES" sz="1500" b="1" dirty="0">
                <a:latin typeface="Calibri" panose="020F0502020204030204" pitchFamily="34" charset="0"/>
                <a:cs typeface="Calibri" panose="020F0502020204030204" pitchFamily="34" charset="0"/>
              </a:rPr>
              <a:t>ágil</a:t>
            </a:r>
            <a:r>
              <a:rPr lang="es-ES" sz="1500" dirty="0">
                <a:latin typeface="Calibri" panose="020F0502020204030204" pitchFamily="34" charset="0"/>
                <a:cs typeface="Calibri" panose="020F0502020204030204" pitchFamily="34" charset="0"/>
              </a:rPr>
              <a:t> no solo está relacionada con una mentalidad particular y con herramientas para la gestión de proyectos.</a:t>
            </a:r>
          </a:p>
        </p:txBody>
      </p:sp>
      <p:sp>
        <p:nvSpPr>
          <p:cNvPr id="40" name="Rectángulo 39">
            <a:extLst>
              <a:ext uri="{FF2B5EF4-FFF2-40B4-BE49-F238E27FC236}">
                <a16:creationId xmlns:a16="http://schemas.microsoft.com/office/drawing/2014/main" id="{2D862CA2-6BBF-4988-B5B3-DD47FBBC886B}"/>
              </a:ext>
            </a:extLst>
          </p:cNvPr>
          <p:cNvSpPr/>
          <p:nvPr/>
        </p:nvSpPr>
        <p:spPr>
          <a:xfrm>
            <a:off x="1667566" y="7534613"/>
            <a:ext cx="4184596" cy="1015663"/>
          </a:xfrm>
          <a:prstGeom prst="rect">
            <a:avLst/>
          </a:prstGeom>
        </p:spPr>
        <p:txBody>
          <a:bodyPr wrap="square">
            <a:spAutoFit/>
          </a:bodyPr>
          <a:lstStyle/>
          <a:p>
            <a:r>
              <a:rPr lang="es-ES" sz="1500" dirty="0">
                <a:latin typeface="Calibri" panose="020F0502020204030204" pitchFamily="34" charset="0"/>
                <a:cs typeface="Calibri" panose="020F0502020204030204" pitchFamily="34" charset="0"/>
              </a:rPr>
              <a:t>Consiste más bien en una </a:t>
            </a:r>
            <a:r>
              <a:rPr lang="es-ES" sz="1500" b="1" dirty="0">
                <a:latin typeface="Calibri" panose="020F0502020204030204" pitchFamily="34" charset="0"/>
                <a:cs typeface="Calibri" panose="020F0502020204030204" pitchFamily="34" charset="0"/>
              </a:rPr>
              <a:t>metodología de trabajo</a:t>
            </a:r>
            <a:r>
              <a:rPr lang="es-ES" sz="1500" dirty="0">
                <a:latin typeface="Calibri" panose="020F0502020204030204" pitchFamily="34" charset="0"/>
                <a:cs typeface="Calibri" panose="020F0502020204030204" pitchFamily="34" charset="0"/>
              </a:rPr>
              <a:t> que puede utilizarse para acelerar la transformación digital dentro de un entorno rápido y altamente competitivo centrado en los clientes. </a:t>
            </a:r>
          </a:p>
        </p:txBody>
      </p:sp>
      <p:sp>
        <p:nvSpPr>
          <p:cNvPr id="48" name="Rectángulo 47">
            <a:extLst>
              <a:ext uri="{FF2B5EF4-FFF2-40B4-BE49-F238E27FC236}">
                <a16:creationId xmlns:a16="http://schemas.microsoft.com/office/drawing/2014/main" id="{AD70805E-C3C1-44CF-9CF8-B4D4A89E4A07}"/>
              </a:ext>
            </a:extLst>
          </p:cNvPr>
          <p:cNvSpPr/>
          <p:nvPr/>
        </p:nvSpPr>
        <p:spPr>
          <a:xfrm>
            <a:off x="996668" y="9151963"/>
            <a:ext cx="4138967" cy="1015663"/>
          </a:xfrm>
          <a:prstGeom prst="rect">
            <a:avLst/>
          </a:prstGeom>
        </p:spPr>
        <p:txBody>
          <a:bodyPr wrap="square">
            <a:spAutoFit/>
          </a:bodyPr>
          <a:lstStyle/>
          <a:p>
            <a:r>
              <a:rPr lang="es-ES" sz="1500" dirty="0">
                <a:latin typeface="Calibri" panose="020F0502020204030204" pitchFamily="34" charset="0"/>
                <a:cs typeface="Calibri" panose="020F0502020204030204" pitchFamily="34" charset="0"/>
              </a:rPr>
              <a:t>Las empresas que buscan facilitar un </a:t>
            </a:r>
            <a:r>
              <a:rPr lang="es-ES" sz="1500" b="1" dirty="0">
                <a:latin typeface="Calibri" panose="020F0502020204030204" pitchFamily="34" charset="0"/>
                <a:cs typeface="Calibri" panose="020F0502020204030204" pitchFamily="34" charset="0"/>
              </a:rPr>
              <a:t>panorama digital</a:t>
            </a:r>
            <a:r>
              <a:rPr lang="es-ES" sz="1500" dirty="0">
                <a:latin typeface="Calibri" panose="020F0502020204030204" pitchFamily="34" charset="0"/>
                <a:cs typeface="Calibri" panose="020F0502020204030204" pitchFamily="34" charset="0"/>
              </a:rPr>
              <a:t> permiten sus equipos trabajar de manera eficiente, pensando en la agilidad como una </a:t>
            </a:r>
            <a:r>
              <a:rPr lang="es-ES" sz="1500" b="1" dirty="0">
                <a:latin typeface="Calibri" panose="020F0502020204030204" pitchFamily="34" charset="0"/>
                <a:cs typeface="Calibri" panose="020F0502020204030204" pitchFamily="34" charset="0"/>
              </a:rPr>
              <a:t>cultura de innovación</a:t>
            </a:r>
            <a:r>
              <a:rPr lang="es-ES" sz="1500" dirty="0">
                <a:latin typeface="Calibri" panose="020F0502020204030204" pitchFamily="34" charset="0"/>
                <a:cs typeface="Calibri" panose="020F0502020204030204" pitchFamily="34" charset="0"/>
              </a:rPr>
              <a:t>.</a:t>
            </a:r>
          </a:p>
        </p:txBody>
      </p:sp>
      <p:pic>
        <p:nvPicPr>
          <p:cNvPr id="16" name="Imagen 15">
            <a:extLst>
              <a:ext uri="{FF2B5EF4-FFF2-40B4-BE49-F238E27FC236}">
                <a16:creationId xmlns:a16="http://schemas.microsoft.com/office/drawing/2014/main" id="{8FA11609-4DB0-475D-8A8E-F25CDFD5885E}"/>
              </a:ext>
            </a:extLst>
          </p:cNvPr>
          <p:cNvPicPr>
            <a:picLocks noChangeAspect="1"/>
          </p:cNvPicPr>
          <p:nvPr/>
        </p:nvPicPr>
        <p:blipFill>
          <a:blip r:embed="rId7"/>
          <a:stretch>
            <a:fillRect/>
          </a:stretch>
        </p:blipFill>
        <p:spPr>
          <a:xfrm>
            <a:off x="231671" y="6058642"/>
            <a:ext cx="698583" cy="729403"/>
          </a:xfrm>
          <a:prstGeom prst="rect">
            <a:avLst/>
          </a:prstGeom>
        </p:spPr>
      </p:pic>
      <p:pic>
        <p:nvPicPr>
          <p:cNvPr id="20" name="Imagen 19">
            <a:extLst>
              <a:ext uri="{FF2B5EF4-FFF2-40B4-BE49-F238E27FC236}">
                <a16:creationId xmlns:a16="http://schemas.microsoft.com/office/drawing/2014/main" id="{C419A560-6C16-497C-B6F4-C04E418AF2DC}"/>
              </a:ext>
            </a:extLst>
          </p:cNvPr>
          <p:cNvPicPr>
            <a:picLocks noChangeAspect="1"/>
          </p:cNvPicPr>
          <p:nvPr/>
        </p:nvPicPr>
        <p:blipFill>
          <a:blip r:embed="rId8"/>
          <a:stretch>
            <a:fillRect/>
          </a:stretch>
        </p:blipFill>
        <p:spPr>
          <a:xfrm>
            <a:off x="5891350" y="7611768"/>
            <a:ext cx="834930" cy="787892"/>
          </a:xfrm>
          <a:prstGeom prst="rect">
            <a:avLst/>
          </a:prstGeom>
        </p:spPr>
      </p:pic>
      <p:pic>
        <p:nvPicPr>
          <p:cNvPr id="22" name="Imagen 21">
            <a:extLst>
              <a:ext uri="{FF2B5EF4-FFF2-40B4-BE49-F238E27FC236}">
                <a16:creationId xmlns:a16="http://schemas.microsoft.com/office/drawing/2014/main" id="{AD2BF989-5EE9-4F22-BDB7-27424C8407F4}"/>
              </a:ext>
            </a:extLst>
          </p:cNvPr>
          <p:cNvPicPr>
            <a:picLocks noChangeAspect="1"/>
          </p:cNvPicPr>
          <p:nvPr/>
        </p:nvPicPr>
        <p:blipFill>
          <a:blip r:embed="rId9"/>
          <a:stretch>
            <a:fillRect/>
          </a:stretch>
        </p:blipFill>
        <p:spPr>
          <a:xfrm>
            <a:off x="156223" y="9265555"/>
            <a:ext cx="827382" cy="729402"/>
          </a:xfrm>
          <a:prstGeom prst="rect">
            <a:avLst/>
          </a:prstGeom>
        </p:spPr>
      </p:pic>
      <p:pic>
        <p:nvPicPr>
          <p:cNvPr id="51" name="Imagen 50">
            <a:extLst>
              <a:ext uri="{FF2B5EF4-FFF2-40B4-BE49-F238E27FC236}">
                <a16:creationId xmlns:a16="http://schemas.microsoft.com/office/drawing/2014/main" id="{C6FD7601-1CE1-4A21-B4C8-4D7507E494A5}"/>
              </a:ext>
            </a:extLst>
          </p:cNvPr>
          <p:cNvPicPr>
            <a:picLocks noChangeAspect="1"/>
          </p:cNvPicPr>
          <p:nvPr/>
        </p:nvPicPr>
        <p:blipFill>
          <a:blip r:embed="rId10"/>
          <a:stretch>
            <a:fillRect/>
          </a:stretch>
        </p:blipFill>
        <p:spPr>
          <a:xfrm>
            <a:off x="63901" y="10610870"/>
            <a:ext cx="1577539" cy="672774"/>
          </a:xfrm>
          <a:prstGeom prst="rect">
            <a:avLst/>
          </a:prstGeom>
        </p:spPr>
      </p:pic>
      <p:sp>
        <p:nvSpPr>
          <p:cNvPr id="57" name="Rectángulo: esquinas redondeadas 56">
            <a:extLst>
              <a:ext uri="{FF2B5EF4-FFF2-40B4-BE49-F238E27FC236}">
                <a16:creationId xmlns:a16="http://schemas.microsoft.com/office/drawing/2014/main" id="{F84FCFDB-CAB3-4ED9-B6A2-23EC7ABE13AB}"/>
              </a:ext>
            </a:extLst>
          </p:cNvPr>
          <p:cNvSpPr/>
          <p:nvPr/>
        </p:nvSpPr>
        <p:spPr>
          <a:xfrm>
            <a:off x="140868" y="11355675"/>
            <a:ext cx="6449181" cy="1894116"/>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Las </a:t>
            </a:r>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metodologías ágiles</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son muy utilizadas debido a sus ventajas dentro de las organizaciones. Estas permiten adaptar las formas de trabajo a las necesidades de los proyectos, garantizando victorias tempranas, respuestas rápidas y flexibles para acomodar el desarrollo de los proyectos según el cliente o al mismo entorno.</a:t>
            </a:r>
            <a:endParaRPr lang="es-419" b="1" dirty="0">
              <a:latin typeface="Calibri" panose="020F0502020204030204" pitchFamily="34" charset="0"/>
              <a:cs typeface="Calibri" panose="020F0502020204030204" pitchFamily="34" charset="0"/>
            </a:endParaRPr>
          </a:p>
        </p:txBody>
      </p:sp>
      <p:sp>
        <p:nvSpPr>
          <p:cNvPr id="58" name="CuadroTexto 57">
            <a:extLst>
              <a:ext uri="{FF2B5EF4-FFF2-40B4-BE49-F238E27FC236}">
                <a16:creationId xmlns:a16="http://schemas.microsoft.com/office/drawing/2014/main" id="{DD8FF978-A72E-4852-ABCD-B120B151EE62}"/>
              </a:ext>
            </a:extLst>
          </p:cNvPr>
          <p:cNvSpPr txBox="1"/>
          <p:nvPr/>
        </p:nvSpPr>
        <p:spPr>
          <a:xfrm>
            <a:off x="-3467100" y="5121886"/>
            <a:ext cx="3792722" cy="923330"/>
          </a:xfrm>
          <a:prstGeom prst="rect">
            <a:avLst/>
          </a:prstGeom>
          <a:solidFill>
            <a:srgbClr val="FFFF00"/>
          </a:solidFill>
        </p:spPr>
        <p:txBody>
          <a:bodyPr wrap="square" rtlCol="0">
            <a:spAutoFit/>
          </a:bodyPr>
          <a:lstStyle/>
          <a:p>
            <a:pPr algn="ctr"/>
            <a:r>
              <a:rPr lang="es-ES" dirty="0"/>
              <a:t>Infografía de secuencia con 3 espacios con su respectivo texto e ícono. </a:t>
            </a:r>
            <a:endParaRPr lang="es-CO" dirty="0"/>
          </a:p>
        </p:txBody>
      </p:sp>
      <p:sp>
        <p:nvSpPr>
          <p:cNvPr id="21" name="Rectángulo 20">
            <a:extLst>
              <a:ext uri="{FF2B5EF4-FFF2-40B4-BE49-F238E27FC236}">
                <a16:creationId xmlns:a16="http://schemas.microsoft.com/office/drawing/2014/main" id="{C39D8922-5DFB-48A7-A1A0-F549CF8D5C4B}"/>
              </a:ext>
            </a:extLst>
          </p:cNvPr>
          <p:cNvSpPr/>
          <p:nvPr/>
        </p:nvSpPr>
        <p:spPr>
          <a:xfrm>
            <a:off x="2012675" y="13280563"/>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
        <p:nvSpPr>
          <p:cNvPr id="24" name="CuadroTexto 23">
            <a:extLst>
              <a:ext uri="{FF2B5EF4-FFF2-40B4-BE49-F238E27FC236}">
                <a16:creationId xmlns:a16="http://schemas.microsoft.com/office/drawing/2014/main" id="{71813ADC-653C-4CD0-966A-D42AD930C098}"/>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endParaRPr lang="es-419" b="1" u="sng" dirty="0">
              <a:solidFill>
                <a:srgbClr val="0070C0"/>
              </a:solidFill>
            </a:endParaRPr>
          </a:p>
          <a:p>
            <a:r>
              <a:rPr lang="es-ES" b="1" u="sng"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427539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6833" y="2863500"/>
            <a:ext cx="6858000" cy="1285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Se ubica una caja con el texto correspondiente y la personaje.</a:t>
            </a:r>
          </a:p>
          <a:p>
            <a:pPr marL="285750" indent="-285750">
              <a:buFont typeface="Arial" panose="020B0604020202020204" pitchFamily="34" charset="0"/>
              <a:buChar char="•"/>
            </a:pPr>
            <a:r>
              <a:rPr lang="es-ES" dirty="0"/>
              <a:t>Se debe desarrollar un recurso infográfico de 5 espacios como se muestra en pantalla. Esta se toma del documento de autor.</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Luego se continua con caja de texto y se debe desarrollar un recurso infográfico de 2 espacios como se muestra en pantalla. Vínculo: </a:t>
            </a:r>
            <a:r>
              <a:rPr lang="es-ES" dirty="0">
                <a:hlinkClick r:id="rId2"/>
              </a:rPr>
              <a:t>https://www.freepik.es/vector-gratis/dos-puntos-plantilla-grafico-proceso-proyecto-presentacion_2767026.htm#page=1&amp;query=diagram%20two&amp;position=44</a:t>
            </a:r>
            <a:r>
              <a:rPr lang="es-ES" dirty="0"/>
              <a:t> </a:t>
            </a:r>
          </a:p>
          <a:p>
            <a:pPr marL="285750" indent="-285750">
              <a:buFont typeface="Arial" panose="020B0604020202020204" pitchFamily="34" charset="0"/>
              <a:buChar char="•"/>
            </a:pPr>
            <a:endParaRPr lang="es-ES"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sp>
        <p:nvSpPr>
          <p:cNvPr id="58" name="CuadroTexto 57">
            <a:extLst>
              <a:ext uri="{FF2B5EF4-FFF2-40B4-BE49-F238E27FC236}">
                <a16:creationId xmlns:a16="http://schemas.microsoft.com/office/drawing/2014/main" id="{DD8FF978-A72E-4852-ABCD-B120B151EE62}"/>
              </a:ext>
            </a:extLst>
          </p:cNvPr>
          <p:cNvSpPr txBox="1"/>
          <p:nvPr/>
        </p:nvSpPr>
        <p:spPr>
          <a:xfrm>
            <a:off x="-3453040" y="11900275"/>
            <a:ext cx="3792722" cy="923330"/>
          </a:xfrm>
          <a:prstGeom prst="rect">
            <a:avLst/>
          </a:prstGeom>
          <a:solidFill>
            <a:srgbClr val="FFFF00"/>
          </a:solidFill>
        </p:spPr>
        <p:txBody>
          <a:bodyPr wrap="square" rtlCol="0">
            <a:spAutoFit/>
          </a:bodyPr>
          <a:lstStyle/>
          <a:p>
            <a:pPr algn="ctr"/>
            <a:r>
              <a:rPr lang="es-ES" dirty="0"/>
              <a:t>Infografía de comparación con 2 espacios con su respectivo ícono y texto. </a:t>
            </a:r>
            <a:endParaRPr lang="es-CO" dirty="0"/>
          </a:p>
        </p:txBody>
      </p:sp>
      <p:pic>
        <p:nvPicPr>
          <p:cNvPr id="4" name="Imagen 3">
            <a:extLst>
              <a:ext uri="{FF2B5EF4-FFF2-40B4-BE49-F238E27FC236}">
                <a16:creationId xmlns:a16="http://schemas.microsoft.com/office/drawing/2014/main" id="{B2DC45EA-6212-49B0-AA45-1F344D7DCD5B}"/>
              </a:ext>
            </a:extLst>
          </p:cNvPr>
          <p:cNvPicPr>
            <a:picLocks noChangeAspect="1"/>
          </p:cNvPicPr>
          <p:nvPr/>
        </p:nvPicPr>
        <p:blipFill>
          <a:blip r:embed="rId5"/>
          <a:stretch>
            <a:fillRect/>
          </a:stretch>
        </p:blipFill>
        <p:spPr>
          <a:xfrm>
            <a:off x="5388594" y="2204733"/>
            <a:ext cx="1314450" cy="2200275"/>
          </a:xfrm>
          <a:prstGeom prst="rect">
            <a:avLst/>
          </a:prstGeom>
        </p:spPr>
      </p:pic>
      <p:pic>
        <p:nvPicPr>
          <p:cNvPr id="24" name="Imagen 23">
            <a:extLst>
              <a:ext uri="{FF2B5EF4-FFF2-40B4-BE49-F238E27FC236}">
                <a16:creationId xmlns:a16="http://schemas.microsoft.com/office/drawing/2014/main" id="{1423B1D7-C5F1-4C91-9948-42ED52037A2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036" y="4603318"/>
            <a:ext cx="6418013" cy="4657975"/>
          </a:xfrm>
          <a:prstGeom prst="rect">
            <a:avLst/>
          </a:prstGeom>
          <a:noFill/>
          <a:ln>
            <a:noFill/>
          </a:ln>
        </p:spPr>
      </p:pic>
      <p:sp>
        <p:nvSpPr>
          <p:cNvPr id="29" name="Rectángulo 28">
            <a:extLst>
              <a:ext uri="{FF2B5EF4-FFF2-40B4-BE49-F238E27FC236}">
                <a16:creationId xmlns:a16="http://schemas.microsoft.com/office/drawing/2014/main" id="{91387660-8236-4E5F-9C15-DEA7259F4DCC}"/>
              </a:ext>
            </a:extLst>
          </p:cNvPr>
          <p:cNvSpPr/>
          <p:nvPr/>
        </p:nvSpPr>
        <p:spPr>
          <a:xfrm>
            <a:off x="401776" y="2403043"/>
            <a:ext cx="4987841" cy="2308324"/>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Ya que conoces en qué consiste la transformación digital en el marco de la innovación y la agilidad, es momento de examinar el </a:t>
            </a:r>
            <a:r>
              <a:rPr lang="es-ES" b="1" dirty="0">
                <a:latin typeface="Calibri" panose="020F0502020204030204" pitchFamily="34" charset="0"/>
                <a:cs typeface="Calibri" panose="020F0502020204030204" pitchFamily="34" charset="0"/>
              </a:rPr>
              <a:t>modelo de innovación digital</a:t>
            </a:r>
            <a:r>
              <a:rPr lang="es-ES" dirty="0">
                <a:latin typeface="Calibri" panose="020F0502020204030204" pitchFamily="34" charset="0"/>
                <a:cs typeface="Calibri" panose="020F0502020204030204" pitchFamily="34" charset="0"/>
              </a:rPr>
              <a:t> del Observatorio de Innovación Digital (</a:t>
            </a:r>
            <a:r>
              <a:rPr lang="es-ES" dirty="0" err="1">
                <a:latin typeface="Calibri" panose="020F0502020204030204" pitchFamily="34" charset="0"/>
                <a:cs typeface="Calibri" panose="020F0502020204030204" pitchFamily="34" charset="0"/>
              </a:rPr>
              <a:t>OID</a:t>
            </a:r>
            <a:r>
              <a:rPr lang="es-ES" dirty="0">
                <a:latin typeface="Calibri" panose="020F0502020204030204" pitchFamily="34" charset="0"/>
                <a:cs typeface="Calibri" panose="020F0502020204030204" pitchFamily="34" charset="0"/>
              </a:rPr>
              <a:t>). Este señala que uno de los habilitadores, entre otros, para la transformación digital es la </a:t>
            </a:r>
            <a:r>
              <a:rPr lang="es-ES" b="1" dirty="0">
                <a:latin typeface="Calibri" panose="020F0502020204030204" pitchFamily="34" charset="0"/>
                <a:cs typeface="Calibri" panose="020F0502020204030204" pitchFamily="34" charset="0"/>
              </a:rPr>
              <a:t>innovación</a:t>
            </a:r>
            <a:r>
              <a:rPr lang="es-ES" dirty="0">
                <a:latin typeface="Calibri" panose="020F0502020204030204" pitchFamily="34" charset="0"/>
                <a:cs typeface="Calibri" panose="020F0502020204030204" pitchFamily="34" charset="0"/>
              </a:rPr>
              <a:t>; y una de las palancas para generarla es la agilidad.</a:t>
            </a:r>
          </a:p>
        </p:txBody>
      </p:sp>
      <p:pic>
        <p:nvPicPr>
          <p:cNvPr id="7" name="Imagen 6">
            <a:extLst>
              <a:ext uri="{FF2B5EF4-FFF2-40B4-BE49-F238E27FC236}">
                <a16:creationId xmlns:a16="http://schemas.microsoft.com/office/drawing/2014/main" id="{9C7F8417-7EC0-43E2-91A9-F0CA3809924D}"/>
              </a:ext>
            </a:extLst>
          </p:cNvPr>
          <p:cNvPicPr>
            <a:picLocks noChangeAspect="1"/>
          </p:cNvPicPr>
          <p:nvPr/>
        </p:nvPicPr>
        <p:blipFill>
          <a:blip r:embed="rId7"/>
          <a:stretch>
            <a:fillRect/>
          </a:stretch>
        </p:blipFill>
        <p:spPr>
          <a:xfrm>
            <a:off x="686197" y="11163370"/>
            <a:ext cx="5485606" cy="2031324"/>
          </a:xfrm>
          <a:prstGeom prst="rect">
            <a:avLst/>
          </a:prstGeom>
        </p:spPr>
      </p:pic>
      <p:sp>
        <p:nvSpPr>
          <p:cNvPr id="28" name="Rectángulo 27">
            <a:extLst>
              <a:ext uri="{FF2B5EF4-FFF2-40B4-BE49-F238E27FC236}">
                <a16:creationId xmlns:a16="http://schemas.microsoft.com/office/drawing/2014/main" id="{0E412E3B-740D-4D49-82DE-F3CFE5CD60C5}"/>
              </a:ext>
            </a:extLst>
          </p:cNvPr>
          <p:cNvSpPr/>
          <p:nvPr/>
        </p:nvSpPr>
        <p:spPr>
          <a:xfrm>
            <a:off x="219993" y="9309845"/>
            <a:ext cx="6418013" cy="2031325"/>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Como pudimos apreciar, existe una clara </a:t>
            </a:r>
            <a:r>
              <a:rPr lang="es-ES" b="1" dirty="0">
                <a:latin typeface="Calibri" panose="020F0502020204030204" pitchFamily="34" charset="0"/>
                <a:cs typeface="Calibri" panose="020F0502020204030204" pitchFamily="34" charset="0"/>
              </a:rPr>
              <a:t>correlación</a:t>
            </a:r>
            <a:r>
              <a:rPr lang="es-ES" dirty="0">
                <a:latin typeface="Calibri" panose="020F0502020204030204" pitchFamily="34" charset="0"/>
                <a:cs typeface="Calibri" panose="020F0502020204030204" pitchFamily="34" charset="0"/>
              </a:rPr>
              <a:t> entra la </a:t>
            </a:r>
            <a:r>
              <a:rPr lang="es-ES" b="1" dirty="0">
                <a:latin typeface="Calibri" panose="020F0502020204030204" pitchFamily="34" charset="0"/>
                <a:cs typeface="Calibri" panose="020F0502020204030204" pitchFamily="34" charset="0"/>
              </a:rPr>
              <a:t>innovación</a:t>
            </a:r>
            <a:r>
              <a:rPr lang="es-ES" dirty="0">
                <a:latin typeface="Calibri" panose="020F0502020204030204" pitchFamily="34" charset="0"/>
                <a:cs typeface="Calibri" panose="020F0502020204030204" pitchFamily="34" charset="0"/>
              </a:rPr>
              <a:t> y la </a:t>
            </a:r>
            <a:r>
              <a:rPr lang="es-ES" b="1" dirty="0">
                <a:latin typeface="Calibri" panose="020F0502020204030204" pitchFamily="34" charset="0"/>
                <a:cs typeface="Calibri" panose="020F0502020204030204" pitchFamily="34" charset="0"/>
              </a:rPr>
              <a:t>transformación digital</a:t>
            </a:r>
            <a:r>
              <a:rPr lang="es-ES" dirty="0">
                <a:latin typeface="Calibri" panose="020F0502020204030204" pitchFamily="34" charset="0"/>
                <a:cs typeface="Calibri" panose="020F0502020204030204" pitchFamily="34" charset="0"/>
              </a:rPr>
              <a:t>, y aunque son usadas como sinónimos, afirmamos que la innovación es un habilitador o facilitador para que los procesos de transformación se den. Hay por lo menos una distinción entre una y la otra, varios autores han conceptuado que la diferencia se basa en la </a:t>
            </a:r>
            <a:r>
              <a:rPr lang="es-ES" b="1" dirty="0">
                <a:latin typeface="Calibri" panose="020F0502020204030204" pitchFamily="34" charset="0"/>
                <a:cs typeface="Calibri" panose="020F0502020204030204" pitchFamily="34" charset="0"/>
              </a:rPr>
              <a:t>velocidad</a:t>
            </a:r>
            <a:r>
              <a:rPr lang="es-ES" dirty="0">
                <a:latin typeface="Calibri" panose="020F0502020204030204" pitchFamily="34" charset="0"/>
                <a:cs typeface="Calibri" panose="020F0502020204030204" pitchFamily="34" charset="0"/>
              </a:rPr>
              <a:t>. ¡Veamos de qué se trata!</a:t>
            </a:r>
          </a:p>
        </p:txBody>
      </p:sp>
      <p:pic>
        <p:nvPicPr>
          <p:cNvPr id="15" name="Imagen 14">
            <a:extLst>
              <a:ext uri="{FF2B5EF4-FFF2-40B4-BE49-F238E27FC236}">
                <a16:creationId xmlns:a16="http://schemas.microsoft.com/office/drawing/2014/main" id="{7E15CD8F-7E9B-4777-90FD-8B8A9766ED78}"/>
              </a:ext>
            </a:extLst>
          </p:cNvPr>
          <p:cNvPicPr>
            <a:picLocks noChangeAspect="1"/>
          </p:cNvPicPr>
          <p:nvPr/>
        </p:nvPicPr>
        <p:blipFill>
          <a:blip r:embed="rId8"/>
          <a:stretch>
            <a:fillRect/>
          </a:stretch>
        </p:blipFill>
        <p:spPr>
          <a:xfrm>
            <a:off x="2685143" y="11446724"/>
            <a:ext cx="1330831" cy="1376881"/>
          </a:xfrm>
          <a:prstGeom prst="rect">
            <a:avLst/>
          </a:prstGeom>
        </p:spPr>
      </p:pic>
      <p:sp>
        <p:nvSpPr>
          <p:cNvPr id="31" name="Rectángulo: esquinas redondeadas 30">
            <a:extLst>
              <a:ext uri="{FF2B5EF4-FFF2-40B4-BE49-F238E27FC236}">
                <a16:creationId xmlns:a16="http://schemas.microsoft.com/office/drawing/2014/main" id="{EB6A38A6-8455-41C2-ABF4-326060CBFFBF}"/>
              </a:ext>
            </a:extLst>
          </p:cNvPr>
          <p:cNvSpPr/>
          <p:nvPr/>
        </p:nvSpPr>
        <p:spPr>
          <a:xfrm>
            <a:off x="105023" y="13194694"/>
            <a:ext cx="2761095" cy="1894116"/>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Las </a:t>
            </a:r>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transformaciones</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llevan tiempo, es difícil moverse de un estado a otro, es todo un </a:t>
            </a:r>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proceso</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endParaRPr lang="es-419" b="1" dirty="0">
              <a:latin typeface="Calibri" panose="020F0502020204030204" pitchFamily="34" charset="0"/>
              <a:cs typeface="Calibri" panose="020F0502020204030204" pitchFamily="34" charset="0"/>
            </a:endParaRPr>
          </a:p>
        </p:txBody>
      </p:sp>
      <p:sp>
        <p:nvSpPr>
          <p:cNvPr id="32" name="Rectángulo: esquinas redondeadas 31">
            <a:extLst>
              <a:ext uri="{FF2B5EF4-FFF2-40B4-BE49-F238E27FC236}">
                <a16:creationId xmlns:a16="http://schemas.microsoft.com/office/drawing/2014/main" id="{F5B08AB1-F3D0-4CAB-8079-0FE2B77F8B7E}"/>
              </a:ext>
            </a:extLst>
          </p:cNvPr>
          <p:cNvSpPr/>
          <p:nvPr/>
        </p:nvSpPr>
        <p:spPr>
          <a:xfrm>
            <a:off x="4000500" y="13199922"/>
            <a:ext cx="2761095" cy="1894116"/>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00"/>
                </a:solidFill>
                <a:latin typeface="Calibri" panose="020F0502020204030204" pitchFamily="34" charset="0"/>
                <a:ea typeface="Arial" panose="020B0604020202020204" pitchFamily="34" charset="0"/>
                <a:cs typeface="Calibri" panose="020F0502020204030204" pitchFamily="34" charset="0"/>
              </a:rPr>
              <a:t>L</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 </a:t>
            </a:r>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innovación</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se asocia generalmente a un momento de </a:t>
            </a:r>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explosión repentina de creatividad</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es decir se mueve mucho más rápido.</a:t>
            </a:r>
            <a:endParaRPr lang="es-419" b="1" dirty="0">
              <a:latin typeface="Calibri" panose="020F0502020204030204" pitchFamily="34" charset="0"/>
              <a:cs typeface="Calibri" panose="020F0502020204030204" pitchFamily="34" charset="0"/>
            </a:endParaRPr>
          </a:p>
        </p:txBody>
      </p:sp>
      <p:pic>
        <p:nvPicPr>
          <p:cNvPr id="18" name="Imagen 17">
            <a:extLst>
              <a:ext uri="{FF2B5EF4-FFF2-40B4-BE49-F238E27FC236}">
                <a16:creationId xmlns:a16="http://schemas.microsoft.com/office/drawing/2014/main" id="{372CA8AE-6FC0-400E-838E-A611FF8A8C33}"/>
              </a:ext>
            </a:extLst>
          </p:cNvPr>
          <p:cNvPicPr>
            <a:picLocks noChangeAspect="1"/>
          </p:cNvPicPr>
          <p:nvPr/>
        </p:nvPicPr>
        <p:blipFill>
          <a:blip r:embed="rId9"/>
          <a:stretch>
            <a:fillRect/>
          </a:stretch>
        </p:blipFill>
        <p:spPr>
          <a:xfrm>
            <a:off x="4893592" y="12047580"/>
            <a:ext cx="662582" cy="662582"/>
          </a:xfrm>
          <a:prstGeom prst="rect">
            <a:avLst/>
          </a:prstGeom>
        </p:spPr>
      </p:pic>
      <p:pic>
        <p:nvPicPr>
          <p:cNvPr id="21" name="Imagen 20">
            <a:extLst>
              <a:ext uri="{FF2B5EF4-FFF2-40B4-BE49-F238E27FC236}">
                <a16:creationId xmlns:a16="http://schemas.microsoft.com/office/drawing/2014/main" id="{C1DC436C-E66E-4A86-8E0B-FA3183B9B97B}"/>
              </a:ext>
            </a:extLst>
          </p:cNvPr>
          <p:cNvPicPr>
            <a:picLocks noChangeAspect="1"/>
          </p:cNvPicPr>
          <p:nvPr/>
        </p:nvPicPr>
        <p:blipFill>
          <a:blip r:embed="rId10"/>
          <a:stretch>
            <a:fillRect/>
          </a:stretch>
        </p:blipFill>
        <p:spPr>
          <a:xfrm>
            <a:off x="1202269" y="11991825"/>
            <a:ext cx="579130" cy="686376"/>
          </a:xfrm>
          <a:prstGeom prst="rect">
            <a:avLst/>
          </a:prstGeom>
        </p:spPr>
      </p:pic>
      <p:sp>
        <p:nvSpPr>
          <p:cNvPr id="19" name="Rectángulo 18">
            <a:extLst>
              <a:ext uri="{FF2B5EF4-FFF2-40B4-BE49-F238E27FC236}">
                <a16:creationId xmlns:a16="http://schemas.microsoft.com/office/drawing/2014/main" id="{68089341-BE3B-41ED-8F25-BE2239C9F5D2}"/>
              </a:ext>
            </a:extLst>
          </p:cNvPr>
          <p:cNvSpPr/>
          <p:nvPr/>
        </p:nvSpPr>
        <p:spPr>
          <a:xfrm>
            <a:off x="2012675" y="15125339"/>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
        <p:nvSpPr>
          <p:cNvPr id="20" name="CuadroTexto 19">
            <a:extLst>
              <a:ext uri="{FF2B5EF4-FFF2-40B4-BE49-F238E27FC236}">
                <a16:creationId xmlns:a16="http://schemas.microsoft.com/office/drawing/2014/main" id="{2D88BC10-C4D4-4742-9F19-40E4475FE84B}"/>
              </a:ext>
            </a:extLst>
          </p:cNvPr>
          <p:cNvSpPr txBox="1"/>
          <p:nvPr/>
        </p:nvSpPr>
        <p:spPr>
          <a:xfrm>
            <a:off x="-2590453" y="5901873"/>
            <a:ext cx="3792722" cy="923330"/>
          </a:xfrm>
          <a:prstGeom prst="rect">
            <a:avLst/>
          </a:prstGeom>
          <a:solidFill>
            <a:srgbClr val="FFFF00"/>
          </a:solidFill>
        </p:spPr>
        <p:txBody>
          <a:bodyPr wrap="square" rtlCol="0">
            <a:spAutoFit/>
          </a:bodyPr>
          <a:lstStyle/>
          <a:p>
            <a:pPr algn="ctr"/>
            <a:r>
              <a:rPr lang="es-ES" dirty="0"/>
              <a:t>Infografía de 5 espacios tipo ciclo con su respectivo ícono y texto y en el centro el eje de la infografía. </a:t>
            </a:r>
            <a:endParaRPr lang="es-CO" dirty="0"/>
          </a:p>
        </p:txBody>
      </p:sp>
      <p:sp>
        <p:nvSpPr>
          <p:cNvPr id="23" name="CuadroTexto 22">
            <a:extLst>
              <a:ext uri="{FF2B5EF4-FFF2-40B4-BE49-F238E27FC236}">
                <a16:creationId xmlns:a16="http://schemas.microsoft.com/office/drawing/2014/main" id="{25CC7B72-9788-44AB-885F-E7846D55CFF7}"/>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endParaRPr lang="es-419" b="1" u="sng" dirty="0">
              <a:solidFill>
                <a:srgbClr val="0070C0"/>
              </a:solidFill>
            </a:endParaRPr>
          </a:p>
          <a:p>
            <a:r>
              <a:rPr lang="es-ES" b="1" u="sng"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76449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6833" y="2863501"/>
            <a:ext cx="6858000" cy="841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lnSpcReduction="10000"/>
          </a:bodyPr>
          <a:lstStyle/>
          <a:p>
            <a:pPr marL="285750" indent="-285750">
              <a:buFont typeface="Arial" panose="020B0604020202020204" pitchFamily="34" charset="0"/>
              <a:buChar char="•"/>
            </a:pPr>
            <a:r>
              <a:rPr lang="es-ES" dirty="0"/>
              <a:t>Se ubica una caja con el texto correspondiente.</a:t>
            </a:r>
          </a:p>
          <a:p>
            <a:pPr marL="285750" indent="-285750">
              <a:buFont typeface="Arial" panose="020B0604020202020204" pitchFamily="34" charset="0"/>
              <a:buChar char="•"/>
            </a:pPr>
            <a:r>
              <a:rPr lang="es-ES" dirty="0"/>
              <a:t>Luego se presenta una imagen de un tablero tradicional y con tiza se indican las palabras como se muestra en pantalla. Vínculo de referencia: </a:t>
            </a:r>
            <a:r>
              <a:rPr lang="es-ES" dirty="0">
                <a:hlinkClick r:id="rId2"/>
              </a:rPr>
              <a:t>https://www.freepik.es/vector-gratis/formulas-cientificas-estilo-dibujado-mano_7458759.htm#page=1&amp;query=mathematics%20formulas&amp;position=17</a:t>
            </a:r>
            <a:r>
              <a:rPr lang="es-ES" dirty="0"/>
              <a:t> </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Luego se continua con caja de texto y se debe desarrollar un recurso infográfico de 4 espacios como se muestra en pantalla sobre una imagen que denota ideas. Vínculo: </a:t>
            </a:r>
            <a:r>
              <a:rPr lang="es-ES" dirty="0">
                <a:hlinkClick r:id="rId3"/>
              </a:rPr>
              <a:t>https://www.freepik.es/foto-gratis/concepto-idea-creativa-e-innovacion-bola-papel-como-bombilla_5956748.htm#page=2&amp;query=innovaci%C3%B3n&amp;position=38</a:t>
            </a: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4"/>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5"/>
          <a:stretch>
            <a:fillRect/>
          </a:stretch>
        </p:blipFill>
        <p:spPr>
          <a:xfrm>
            <a:off x="5991221" y="1095159"/>
            <a:ext cx="339339" cy="329781"/>
          </a:xfrm>
          <a:prstGeom prst="rect">
            <a:avLst/>
          </a:prstGeom>
        </p:spPr>
      </p:pic>
      <p:sp>
        <p:nvSpPr>
          <p:cNvPr id="58" name="CuadroTexto 57">
            <a:extLst>
              <a:ext uri="{FF2B5EF4-FFF2-40B4-BE49-F238E27FC236}">
                <a16:creationId xmlns:a16="http://schemas.microsoft.com/office/drawing/2014/main" id="{DD8FF978-A72E-4852-ABCD-B120B151EE62}"/>
              </a:ext>
            </a:extLst>
          </p:cNvPr>
          <p:cNvSpPr txBox="1"/>
          <p:nvPr/>
        </p:nvSpPr>
        <p:spPr>
          <a:xfrm>
            <a:off x="-3756489" y="4583713"/>
            <a:ext cx="3792722" cy="923330"/>
          </a:xfrm>
          <a:prstGeom prst="rect">
            <a:avLst/>
          </a:prstGeom>
          <a:solidFill>
            <a:srgbClr val="FFFF00"/>
          </a:solidFill>
        </p:spPr>
        <p:txBody>
          <a:bodyPr wrap="square" rtlCol="0">
            <a:spAutoFit/>
          </a:bodyPr>
          <a:lstStyle/>
          <a:p>
            <a:pPr algn="ctr"/>
            <a:r>
              <a:rPr lang="es-ES" dirty="0"/>
              <a:t>Imagen de tablero tradicional con tiza con algunas fórmulas y el texto que se desea destacar.</a:t>
            </a:r>
            <a:endParaRPr lang="es-CO" dirty="0"/>
          </a:p>
        </p:txBody>
      </p:sp>
      <p:sp>
        <p:nvSpPr>
          <p:cNvPr id="29" name="Rectángulo 28">
            <a:extLst>
              <a:ext uri="{FF2B5EF4-FFF2-40B4-BE49-F238E27FC236}">
                <a16:creationId xmlns:a16="http://schemas.microsoft.com/office/drawing/2014/main" id="{91387660-8236-4E5F-9C15-DEA7259F4DCC}"/>
              </a:ext>
            </a:extLst>
          </p:cNvPr>
          <p:cNvSpPr/>
          <p:nvPr/>
        </p:nvSpPr>
        <p:spPr>
          <a:xfrm>
            <a:off x="268426" y="2212543"/>
            <a:ext cx="6395017" cy="5078313"/>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Como vimos, la relación de la innovación y la agilidad es estrecha, son el </a:t>
            </a:r>
            <a:r>
              <a:rPr lang="es-ES" b="1" dirty="0">
                <a:latin typeface="Calibri" panose="020F0502020204030204" pitchFamily="34" charset="0"/>
                <a:cs typeface="Calibri" panose="020F0502020204030204" pitchFamily="34" charset="0"/>
              </a:rPr>
              <a:t>binomio fundamental</a:t>
            </a:r>
            <a:r>
              <a:rPr lang="es-ES" dirty="0">
                <a:latin typeface="Calibri" panose="020F0502020204030204" pitchFamily="34" charset="0"/>
                <a:cs typeface="Calibri" panose="020F0502020204030204" pitchFamily="34" charset="0"/>
              </a:rPr>
              <a:t> para los procesos de transformación digital. Como dice Guillermo </a:t>
            </a:r>
            <a:r>
              <a:rPr lang="es-ES" dirty="0" err="1">
                <a:latin typeface="Calibri" panose="020F0502020204030204" pitchFamily="34" charset="0"/>
                <a:cs typeface="Calibri" panose="020F0502020204030204" pitchFamily="34" charset="0"/>
              </a:rPr>
              <a:t>Beuchat</a:t>
            </a:r>
            <a:r>
              <a:rPr lang="es-ES" dirty="0">
                <a:latin typeface="Calibri" panose="020F0502020204030204" pitchFamily="34" charset="0"/>
                <a:cs typeface="Calibri" panose="020F0502020204030204" pitchFamily="34" charset="0"/>
              </a:rPr>
              <a:t>: “Se puede ser extraordinariamente ágil para seguir haciendo más de lo mismo” . Es por esto que la propuesta siempre será considerar en nuestros proyectos la fórmula ganadora:  </a:t>
            </a: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Ahora bien, para desarrollar la innovación y así impulsar la agilidad organizacional es necesario centrar los esfuerzos en las </a:t>
            </a:r>
            <a:r>
              <a:rPr lang="es-ES" b="1" dirty="0">
                <a:latin typeface="Calibri" panose="020F0502020204030204" pitchFamily="34" charset="0"/>
                <a:cs typeface="Calibri" panose="020F0502020204030204" pitchFamily="34" charset="0"/>
              </a:rPr>
              <a:t>personas</a:t>
            </a:r>
            <a:r>
              <a:rPr lang="es-ES" dirty="0">
                <a:latin typeface="Calibri" panose="020F0502020204030204" pitchFamily="34" charset="0"/>
                <a:cs typeface="Calibri" panose="020F0502020204030204" pitchFamily="34" charset="0"/>
              </a:rPr>
              <a:t>, para luego llevarlas a los </a:t>
            </a:r>
            <a:r>
              <a:rPr lang="es-ES" b="1" dirty="0">
                <a:latin typeface="Calibri" panose="020F0502020204030204" pitchFamily="34" charset="0"/>
                <a:cs typeface="Calibri" panose="020F0502020204030204" pitchFamily="34" charset="0"/>
              </a:rPr>
              <a:t>procesos</a:t>
            </a:r>
            <a:r>
              <a:rPr lang="es-ES" dirty="0">
                <a:latin typeface="Calibri" panose="020F0502020204030204" pitchFamily="34" charset="0"/>
                <a:cs typeface="Calibri" panose="020F0502020204030204" pitchFamily="34" charset="0"/>
              </a:rPr>
              <a:t> y a las </a:t>
            </a:r>
            <a:r>
              <a:rPr lang="es-ES" b="1" dirty="0">
                <a:latin typeface="Calibri" panose="020F0502020204030204" pitchFamily="34" charset="0"/>
                <a:cs typeface="Calibri" panose="020F0502020204030204" pitchFamily="34" charset="0"/>
              </a:rPr>
              <a:t>tecnologías</a:t>
            </a:r>
            <a:r>
              <a:rPr lang="es-ES" dirty="0">
                <a:latin typeface="Calibri" panose="020F0502020204030204" pitchFamily="34" charset="0"/>
                <a:cs typeface="Calibri" panose="020F0502020204030204" pitchFamily="34" charset="0"/>
              </a:rPr>
              <a:t>. En este tema, vale la pena destacar los siguientes aspectos clave: </a:t>
            </a:r>
          </a:p>
        </p:txBody>
      </p:sp>
      <p:pic>
        <p:nvPicPr>
          <p:cNvPr id="12" name="Imagen 11">
            <a:extLst>
              <a:ext uri="{FF2B5EF4-FFF2-40B4-BE49-F238E27FC236}">
                <a16:creationId xmlns:a16="http://schemas.microsoft.com/office/drawing/2014/main" id="{B50CDEC8-8261-4726-AB74-85BB63644AD7}"/>
              </a:ext>
            </a:extLst>
          </p:cNvPr>
          <p:cNvPicPr>
            <a:picLocks noChangeAspect="1"/>
          </p:cNvPicPr>
          <p:nvPr/>
        </p:nvPicPr>
        <p:blipFill rotWithShape="1">
          <a:blip r:embed="rId6"/>
          <a:srcRect t="25721" b="17648"/>
          <a:stretch/>
        </p:blipFill>
        <p:spPr>
          <a:xfrm>
            <a:off x="268426" y="4140925"/>
            <a:ext cx="6321148" cy="1753048"/>
          </a:xfrm>
          <a:prstGeom prst="rect">
            <a:avLst/>
          </a:prstGeom>
        </p:spPr>
      </p:pic>
      <p:sp>
        <p:nvSpPr>
          <p:cNvPr id="14" name="CuadroTexto 13">
            <a:extLst>
              <a:ext uri="{FF2B5EF4-FFF2-40B4-BE49-F238E27FC236}">
                <a16:creationId xmlns:a16="http://schemas.microsoft.com/office/drawing/2014/main" id="{1D97C43A-7957-4066-BEDD-44219D10D657}"/>
              </a:ext>
            </a:extLst>
          </p:cNvPr>
          <p:cNvSpPr txBox="1"/>
          <p:nvPr/>
        </p:nvSpPr>
        <p:spPr>
          <a:xfrm>
            <a:off x="548848" y="4233934"/>
            <a:ext cx="5808046" cy="707886"/>
          </a:xfrm>
          <a:prstGeom prst="rect">
            <a:avLst/>
          </a:prstGeom>
          <a:noFill/>
        </p:spPr>
        <p:txBody>
          <a:bodyPr wrap="square" rtlCol="0">
            <a:spAutoFit/>
          </a:bodyPr>
          <a:lstStyle/>
          <a:p>
            <a:pPr algn="ctr"/>
            <a:r>
              <a:rPr lang="es-419" sz="4000" b="1" dirty="0">
                <a:solidFill>
                  <a:schemeClr val="bg1"/>
                </a:solidFill>
                <a:latin typeface="Bradley Hand ITC" panose="03070402050302030203" pitchFamily="66" charset="0"/>
              </a:rPr>
              <a:t>Innovación + agilidad</a:t>
            </a:r>
          </a:p>
        </p:txBody>
      </p:sp>
      <p:pic>
        <p:nvPicPr>
          <p:cNvPr id="17" name="Imagen 16">
            <a:extLst>
              <a:ext uri="{FF2B5EF4-FFF2-40B4-BE49-F238E27FC236}">
                <a16:creationId xmlns:a16="http://schemas.microsoft.com/office/drawing/2014/main" id="{6C12F30F-53DD-41B9-982F-CD36661D814B}"/>
              </a:ext>
            </a:extLst>
          </p:cNvPr>
          <p:cNvPicPr>
            <a:picLocks noChangeAspect="1"/>
          </p:cNvPicPr>
          <p:nvPr/>
        </p:nvPicPr>
        <p:blipFill>
          <a:blip r:embed="rId7"/>
          <a:stretch>
            <a:fillRect/>
          </a:stretch>
        </p:blipFill>
        <p:spPr>
          <a:xfrm>
            <a:off x="732812" y="4906391"/>
            <a:ext cx="5392375" cy="987582"/>
          </a:xfrm>
          <a:prstGeom prst="rect">
            <a:avLst/>
          </a:prstGeom>
        </p:spPr>
      </p:pic>
      <p:sp>
        <p:nvSpPr>
          <p:cNvPr id="19" name="Rectángulo 18">
            <a:extLst>
              <a:ext uri="{FF2B5EF4-FFF2-40B4-BE49-F238E27FC236}">
                <a16:creationId xmlns:a16="http://schemas.microsoft.com/office/drawing/2014/main" id="{11B1A9BA-B712-4F69-BC76-B283074E546D}"/>
              </a:ext>
            </a:extLst>
          </p:cNvPr>
          <p:cNvSpPr/>
          <p:nvPr/>
        </p:nvSpPr>
        <p:spPr>
          <a:xfrm>
            <a:off x="11654" y="7361041"/>
            <a:ext cx="6844334" cy="3352560"/>
          </a:xfrm>
          <a:prstGeom prst="rect">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Imagen 2">
            <a:extLst>
              <a:ext uri="{FF2B5EF4-FFF2-40B4-BE49-F238E27FC236}">
                <a16:creationId xmlns:a16="http://schemas.microsoft.com/office/drawing/2014/main" id="{DCEB4A27-4DE8-4581-A2A1-991D437F875C}"/>
              </a:ext>
            </a:extLst>
          </p:cNvPr>
          <p:cNvPicPr>
            <a:picLocks noChangeAspect="1"/>
          </p:cNvPicPr>
          <p:nvPr/>
        </p:nvPicPr>
        <p:blipFill>
          <a:blip r:embed="rId8"/>
          <a:stretch>
            <a:fillRect/>
          </a:stretch>
        </p:blipFill>
        <p:spPr>
          <a:xfrm>
            <a:off x="-134624" y="8540125"/>
            <a:ext cx="3369729" cy="2173475"/>
          </a:xfrm>
          <a:prstGeom prst="rect">
            <a:avLst/>
          </a:prstGeom>
        </p:spPr>
      </p:pic>
      <p:graphicFrame>
        <p:nvGraphicFramePr>
          <p:cNvPr id="33" name="Diagrama 32">
            <a:extLst>
              <a:ext uri="{FF2B5EF4-FFF2-40B4-BE49-F238E27FC236}">
                <a16:creationId xmlns:a16="http://schemas.microsoft.com/office/drawing/2014/main" id="{116F6941-D4D6-4C72-B7A1-8C7623DE5C44}"/>
              </a:ext>
            </a:extLst>
          </p:cNvPr>
          <p:cNvGraphicFramePr/>
          <p:nvPr>
            <p:extLst>
              <p:ext uri="{D42A27DB-BD31-4B8C-83A1-F6EECF244321}">
                <p14:modId xmlns:p14="http://schemas.microsoft.com/office/powerpoint/2010/main" val="2229428754"/>
              </p:ext>
            </p:extLst>
          </p:nvPr>
        </p:nvGraphicFramePr>
        <p:xfrm>
          <a:off x="2028825" y="7794083"/>
          <a:ext cx="4634618" cy="21717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Rectángulo 15">
            <a:extLst>
              <a:ext uri="{FF2B5EF4-FFF2-40B4-BE49-F238E27FC236}">
                <a16:creationId xmlns:a16="http://schemas.microsoft.com/office/drawing/2014/main" id="{B1E5197C-8FA9-4F72-9C4E-DB981CD4B03D}"/>
              </a:ext>
            </a:extLst>
          </p:cNvPr>
          <p:cNvSpPr/>
          <p:nvPr/>
        </p:nvSpPr>
        <p:spPr>
          <a:xfrm>
            <a:off x="2012675" y="10671326"/>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
        <p:nvSpPr>
          <p:cNvPr id="18" name="CuadroTexto 17">
            <a:extLst>
              <a:ext uri="{FF2B5EF4-FFF2-40B4-BE49-F238E27FC236}">
                <a16:creationId xmlns:a16="http://schemas.microsoft.com/office/drawing/2014/main" id="{63063BC4-556D-477F-A864-AA7C371509C4}"/>
              </a:ext>
            </a:extLst>
          </p:cNvPr>
          <p:cNvSpPr txBox="1"/>
          <p:nvPr/>
        </p:nvSpPr>
        <p:spPr>
          <a:xfrm>
            <a:off x="-3598165" y="8703532"/>
            <a:ext cx="3792722" cy="646331"/>
          </a:xfrm>
          <a:prstGeom prst="rect">
            <a:avLst/>
          </a:prstGeom>
          <a:solidFill>
            <a:srgbClr val="FFFF00"/>
          </a:solidFill>
        </p:spPr>
        <p:txBody>
          <a:bodyPr wrap="square" rtlCol="0">
            <a:spAutoFit/>
          </a:bodyPr>
          <a:lstStyle/>
          <a:p>
            <a:pPr algn="ctr"/>
            <a:r>
              <a:rPr lang="es-ES" dirty="0"/>
              <a:t>Infografía de los aspectos clave sobre una imagen que denota ideas.</a:t>
            </a:r>
            <a:endParaRPr lang="es-CO" dirty="0"/>
          </a:p>
        </p:txBody>
      </p:sp>
      <p:sp>
        <p:nvSpPr>
          <p:cNvPr id="21" name="CuadroTexto 20">
            <a:extLst>
              <a:ext uri="{FF2B5EF4-FFF2-40B4-BE49-F238E27FC236}">
                <a16:creationId xmlns:a16="http://schemas.microsoft.com/office/drawing/2014/main" id="{0E9BE760-999D-469B-AC66-49BE4F510F92}"/>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endParaRPr lang="es-419" b="1" u="sng" dirty="0">
              <a:solidFill>
                <a:srgbClr val="0070C0"/>
              </a:solidFill>
            </a:endParaRPr>
          </a:p>
          <a:p>
            <a:r>
              <a:rPr lang="es-ES" b="1" u="sng"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236740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6833" y="2863500"/>
            <a:ext cx="6858000" cy="19769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a:bodyPr>
          <a:lstStyle/>
          <a:p>
            <a:pPr marL="285750" indent="-285750">
              <a:buFont typeface="Arial" panose="020B0604020202020204" pitchFamily="34" charset="0"/>
              <a:buChar char="•"/>
            </a:pPr>
            <a:r>
              <a:rPr lang="es-ES" dirty="0"/>
              <a:t>Se presenta un destacado con la imagen del personaje.</a:t>
            </a:r>
          </a:p>
          <a:p>
            <a:pPr marL="285750" indent="-285750">
              <a:buFont typeface="Arial" panose="020B0604020202020204" pitchFamily="34" charset="0"/>
              <a:buChar char="•"/>
            </a:pPr>
            <a:r>
              <a:rPr lang="es-ES" dirty="0"/>
              <a:t>Luego se debe desarrollar un recurso infográfico de 10 espacios como se muestra en pantalla con el texto correspondiente y el ícono sugerido.</a:t>
            </a:r>
          </a:p>
          <a:p>
            <a:pPr marL="285750" indent="-285750">
              <a:buFont typeface="Arial" panose="020B0604020202020204" pitchFamily="34" charset="0"/>
              <a:buChar char="•"/>
            </a:pPr>
            <a:r>
              <a:rPr lang="es-ES" dirty="0"/>
              <a:t>Los textos amarillo son la descripción de la imagen.</a:t>
            </a:r>
          </a:p>
          <a:p>
            <a:pPr marL="285750" indent="-285750">
              <a:buFont typeface="Arial" panose="020B0604020202020204" pitchFamily="34" charset="0"/>
              <a:buChar char="•"/>
            </a:pPr>
            <a:r>
              <a:rPr lang="es-ES" dirty="0"/>
              <a:t>Abajo se debe incluir el ícono para el recurso </a:t>
            </a:r>
            <a:r>
              <a:rPr lang="es-ES" i="1" dirty="0"/>
              <a:t>Saber más, </a:t>
            </a:r>
            <a:r>
              <a:rPr lang="es-ES" dirty="0"/>
              <a:t>el cual contiene texto y el botón para vincular la URL que dirige al PDF.</a:t>
            </a:r>
          </a:p>
          <a:p>
            <a:pPr marL="285750" indent="-285750">
              <a:buFont typeface="Arial" panose="020B0604020202020204" pitchFamily="34" charset="0"/>
              <a:buChar char="•"/>
            </a:pPr>
            <a:r>
              <a:rPr lang="es-ES" dirty="0"/>
              <a:t>En la parte inferior se ubica el </a:t>
            </a:r>
            <a:r>
              <a:rPr lang="es-ES" i="1" dirty="0" err="1"/>
              <a:t>footer</a:t>
            </a:r>
            <a:r>
              <a:rPr lang="es-ES" dirty="0"/>
              <a:t> correspondiente.</a:t>
            </a:r>
          </a:p>
          <a:p>
            <a:pPr marL="285750" indent="-285750">
              <a:buFont typeface="Arial" panose="020B0604020202020204" pitchFamily="34" charset="0"/>
              <a:buChar char="•"/>
            </a:pPr>
            <a:r>
              <a:rPr lang="es-ES" dirty="0"/>
              <a:t>Al final se ubican los botones de </a:t>
            </a:r>
            <a:r>
              <a:rPr lang="es-ES" b="1" dirty="0"/>
              <a:t>Anterior</a:t>
            </a:r>
            <a:r>
              <a:rPr lang="es-ES" dirty="0"/>
              <a:t> y </a:t>
            </a:r>
            <a:r>
              <a:rPr lang="es-ES" b="1" dirty="0"/>
              <a:t>Siguiente</a:t>
            </a:r>
            <a:r>
              <a:rPr lang="es-ES" dirty="0"/>
              <a:t>.</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2"/>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3"/>
          <a:stretch>
            <a:fillRect/>
          </a:stretch>
        </p:blipFill>
        <p:spPr>
          <a:xfrm>
            <a:off x="5991221" y="1095159"/>
            <a:ext cx="339339" cy="329781"/>
          </a:xfrm>
          <a:prstGeom prst="rect">
            <a:avLst/>
          </a:prstGeom>
        </p:spPr>
      </p:pic>
      <p:pic>
        <p:nvPicPr>
          <p:cNvPr id="20" name="Imagen 19">
            <a:extLst>
              <a:ext uri="{FF2B5EF4-FFF2-40B4-BE49-F238E27FC236}">
                <a16:creationId xmlns:a16="http://schemas.microsoft.com/office/drawing/2014/main" id="{F8FA6DF8-1AE5-4096-8F9E-A62A9FF163AE}"/>
              </a:ext>
            </a:extLst>
          </p:cNvPr>
          <p:cNvPicPr>
            <a:picLocks noChangeAspect="1"/>
          </p:cNvPicPr>
          <p:nvPr/>
        </p:nvPicPr>
        <p:blipFill>
          <a:blip r:embed="rId4"/>
          <a:stretch>
            <a:fillRect/>
          </a:stretch>
        </p:blipFill>
        <p:spPr>
          <a:xfrm>
            <a:off x="768748" y="2130409"/>
            <a:ext cx="5392142" cy="2750278"/>
          </a:xfrm>
          <a:prstGeom prst="rect">
            <a:avLst/>
          </a:prstGeom>
        </p:spPr>
      </p:pic>
      <p:sp>
        <p:nvSpPr>
          <p:cNvPr id="21" name="CuadroTexto 20">
            <a:extLst>
              <a:ext uri="{FF2B5EF4-FFF2-40B4-BE49-F238E27FC236}">
                <a16:creationId xmlns:a16="http://schemas.microsoft.com/office/drawing/2014/main" id="{F28354C3-17CB-4287-BE2A-B35795F03A33}"/>
              </a:ext>
            </a:extLst>
          </p:cNvPr>
          <p:cNvSpPr txBox="1"/>
          <p:nvPr/>
        </p:nvSpPr>
        <p:spPr>
          <a:xfrm>
            <a:off x="2898071" y="3071842"/>
            <a:ext cx="3191181" cy="1401346"/>
          </a:xfrm>
          <a:prstGeom prst="rect">
            <a:avLst/>
          </a:prstGeom>
          <a:noFill/>
        </p:spPr>
        <p:txBody>
          <a:bodyPr wrap="square">
            <a:spAutoFit/>
          </a:bodyPr>
          <a:lstStyle/>
          <a:p>
            <a:pPr>
              <a:lnSpc>
                <a:spcPct val="115000"/>
              </a:lnSpc>
            </a:pPr>
            <a:r>
              <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Existe una gran variedad de metodologías y herramientas para promover la innovación. Conozcamo</a:t>
            </a:r>
            <a:r>
              <a:rPr lang="es-ES" sz="1500" dirty="0">
                <a:solidFill>
                  <a:schemeClr val="bg1"/>
                </a:solidFill>
                <a:latin typeface="Roboto" panose="02000000000000000000" pitchFamily="2" charset="0"/>
                <a:ea typeface="Times New Roman" panose="02020603050405020304" pitchFamily="18" charset="0"/>
                <a:cs typeface="Times New Roman" panose="02020603050405020304" pitchFamily="18" charset="0"/>
              </a:rPr>
              <a:t>s brevemente algunas de ellas a continuación:</a:t>
            </a:r>
            <a:endPar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endParaRPr>
          </a:p>
        </p:txBody>
      </p:sp>
      <p:sp>
        <p:nvSpPr>
          <p:cNvPr id="22" name="Rectángulo: esquinas redondeadas 21">
            <a:extLst>
              <a:ext uri="{FF2B5EF4-FFF2-40B4-BE49-F238E27FC236}">
                <a16:creationId xmlns:a16="http://schemas.microsoft.com/office/drawing/2014/main" id="{0F8C029C-833D-40C6-B1E3-435C6F9D5928}"/>
              </a:ext>
            </a:extLst>
          </p:cNvPr>
          <p:cNvSpPr/>
          <p:nvPr/>
        </p:nvSpPr>
        <p:spPr>
          <a:xfrm>
            <a:off x="189342" y="5121815"/>
            <a:ext cx="6449181" cy="1164685"/>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1190A26B-6F53-4E36-865F-C9A06D320D01}"/>
              </a:ext>
            </a:extLst>
          </p:cNvPr>
          <p:cNvSpPr/>
          <p:nvPr/>
        </p:nvSpPr>
        <p:spPr>
          <a:xfrm>
            <a:off x="1121016" y="5223742"/>
            <a:ext cx="5559023" cy="969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Bussiness </a:t>
            </a:r>
            <a:r>
              <a:rPr lang="es-CO" sz="14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Model</a:t>
            </a:r>
            <a:r>
              <a:rPr lang="es-CO"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CO" sz="14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Generation</a:t>
            </a:r>
            <a:r>
              <a:rPr lang="es-CO"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(Alexander Osterwalder, Yves Pigneur): </a:t>
            </a:r>
            <a:r>
              <a:rPr lang="es-CO"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análisis sobre tu propuesta de valor, los recursos o socios que necesitas, tus actividades clave, cómo obtendrás el flujo de dinero, cuáles serán las relaciones de los clientes y cómo estarán segmentados.</a:t>
            </a:r>
            <a:endParaRPr lang="es-419" sz="1400" dirty="0">
              <a:solidFill>
                <a:schemeClr val="tx1"/>
              </a:solidFill>
              <a:latin typeface="Calibri" panose="020F0502020204030204" pitchFamily="34" charset="0"/>
              <a:cs typeface="Calibri" panose="020F0502020204030204" pitchFamily="34" charset="0"/>
            </a:endParaRPr>
          </a:p>
        </p:txBody>
      </p:sp>
      <p:sp>
        <p:nvSpPr>
          <p:cNvPr id="23" name="Rectángulo: esquinas redondeadas 22">
            <a:extLst>
              <a:ext uri="{FF2B5EF4-FFF2-40B4-BE49-F238E27FC236}">
                <a16:creationId xmlns:a16="http://schemas.microsoft.com/office/drawing/2014/main" id="{9D993965-9F37-460C-9D11-758B345FE24B}"/>
              </a:ext>
            </a:extLst>
          </p:cNvPr>
          <p:cNvSpPr/>
          <p:nvPr/>
        </p:nvSpPr>
        <p:spPr>
          <a:xfrm>
            <a:off x="214742" y="6468016"/>
            <a:ext cx="6449181" cy="969952"/>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4" name="Rectángulo 23">
            <a:extLst>
              <a:ext uri="{FF2B5EF4-FFF2-40B4-BE49-F238E27FC236}">
                <a16:creationId xmlns:a16="http://schemas.microsoft.com/office/drawing/2014/main" id="{2F6966F5-5479-4267-A15F-4264622A2243}"/>
              </a:ext>
            </a:extLst>
          </p:cNvPr>
          <p:cNvSpPr/>
          <p:nvPr/>
        </p:nvSpPr>
        <p:spPr>
          <a:xfrm>
            <a:off x="226574" y="6633442"/>
            <a:ext cx="5559023" cy="64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 propuesta de valor:</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enfoca a resolver el problema del cliente</a:t>
            </a:r>
            <a:endParaRPr lang="es-419" sz="1400" dirty="0">
              <a:solidFill>
                <a:schemeClr val="tx1"/>
              </a:solidFill>
              <a:latin typeface="Calibri" panose="020F0502020204030204" pitchFamily="34" charset="0"/>
              <a:cs typeface="Calibri" panose="020F0502020204030204" pitchFamily="34" charset="0"/>
            </a:endParaRPr>
          </a:p>
        </p:txBody>
      </p:sp>
      <p:sp>
        <p:nvSpPr>
          <p:cNvPr id="26" name="Rectángulo: esquinas redondeadas 25">
            <a:extLst>
              <a:ext uri="{FF2B5EF4-FFF2-40B4-BE49-F238E27FC236}">
                <a16:creationId xmlns:a16="http://schemas.microsoft.com/office/drawing/2014/main" id="{17AB4046-DB03-46B4-9AC8-64CBC28B0AB4}"/>
              </a:ext>
            </a:extLst>
          </p:cNvPr>
          <p:cNvSpPr/>
          <p:nvPr/>
        </p:nvSpPr>
        <p:spPr>
          <a:xfrm>
            <a:off x="214742" y="7629069"/>
            <a:ext cx="6449181" cy="969952"/>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27" name="Rectángulo 26">
            <a:extLst>
              <a:ext uri="{FF2B5EF4-FFF2-40B4-BE49-F238E27FC236}">
                <a16:creationId xmlns:a16="http://schemas.microsoft.com/office/drawing/2014/main" id="{1F1E0C91-2C1D-4C4B-B844-2CB572A776EF}"/>
              </a:ext>
            </a:extLst>
          </p:cNvPr>
          <p:cNvSpPr/>
          <p:nvPr/>
        </p:nvSpPr>
        <p:spPr>
          <a:xfrm>
            <a:off x="1082916" y="7794495"/>
            <a:ext cx="5559023" cy="64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Desing </a:t>
            </a:r>
            <a:r>
              <a:rPr lang="es-ES" sz="14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Thinking</a:t>
            </a:r>
            <a:r>
              <a:rPr lang="es-E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enfoca a dar solución a un problema, donde el cliente es el centro. Se fundamenta en tres pasos fundamentales: inspiración, ideación y implementación. </a:t>
            </a:r>
            <a:endParaRPr lang="es-419" sz="1400" dirty="0">
              <a:solidFill>
                <a:schemeClr val="tx1"/>
              </a:solidFill>
              <a:latin typeface="Calibri" panose="020F0502020204030204" pitchFamily="34" charset="0"/>
              <a:cs typeface="Calibri" panose="020F0502020204030204" pitchFamily="34" charset="0"/>
            </a:endParaRPr>
          </a:p>
        </p:txBody>
      </p:sp>
      <p:sp>
        <p:nvSpPr>
          <p:cNvPr id="44" name="Rectángulo: esquinas redondeadas 43">
            <a:extLst>
              <a:ext uri="{FF2B5EF4-FFF2-40B4-BE49-F238E27FC236}">
                <a16:creationId xmlns:a16="http://schemas.microsoft.com/office/drawing/2014/main" id="{6ED08E5B-2381-4B0B-987F-C9A1AED61141}"/>
              </a:ext>
            </a:extLst>
          </p:cNvPr>
          <p:cNvSpPr/>
          <p:nvPr/>
        </p:nvSpPr>
        <p:spPr>
          <a:xfrm>
            <a:off x="196175" y="8764447"/>
            <a:ext cx="6449181" cy="969952"/>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45" name="Rectángulo 44">
            <a:extLst>
              <a:ext uri="{FF2B5EF4-FFF2-40B4-BE49-F238E27FC236}">
                <a16:creationId xmlns:a16="http://schemas.microsoft.com/office/drawing/2014/main" id="{E07505DA-AF6A-4858-B1CB-59F37D00F0D6}"/>
              </a:ext>
            </a:extLst>
          </p:cNvPr>
          <p:cNvSpPr/>
          <p:nvPr/>
        </p:nvSpPr>
        <p:spPr>
          <a:xfrm>
            <a:off x="208007" y="8929873"/>
            <a:ext cx="5559023" cy="64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 estrategia del océano azul (técnica propuesta por W. Chan Kim y Renée Mauborgne):</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hablan de los océanos rojos, llenos de tiburones y peligros, los espacios de máxima competencia.</a:t>
            </a:r>
            <a:endParaRPr lang="es-419" sz="1400" dirty="0">
              <a:solidFill>
                <a:schemeClr val="tx1"/>
              </a:solidFill>
              <a:latin typeface="Calibri" panose="020F0502020204030204" pitchFamily="34" charset="0"/>
              <a:cs typeface="Calibri" panose="020F0502020204030204" pitchFamily="34" charset="0"/>
            </a:endParaRPr>
          </a:p>
        </p:txBody>
      </p:sp>
      <p:sp>
        <p:nvSpPr>
          <p:cNvPr id="46" name="Rectángulo: esquinas redondeadas 45">
            <a:extLst>
              <a:ext uri="{FF2B5EF4-FFF2-40B4-BE49-F238E27FC236}">
                <a16:creationId xmlns:a16="http://schemas.microsoft.com/office/drawing/2014/main" id="{33493D96-9FE6-4EF3-982E-646CC3AAD4A2}"/>
              </a:ext>
            </a:extLst>
          </p:cNvPr>
          <p:cNvSpPr/>
          <p:nvPr/>
        </p:nvSpPr>
        <p:spPr>
          <a:xfrm>
            <a:off x="196175" y="9925500"/>
            <a:ext cx="6449181" cy="969952"/>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47" name="Rectángulo 46">
            <a:extLst>
              <a:ext uri="{FF2B5EF4-FFF2-40B4-BE49-F238E27FC236}">
                <a16:creationId xmlns:a16="http://schemas.microsoft.com/office/drawing/2014/main" id="{02469DAC-CE49-4977-A59A-1A6403FB985F}"/>
              </a:ext>
            </a:extLst>
          </p:cNvPr>
          <p:cNvSpPr/>
          <p:nvPr/>
        </p:nvSpPr>
        <p:spPr>
          <a:xfrm>
            <a:off x="1064349" y="10090926"/>
            <a:ext cx="5559023" cy="64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Customer</a:t>
            </a:r>
            <a:r>
              <a:rPr lang="es-E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14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Journey</a:t>
            </a:r>
            <a:r>
              <a:rPr lang="es-E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14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Map</a:t>
            </a:r>
            <a:r>
              <a:rPr lang="es-E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básicamente se trata de trazar un mapa de las interacciones del cliente con la empresa. Cada punto analiza que elementos y actores de la empresa están involucrados, y los sentimientos y emociones del cliente en ese punto.</a:t>
            </a:r>
            <a:endParaRPr lang="es-419" sz="1400" dirty="0">
              <a:solidFill>
                <a:schemeClr val="tx1"/>
              </a:solidFill>
              <a:latin typeface="Calibri" panose="020F0502020204030204" pitchFamily="34" charset="0"/>
              <a:cs typeface="Calibri" panose="020F0502020204030204" pitchFamily="34" charset="0"/>
            </a:endParaRPr>
          </a:p>
        </p:txBody>
      </p:sp>
      <p:sp>
        <p:nvSpPr>
          <p:cNvPr id="48" name="Rectángulo: esquinas redondeadas 47">
            <a:extLst>
              <a:ext uri="{FF2B5EF4-FFF2-40B4-BE49-F238E27FC236}">
                <a16:creationId xmlns:a16="http://schemas.microsoft.com/office/drawing/2014/main" id="{C94F1938-F93F-4E62-A39D-0BCF21C07EE1}"/>
              </a:ext>
            </a:extLst>
          </p:cNvPr>
          <p:cNvSpPr/>
          <p:nvPr/>
        </p:nvSpPr>
        <p:spPr>
          <a:xfrm>
            <a:off x="170775" y="11072090"/>
            <a:ext cx="6449181" cy="969952"/>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49" name="Rectángulo 48">
            <a:extLst>
              <a:ext uri="{FF2B5EF4-FFF2-40B4-BE49-F238E27FC236}">
                <a16:creationId xmlns:a16="http://schemas.microsoft.com/office/drawing/2014/main" id="{F9E2823F-3226-455C-AED3-5CD8733FC691}"/>
              </a:ext>
            </a:extLst>
          </p:cNvPr>
          <p:cNvSpPr/>
          <p:nvPr/>
        </p:nvSpPr>
        <p:spPr>
          <a:xfrm>
            <a:off x="168094" y="11237516"/>
            <a:ext cx="5559023" cy="64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Net </a:t>
            </a:r>
            <a:r>
              <a:rPr lang="es-ES" sz="14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Promoter</a:t>
            </a:r>
            <a:r>
              <a:rPr lang="es-E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Score</a:t>
            </a:r>
            <a:r>
              <a:rPr lang="es-E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14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NPS</a:t>
            </a:r>
            <a:r>
              <a:rPr lang="es-E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mide la probabilidad de que los clientes recomienden la empresa a otras personas.</a:t>
            </a:r>
            <a:endParaRPr lang="es-419" sz="1400" dirty="0">
              <a:solidFill>
                <a:schemeClr val="tx1"/>
              </a:solidFill>
              <a:latin typeface="Calibri" panose="020F0502020204030204" pitchFamily="34" charset="0"/>
              <a:cs typeface="Calibri" panose="020F0502020204030204" pitchFamily="34" charset="0"/>
            </a:endParaRPr>
          </a:p>
        </p:txBody>
      </p:sp>
      <p:sp>
        <p:nvSpPr>
          <p:cNvPr id="65" name="Rectángulo: esquinas redondeadas 64">
            <a:extLst>
              <a:ext uri="{FF2B5EF4-FFF2-40B4-BE49-F238E27FC236}">
                <a16:creationId xmlns:a16="http://schemas.microsoft.com/office/drawing/2014/main" id="{C1DA9E5D-0C2E-43BC-9132-FAC48D51E5E4}"/>
              </a:ext>
            </a:extLst>
          </p:cNvPr>
          <p:cNvSpPr/>
          <p:nvPr/>
        </p:nvSpPr>
        <p:spPr>
          <a:xfrm>
            <a:off x="170775" y="12252406"/>
            <a:ext cx="6449181" cy="969952"/>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66" name="Rectángulo 65">
            <a:extLst>
              <a:ext uri="{FF2B5EF4-FFF2-40B4-BE49-F238E27FC236}">
                <a16:creationId xmlns:a16="http://schemas.microsoft.com/office/drawing/2014/main" id="{0CB0BBD2-1470-4028-92DE-3E5287DD1FCE}"/>
              </a:ext>
            </a:extLst>
          </p:cNvPr>
          <p:cNvSpPr/>
          <p:nvPr/>
        </p:nvSpPr>
        <p:spPr>
          <a:xfrm>
            <a:off x="1038949" y="12417832"/>
            <a:ext cx="5559023" cy="64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Lluvias de ideas:</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herramientas para la generación de ideas.</a:t>
            </a:r>
            <a:endParaRPr lang="es-419" sz="1400" dirty="0">
              <a:solidFill>
                <a:schemeClr val="tx1"/>
              </a:solidFill>
              <a:latin typeface="Calibri" panose="020F0502020204030204" pitchFamily="34" charset="0"/>
              <a:cs typeface="Calibri" panose="020F0502020204030204" pitchFamily="34" charset="0"/>
            </a:endParaRPr>
          </a:p>
        </p:txBody>
      </p:sp>
      <p:sp>
        <p:nvSpPr>
          <p:cNvPr id="67" name="Rectángulo: esquinas redondeadas 66">
            <a:extLst>
              <a:ext uri="{FF2B5EF4-FFF2-40B4-BE49-F238E27FC236}">
                <a16:creationId xmlns:a16="http://schemas.microsoft.com/office/drawing/2014/main" id="{30404890-D3DF-4AF9-B329-393C9CB756CA}"/>
              </a:ext>
            </a:extLst>
          </p:cNvPr>
          <p:cNvSpPr/>
          <p:nvPr/>
        </p:nvSpPr>
        <p:spPr>
          <a:xfrm>
            <a:off x="152208" y="13387784"/>
            <a:ext cx="6449181" cy="969952"/>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68" name="Rectángulo 67">
            <a:extLst>
              <a:ext uri="{FF2B5EF4-FFF2-40B4-BE49-F238E27FC236}">
                <a16:creationId xmlns:a16="http://schemas.microsoft.com/office/drawing/2014/main" id="{C407D4C6-B373-40CD-B9B9-61DD208EB64B}"/>
              </a:ext>
            </a:extLst>
          </p:cNvPr>
          <p:cNvSpPr/>
          <p:nvPr/>
        </p:nvSpPr>
        <p:spPr>
          <a:xfrm>
            <a:off x="164040" y="13553210"/>
            <a:ext cx="5559023" cy="64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Lean Startup</a:t>
            </a:r>
            <a:r>
              <a:rPr lang="es-E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(Eric Ries):</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idea es poner en marcha Productos Mínimos Viables (</a:t>
            </a:r>
            <a:r>
              <a:rPr lang="es-ES" sz="1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PMV</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s-419" sz="1400" dirty="0">
              <a:solidFill>
                <a:schemeClr val="tx1"/>
              </a:solidFill>
              <a:latin typeface="Calibri" panose="020F0502020204030204" pitchFamily="34" charset="0"/>
              <a:cs typeface="Calibri" panose="020F0502020204030204" pitchFamily="34" charset="0"/>
            </a:endParaRPr>
          </a:p>
        </p:txBody>
      </p:sp>
      <p:sp>
        <p:nvSpPr>
          <p:cNvPr id="69" name="Rectángulo: esquinas redondeadas 68">
            <a:extLst>
              <a:ext uri="{FF2B5EF4-FFF2-40B4-BE49-F238E27FC236}">
                <a16:creationId xmlns:a16="http://schemas.microsoft.com/office/drawing/2014/main" id="{3B6FD57F-6D4A-4B1A-9F77-8E03BD870689}"/>
              </a:ext>
            </a:extLst>
          </p:cNvPr>
          <p:cNvSpPr/>
          <p:nvPr/>
        </p:nvSpPr>
        <p:spPr>
          <a:xfrm>
            <a:off x="152208" y="14548837"/>
            <a:ext cx="6449181" cy="969952"/>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0" name="Rectángulo 69">
            <a:extLst>
              <a:ext uri="{FF2B5EF4-FFF2-40B4-BE49-F238E27FC236}">
                <a16:creationId xmlns:a16="http://schemas.microsoft.com/office/drawing/2014/main" id="{CF1E24C8-98B4-4066-A3D0-89DA4C60EF87}"/>
              </a:ext>
            </a:extLst>
          </p:cNvPr>
          <p:cNvSpPr/>
          <p:nvPr/>
        </p:nvSpPr>
        <p:spPr>
          <a:xfrm>
            <a:off x="1020382" y="14714263"/>
            <a:ext cx="5559023" cy="64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Lego </a:t>
            </a:r>
            <a:r>
              <a:rPr lang="es-ES" sz="1400" b="1"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Serious</a:t>
            </a:r>
            <a:r>
              <a:rPr lang="es-ES"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Play:</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metodología de comunicación, trabajo en equipo y resolución de problemas diseñada para acabar con las limitaciones que el ambiente de trabajo.</a:t>
            </a:r>
            <a:endParaRPr lang="es-419" sz="1400" dirty="0">
              <a:solidFill>
                <a:schemeClr val="tx1"/>
              </a:solidFill>
              <a:latin typeface="Calibri" panose="020F0502020204030204" pitchFamily="34" charset="0"/>
              <a:cs typeface="Calibri" panose="020F0502020204030204" pitchFamily="34" charset="0"/>
            </a:endParaRPr>
          </a:p>
        </p:txBody>
      </p:sp>
      <p:sp>
        <p:nvSpPr>
          <p:cNvPr id="71" name="Rectángulo: esquinas redondeadas 70">
            <a:extLst>
              <a:ext uri="{FF2B5EF4-FFF2-40B4-BE49-F238E27FC236}">
                <a16:creationId xmlns:a16="http://schemas.microsoft.com/office/drawing/2014/main" id="{F19F4CAB-4193-464F-B328-698CF309CC6E}"/>
              </a:ext>
            </a:extLst>
          </p:cNvPr>
          <p:cNvSpPr/>
          <p:nvPr/>
        </p:nvSpPr>
        <p:spPr>
          <a:xfrm>
            <a:off x="126808" y="15695427"/>
            <a:ext cx="6449181" cy="969952"/>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2" name="Rectángulo 71">
            <a:extLst>
              <a:ext uri="{FF2B5EF4-FFF2-40B4-BE49-F238E27FC236}">
                <a16:creationId xmlns:a16="http://schemas.microsoft.com/office/drawing/2014/main" id="{1CD55214-FA69-437F-BEA2-AC77E90A0399}"/>
              </a:ext>
            </a:extLst>
          </p:cNvPr>
          <p:cNvSpPr/>
          <p:nvPr/>
        </p:nvSpPr>
        <p:spPr>
          <a:xfrm>
            <a:off x="124127" y="15860853"/>
            <a:ext cx="5559023" cy="64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Mapa de empatía:</a:t>
            </a:r>
            <a:r>
              <a:rPr lang="es-E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obliga a “ponernos en el lugar de nuestra clientela” con el objetivo de identificar las características que nos permitirán realizar un mejor ajuste entre nuestros productos o servicios y sus necesidades o intereses.</a:t>
            </a:r>
            <a:endParaRPr lang="es-419" sz="1400" dirty="0">
              <a:solidFill>
                <a:schemeClr val="tx1"/>
              </a:solidFill>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BD24AD96-2262-43F2-BDE3-D81005EA1104}"/>
              </a:ext>
            </a:extLst>
          </p:cNvPr>
          <p:cNvPicPr>
            <a:picLocks noChangeAspect="1"/>
          </p:cNvPicPr>
          <p:nvPr/>
        </p:nvPicPr>
        <p:blipFill>
          <a:blip r:embed="rId5"/>
          <a:stretch>
            <a:fillRect/>
          </a:stretch>
        </p:blipFill>
        <p:spPr>
          <a:xfrm>
            <a:off x="431800" y="5356557"/>
            <a:ext cx="628650" cy="704850"/>
          </a:xfrm>
          <a:prstGeom prst="rect">
            <a:avLst/>
          </a:prstGeom>
        </p:spPr>
      </p:pic>
      <p:pic>
        <p:nvPicPr>
          <p:cNvPr id="8" name="Imagen 7">
            <a:extLst>
              <a:ext uri="{FF2B5EF4-FFF2-40B4-BE49-F238E27FC236}">
                <a16:creationId xmlns:a16="http://schemas.microsoft.com/office/drawing/2014/main" id="{D85AEDCB-1D53-4A02-A171-47E0C2DC81D1}"/>
              </a:ext>
            </a:extLst>
          </p:cNvPr>
          <p:cNvPicPr>
            <a:picLocks noChangeAspect="1"/>
          </p:cNvPicPr>
          <p:nvPr/>
        </p:nvPicPr>
        <p:blipFill>
          <a:blip r:embed="rId6"/>
          <a:stretch>
            <a:fillRect/>
          </a:stretch>
        </p:blipFill>
        <p:spPr>
          <a:xfrm>
            <a:off x="5359472" y="6597206"/>
            <a:ext cx="647700" cy="676275"/>
          </a:xfrm>
          <a:prstGeom prst="rect">
            <a:avLst/>
          </a:prstGeom>
        </p:spPr>
      </p:pic>
      <p:pic>
        <p:nvPicPr>
          <p:cNvPr id="15" name="Imagen 14">
            <a:extLst>
              <a:ext uri="{FF2B5EF4-FFF2-40B4-BE49-F238E27FC236}">
                <a16:creationId xmlns:a16="http://schemas.microsoft.com/office/drawing/2014/main" id="{FE835BF4-86B5-4E61-A044-377121B57CCD}"/>
              </a:ext>
            </a:extLst>
          </p:cNvPr>
          <p:cNvPicPr>
            <a:picLocks noChangeAspect="1"/>
          </p:cNvPicPr>
          <p:nvPr/>
        </p:nvPicPr>
        <p:blipFill>
          <a:blip r:embed="rId7"/>
          <a:stretch>
            <a:fillRect/>
          </a:stretch>
        </p:blipFill>
        <p:spPr>
          <a:xfrm>
            <a:off x="406604" y="7820988"/>
            <a:ext cx="653846" cy="560439"/>
          </a:xfrm>
          <a:prstGeom prst="rect">
            <a:avLst/>
          </a:prstGeom>
        </p:spPr>
      </p:pic>
      <p:pic>
        <p:nvPicPr>
          <p:cNvPr id="74" name="Imagen 73">
            <a:extLst>
              <a:ext uri="{FF2B5EF4-FFF2-40B4-BE49-F238E27FC236}">
                <a16:creationId xmlns:a16="http://schemas.microsoft.com/office/drawing/2014/main" id="{2CC07D1A-2455-4280-B674-FACFC5AF9B47}"/>
              </a:ext>
            </a:extLst>
          </p:cNvPr>
          <p:cNvPicPr>
            <a:picLocks noChangeAspect="1"/>
          </p:cNvPicPr>
          <p:nvPr/>
        </p:nvPicPr>
        <p:blipFill>
          <a:blip r:embed="rId8"/>
          <a:stretch>
            <a:fillRect/>
          </a:stretch>
        </p:blipFill>
        <p:spPr>
          <a:xfrm>
            <a:off x="5683150" y="8885545"/>
            <a:ext cx="657225" cy="619125"/>
          </a:xfrm>
          <a:prstGeom prst="rect">
            <a:avLst/>
          </a:prstGeom>
        </p:spPr>
      </p:pic>
      <p:pic>
        <p:nvPicPr>
          <p:cNvPr id="76" name="Imagen 75">
            <a:extLst>
              <a:ext uri="{FF2B5EF4-FFF2-40B4-BE49-F238E27FC236}">
                <a16:creationId xmlns:a16="http://schemas.microsoft.com/office/drawing/2014/main" id="{CEA5F6B8-EEFD-4558-9736-289ADCE5A2E6}"/>
              </a:ext>
            </a:extLst>
          </p:cNvPr>
          <p:cNvPicPr>
            <a:picLocks noChangeAspect="1"/>
          </p:cNvPicPr>
          <p:nvPr/>
        </p:nvPicPr>
        <p:blipFill>
          <a:blip r:embed="rId9"/>
          <a:stretch>
            <a:fillRect/>
          </a:stretch>
        </p:blipFill>
        <p:spPr>
          <a:xfrm>
            <a:off x="406604" y="10080625"/>
            <a:ext cx="647700" cy="638175"/>
          </a:xfrm>
          <a:prstGeom prst="rect">
            <a:avLst/>
          </a:prstGeom>
        </p:spPr>
      </p:pic>
      <p:pic>
        <p:nvPicPr>
          <p:cNvPr id="78" name="Imagen 77">
            <a:extLst>
              <a:ext uri="{FF2B5EF4-FFF2-40B4-BE49-F238E27FC236}">
                <a16:creationId xmlns:a16="http://schemas.microsoft.com/office/drawing/2014/main" id="{BAA52DFF-1A90-4121-A641-CD43D1BE7688}"/>
              </a:ext>
            </a:extLst>
          </p:cNvPr>
          <p:cNvPicPr>
            <a:picLocks noChangeAspect="1"/>
          </p:cNvPicPr>
          <p:nvPr/>
        </p:nvPicPr>
        <p:blipFill>
          <a:blip r:embed="rId10"/>
          <a:stretch>
            <a:fillRect/>
          </a:stretch>
        </p:blipFill>
        <p:spPr>
          <a:xfrm>
            <a:off x="5414605" y="11190895"/>
            <a:ext cx="704850" cy="695325"/>
          </a:xfrm>
          <a:prstGeom prst="rect">
            <a:avLst/>
          </a:prstGeom>
        </p:spPr>
      </p:pic>
      <p:pic>
        <p:nvPicPr>
          <p:cNvPr id="80" name="Imagen 79">
            <a:extLst>
              <a:ext uri="{FF2B5EF4-FFF2-40B4-BE49-F238E27FC236}">
                <a16:creationId xmlns:a16="http://schemas.microsoft.com/office/drawing/2014/main" id="{BCDDCCAE-945F-4515-A8EE-046B8E7A558C}"/>
              </a:ext>
            </a:extLst>
          </p:cNvPr>
          <p:cNvPicPr>
            <a:picLocks noChangeAspect="1"/>
          </p:cNvPicPr>
          <p:nvPr/>
        </p:nvPicPr>
        <p:blipFill>
          <a:blip r:embed="rId11"/>
          <a:stretch>
            <a:fillRect/>
          </a:stretch>
        </p:blipFill>
        <p:spPr>
          <a:xfrm>
            <a:off x="409188" y="12475444"/>
            <a:ext cx="666750" cy="523875"/>
          </a:xfrm>
          <a:prstGeom prst="rect">
            <a:avLst/>
          </a:prstGeom>
        </p:spPr>
      </p:pic>
      <p:pic>
        <p:nvPicPr>
          <p:cNvPr id="82" name="Imagen 81">
            <a:extLst>
              <a:ext uri="{FF2B5EF4-FFF2-40B4-BE49-F238E27FC236}">
                <a16:creationId xmlns:a16="http://schemas.microsoft.com/office/drawing/2014/main" id="{7C27D87D-3673-4809-A319-9198EFC645E3}"/>
              </a:ext>
            </a:extLst>
          </p:cNvPr>
          <p:cNvPicPr>
            <a:picLocks noChangeAspect="1"/>
          </p:cNvPicPr>
          <p:nvPr/>
        </p:nvPicPr>
        <p:blipFill>
          <a:blip r:embed="rId12"/>
          <a:stretch>
            <a:fillRect/>
          </a:stretch>
        </p:blipFill>
        <p:spPr>
          <a:xfrm>
            <a:off x="5676896" y="13546544"/>
            <a:ext cx="628650" cy="657225"/>
          </a:xfrm>
          <a:prstGeom prst="rect">
            <a:avLst/>
          </a:prstGeom>
        </p:spPr>
      </p:pic>
      <p:pic>
        <p:nvPicPr>
          <p:cNvPr id="84" name="Imagen 83">
            <a:extLst>
              <a:ext uri="{FF2B5EF4-FFF2-40B4-BE49-F238E27FC236}">
                <a16:creationId xmlns:a16="http://schemas.microsoft.com/office/drawing/2014/main" id="{906D6C97-03D7-4F68-A858-1ED8183AB5CB}"/>
              </a:ext>
            </a:extLst>
          </p:cNvPr>
          <p:cNvPicPr>
            <a:picLocks noChangeAspect="1"/>
          </p:cNvPicPr>
          <p:nvPr/>
        </p:nvPicPr>
        <p:blipFill>
          <a:blip r:embed="rId13"/>
          <a:stretch>
            <a:fillRect/>
          </a:stretch>
        </p:blipFill>
        <p:spPr>
          <a:xfrm>
            <a:off x="321629" y="14729057"/>
            <a:ext cx="714642" cy="642273"/>
          </a:xfrm>
          <a:prstGeom prst="rect">
            <a:avLst/>
          </a:prstGeom>
        </p:spPr>
      </p:pic>
      <p:pic>
        <p:nvPicPr>
          <p:cNvPr id="86" name="Imagen 85">
            <a:extLst>
              <a:ext uri="{FF2B5EF4-FFF2-40B4-BE49-F238E27FC236}">
                <a16:creationId xmlns:a16="http://schemas.microsoft.com/office/drawing/2014/main" id="{CF3D6AEF-D7D1-46C3-91A0-1923430FEA74}"/>
              </a:ext>
            </a:extLst>
          </p:cNvPr>
          <p:cNvPicPr>
            <a:picLocks noChangeAspect="1"/>
          </p:cNvPicPr>
          <p:nvPr/>
        </p:nvPicPr>
        <p:blipFill>
          <a:blip r:embed="rId14"/>
          <a:stretch>
            <a:fillRect/>
          </a:stretch>
        </p:blipFill>
        <p:spPr>
          <a:xfrm>
            <a:off x="5654747" y="15826905"/>
            <a:ext cx="704850" cy="657225"/>
          </a:xfrm>
          <a:prstGeom prst="rect">
            <a:avLst/>
          </a:prstGeom>
        </p:spPr>
      </p:pic>
      <p:sp>
        <p:nvSpPr>
          <p:cNvPr id="87" name="CuadroTexto 86">
            <a:extLst>
              <a:ext uri="{FF2B5EF4-FFF2-40B4-BE49-F238E27FC236}">
                <a16:creationId xmlns:a16="http://schemas.microsoft.com/office/drawing/2014/main" id="{DABE2EFB-906D-4733-BB24-BA3E3D53986D}"/>
              </a:ext>
            </a:extLst>
          </p:cNvPr>
          <p:cNvSpPr txBox="1"/>
          <p:nvPr/>
        </p:nvSpPr>
        <p:spPr>
          <a:xfrm>
            <a:off x="-3799555" y="5380991"/>
            <a:ext cx="3792722" cy="646331"/>
          </a:xfrm>
          <a:prstGeom prst="rect">
            <a:avLst/>
          </a:prstGeom>
          <a:solidFill>
            <a:srgbClr val="FFFF00"/>
          </a:solidFill>
        </p:spPr>
        <p:txBody>
          <a:bodyPr wrap="square" rtlCol="0">
            <a:spAutoFit/>
          </a:bodyPr>
          <a:lstStyle/>
          <a:p>
            <a:pPr algn="ctr"/>
            <a:r>
              <a:rPr lang="es-ES" dirty="0"/>
              <a:t>Ícono de una lista de chequeo con una diana para los objetivos</a:t>
            </a:r>
            <a:endParaRPr lang="es-CO" dirty="0"/>
          </a:p>
        </p:txBody>
      </p:sp>
      <p:sp>
        <p:nvSpPr>
          <p:cNvPr id="88" name="CuadroTexto 87">
            <a:extLst>
              <a:ext uri="{FF2B5EF4-FFF2-40B4-BE49-F238E27FC236}">
                <a16:creationId xmlns:a16="http://schemas.microsoft.com/office/drawing/2014/main" id="{CE3A1C1C-605B-4936-A991-84652FCAAB38}"/>
              </a:ext>
            </a:extLst>
          </p:cNvPr>
          <p:cNvSpPr txBox="1"/>
          <p:nvPr/>
        </p:nvSpPr>
        <p:spPr>
          <a:xfrm>
            <a:off x="-3792722" y="6611720"/>
            <a:ext cx="3792722" cy="646331"/>
          </a:xfrm>
          <a:prstGeom prst="rect">
            <a:avLst/>
          </a:prstGeom>
          <a:solidFill>
            <a:srgbClr val="FFFF00"/>
          </a:solidFill>
        </p:spPr>
        <p:txBody>
          <a:bodyPr wrap="square" rtlCol="0">
            <a:spAutoFit/>
          </a:bodyPr>
          <a:lstStyle/>
          <a:p>
            <a:pPr algn="ctr"/>
            <a:r>
              <a:rPr lang="es-ES" dirty="0"/>
              <a:t>Ícono de unas piezas de rompecabezas con un bombillo.</a:t>
            </a:r>
            <a:endParaRPr lang="es-CO" dirty="0"/>
          </a:p>
        </p:txBody>
      </p:sp>
      <p:sp>
        <p:nvSpPr>
          <p:cNvPr id="89" name="CuadroTexto 88">
            <a:extLst>
              <a:ext uri="{FF2B5EF4-FFF2-40B4-BE49-F238E27FC236}">
                <a16:creationId xmlns:a16="http://schemas.microsoft.com/office/drawing/2014/main" id="{0492308B-7D0F-4B29-BC61-03E9BE55966D}"/>
              </a:ext>
            </a:extLst>
          </p:cNvPr>
          <p:cNvSpPr txBox="1"/>
          <p:nvPr/>
        </p:nvSpPr>
        <p:spPr>
          <a:xfrm>
            <a:off x="-3794252" y="7720389"/>
            <a:ext cx="3792722" cy="646331"/>
          </a:xfrm>
          <a:prstGeom prst="rect">
            <a:avLst/>
          </a:prstGeom>
          <a:solidFill>
            <a:srgbClr val="FFFF00"/>
          </a:solidFill>
        </p:spPr>
        <p:txBody>
          <a:bodyPr wrap="square" rtlCol="0">
            <a:spAutoFit/>
          </a:bodyPr>
          <a:lstStyle/>
          <a:p>
            <a:pPr algn="ctr"/>
            <a:r>
              <a:rPr lang="es-ES" dirty="0"/>
              <a:t>Ícono de un medidor y un cliente en el centro.</a:t>
            </a:r>
            <a:endParaRPr lang="es-CO" dirty="0"/>
          </a:p>
        </p:txBody>
      </p:sp>
      <p:sp>
        <p:nvSpPr>
          <p:cNvPr id="90" name="CuadroTexto 89">
            <a:extLst>
              <a:ext uri="{FF2B5EF4-FFF2-40B4-BE49-F238E27FC236}">
                <a16:creationId xmlns:a16="http://schemas.microsoft.com/office/drawing/2014/main" id="{7066624D-2F8F-4C64-9F64-304D5DE5FB57}"/>
              </a:ext>
            </a:extLst>
          </p:cNvPr>
          <p:cNvSpPr txBox="1"/>
          <p:nvPr/>
        </p:nvSpPr>
        <p:spPr>
          <a:xfrm>
            <a:off x="-3785889" y="8885545"/>
            <a:ext cx="3792722" cy="369332"/>
          </a:xfrm>
          <a:prstGeom prst="rect">
            <a:avLst/>
          </a:prstGeom>
          <a:solidFill>
            <a:srgbClr val="FFFF00"/>
          </a:solidFill>
        </p:spPr>
        <p:txBody>
          <a:bodyPr wrap="square" rtlCol="0">
            <a:spAutoFit/>
          </a:bodyPr>
          <a:lstStyle/>
          <a:p>
            <a:pPr algn="ctr"/>
            <a:r>
              <a:rPr lang="es-ES" dirty="0"/>
              <a:t>Ícono de un océano con peces.</a:t>
            </a:r>
            <a:endParaRPr lang="es-CO" dirty="0"/>
          </a:p>
        </p:txBody>
      </p:sp>
      <p:sp>
        <p:nvSpPr>
          <p:cNvPr id="91" name="CuadroTexto 90">
            <a:extLst>
              <a:ext uri="{FF2B5EF4-FFF2-40B4-BE49-F238E27FC236}">
                <a16:creationId xmlns:a16="http://schemas.microsoft.com/office/drawing/2014/main" id="{EDAC779E-F84B-4394-8BC0-EEA95B5B7FFB}"/>
              </a:ext>
            </a:extLst>
          </p:cNvPr>
          <p:cNvSpPr txBox="1"/>
          <p:nvPr/>
        </p:nvSpPr>
        <p:spPr>
          <a:xfrm>
            <a:off x="-3792722" y="9935522"/>
            <a:ext cx="3792722" cy="923330"/>
          </a:xfrm>
          <a:prstGeom prst="rect">
            <a:avLst/>
          </a:prstGeom>
          <a:solidFill>
            <a:srgbClr val="FFFF00"/>
          </a:solidFill>
        </p:spPr>
        <p:txBody>
          <a:bodyPr wrap="square" rtlCol="0">
            <a:spAutoFit/>
          </a:bodyPr>
          <a:lstStyle/>
          <a:p>
            <a:pPr algn="ctr"/>
            <a:r>
              <a:rPr lang="es-ES" dirty="0"/>
              <a:t>Ícono de una tabla de entrenador con elementos y una pieza de ajedrez.</a:t>
            </a:r>
            <a:endParaRPr lang="es-CO" dirty="0"/>
          </a:p>
        </p:txBody>
      </p:sp>
      <p:sp>
        <p:nvSpPr>
          <p:cNvPr id="92" name="CuadroTexto 91">
            <a:extLst>
              <a:ext uri="{FF2B5EF4-FFF2-40B4-BE49-F238E27FC236}">
                <a16:creationId xmlns:a16="http://schemas.microsoft.com/office/drawing/2014/main" id="{608136CD-90E4-435A-8BB4-25A358079D90}"/>
              </a:ext>
            </a:extLst>
          </p:cNvPr>
          <p:cNvSpPr txBox="1"/>
          <p:nvPr/>
        </p:nvSpPr>
        <p:spPr>
          <a:xfrm>
            <a:off x="-3800895" y="11118712"/>
            <a:ext cx="3792722" cy="646331"/>
          </a:xfrm>
          <a:prstGeom prst="rect">
            <a:avLst/>
          </a:prstGeom>
          <a:solidFill>
            <a:srgbClr val="FFFF00"/>
          </a:solidFill>
        </p:spPr>
        <p:txBody>
          <a:bodyPr wrap="square" rtlCol="0">
            <a:spAutoFit/>
          </a:bodyPr>
          <a:lstStyle/>
          <a:p>
            <a:pPr algn="ctr"/>
            <a:r>
              <a:rPr lang="es-ES" dirty="0"/>
              <a:t>Ícono de elementos que denotan una nueva calificación.</a:t>
            </a:r>
            <a:endParaRPr lang="es-CO" dirty="0"/>
          </a:p>
        </p:txBody>
      </p:sp>
      <p:sp>
        <p:nvSpPr>
          <p:cNvPr id="93" name="CuadroTexto 92">
            <a:extLst>
              <a:ext uri="{FF2B5EF4-FFF2-40B4-BE49-F238E27FC236}">
                <a16:creationId xmlns:a16="http://schemas.microsoft.com/office/drawing/2014/main" id="{AEEE3CC4-B0D6-4E8F-889F-ABBBFE6AA952}"/>
              </a:ext>
            </a:extLst>
          </p:cNvPr>
          <p:cNvSpPr txBox="1"/>
          <p:nvPr/>
        </p:nvSpPr>
        <p:spPr>
          <a:xfrm>
            <a:off x="-3800895" y="12414215"/>
            <a:ext cx="3792722" cy="646331"/>
          </a:xfrm>
          <a:prstGeom prst="rect">
            <a:avLst/>
          </a:prstGeom>
          <a:solidFill>
            <a:srgbClr val="FFFF00"/>
          </a:solidFill>
        </p:spPr>
        <p:txBody>
          <a:bodyPr wrap="square" rtlCol="0">
            <a:spAutoFit/>
          </a:bodyPr>
          <a:lstStyle/>
          <a:p>
            <a:pPr algn="ctr"/>
            <a:r>
              <a:rPr lang="es-ES" dirty="0"/>
              <a:t>Ícono de personas con una idea en una nube. </a:t>
            </a:r>
            <a:endParaRPr lang="es-CO" dirty="0"/>
          </a:p>
        </p:txBody>
      </p:sp>
      <p:sp>
        <p:nvSpPr>
          <p:cNvPr id="94" name="CuadroTexto 93">
            <a:extLst>
              <a:ext uri="{FF2B5EF4-FFF2-40B4-BE49-F238E27FC236}">
                <a16:creationId xmlns:a16="http://schemas.microsoft.com/office/drawing/2014/main" id="{6655B9F3-33D6-4D87-9257-B35427FFF3D5}"/>
              </a:ext>
            </a:extLst>
          </p:cNvPr>
          <p:cNvSpPr txBox="1"/>
          <p:nvPr/>
        </p:nvSpPr>
        <p:spPr>
          <a:xfrm>
            <a:off x="-3785889" y="13395051"/>
            <a:ext cx="3792722" cy="923330"/>
          </a:xfrm>
          <a:prstGeom prst="rect">
            <a:avLst/>
          </a:prstGeom>
          <a:solidFill>
            <a:srgbClr val="FFFF00"/>
          </a:solidFill>
        </p:spPr>
        <p:txBody>
          <a:bodyPr wrap="square" rtlCol="0">
            <a:spAutoFit/>
          </a:bodyPr>
          <a:lstStyle/>
          <a:p>
            <a:pPr algn="ctr"/>
            <a:r>
              <a:rPr lang="es-ES" dirty="0"/>
              <a:t>Ícono de un proceso que surge de una idea (bombillo) hasta llegar a un producto. </a:t>
            </a:r>
            <a:endParaRPr lang="es-CO" dirty="0"/>
          </a:p>
        </p:txBody>
      </p:sp>
      <p:sp>
        <p:nvSpPr>
          <p:cNvPr id="95" name="CuadroTexto 94">
            <a:extLst>
              <a:ext uri="{FF2B5EF4-FFF2-40B4-BE49-F238E27FC236}">
                <a16:creationId xmlns:a16="http://schemas.microsoft.com/office/drawing/2014/main" id="{D292957E-DC23-44DB-BF71-6A54762581DE}"/>
              </a:ext>
            </a:extLst>
          </p:cNvPr>
          <p:cNvSpPr txBox="1"/>
          <p:nvPr/>
        </p:nvSpPr>
        <p:spPr>
          <a:xfrm>
            <a:off x="-3785889" y="14595459"/>
            <a:ext cx="3792722" cy="923330"/>
          </a:xfrm>
          <a:prstGeom prst="rect">
            <a:avLst/>
          </a:prstGeom>
          <a:solidFill>
            <a:srgbClr val="FFFF00"/>
          </a:solidFill>
        </p:spPr>
        <p:txBody>
          <a:bodyPr wrap="square" rtlCol="0">
            <a:spAutoFit/>
          </a:bodyPr>
          <a:lstStyle/>
          <a:p>
            <a:pPr algn="ctr"/>
            <a:r>
              <a:rPr lang="es-ES" dirty="0"/>
              <a:t>Ícono de personas y piezas de rompecabezas que denotan un equipo.</a:t>
            </a:r>
            <a:endParaRPr lang="es-CO" dirty="0"/>
          </a:p>
        </p:txBody>
      </p:sp>
      <p:sp>
        <p:nvSpPr>
          <p:cNvPr id="96" name="CuadroTexto 95">
            <a:extLst>
              <a:ext uri="{FF2B5EF4-FFF2-40B4-BE49-F238E27FC236}">
                <a16:creationId xmlns:a16="http://schemas.microsoft.com/office/drawing/2014/main" id="{1BDCE90A-DB50-4754-B739-17169F04EBE2}"/>
              </a:ext>
            </a:extLst>
          </p:cNvPr>
          <p:cNvSpPr txBox="1"/>
          <p:nvPr/>
        </p:nvSpPr>
        <p:spPr>
          <a:xfrm>
            <a:off x="-3792722" y="15681201"/>
            <a:ext cx="3792722" cy="646331"/>
          </a:xfrm>
          <a:prstGeom prst="rect">
            <a:avLst/>
          </a:prstGeom>
          <a:solidFill>
            <a:srgbClr val="FFFF00"/>
          </a:solidFill>
        </p:spPr>
        <p:txBody>
          <a:bodyPr wrap="square" rtlCol="0">
            <a:spAutoFit/>
          </a:bodyPr>
          <a:lstStyle/>
          <a:p>
            <a:pPr algn="ctr"/>
            <a:r>
              <a:rPr lang="es-ES" dirty="0"/>
              <a:t>Ícono de tabla con lista de chequeo del que se desprenden personas.</a:t>
            </a:r>
            <a:endParaRPr lang="es-CO" dirty="0"/>
          </a:p>
        </p:txBody>
      </p:sp>
      <p:grpSp>
        <p:nvGrpSpPr>
          <p:cNvPr id="97" name="Grupo 96">
            <a:extLst>
              <a:ext uri="{FF2B5EF4-FFF2-40B4-BE49-F238E27FC236}">
                <a16:creationId xmlns:a16="http://schemas.microsoft.com/office/drawing/2014/main" id="{F5ADAAC3-1A75-49C3-9347-9280FEAB2649}"/>
              </a:ext>
            </a:extLst>
          </p:cNvPr>
          <p:cNvGrpSpPr/>
          <p:nvPr/>
        </p:nvGrpSpPr>
        <p:grpSpPr>
          <a:xfrm>
            <a:off x="260539" y="16844116"/>
            <a:ext cx="2071123" cy="683472"/>
            <a:chOff x="3551617" y="7232371"/>
            <a:chExt cx="1398468" cy="413000"/>
          </a:xfrm>
        </p:grpSpPr>
        <p:sp>
          <p:nvSpPr>
            <p:cNvPr id="98" name="Rectángulo: esquinas redondeadas 97">
              <a:extLst>
                <a:ext uri="{FF2B5EF4-FFF2-40B4-BE49-F238E27FC236}">
                  <a16:creationId xmlns:a16="http://schemas.microsoft.com/office/drawing/2014/main" id="{AFDA91E4-6765-4601-BCB6-3B45A17628B9}"/>
                </a:ext>
              </a:extLst>
            </p:cNvPr>
            <p:cNvSpPr/>
            <p:nvPr/>
          </p:nvSpPr>
          <p:spPr>
            <a:xfrm>
              <a:off x="3551617" y="7289844"/>
              <a:ext cx="1398468" cy="355527"/>
            </a:xfrm>
            <a:prstGeom prst="roundRect">
              <a:avLst/>
            </a:prstGeom>
            <a:solidFill>
              <a:srgbClr val="FFB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419" sz="1600" b="1" dirty="0">
                  <a:solidFill>
                    <a:schemeClr val="tx1"/>
                  </a:solidFill>
                  <a:latin typeface="Calibri" panose="020F0502020204030204" pitchFamily="34" charset="0"/>
                  <a:cs typeface="Calibri" panose="020F0502020204030204" pitchFamily="34" charset="0"/>
                </a:rPr>
                <a:t>Saber más</a:t>
              </a:r>
            </a:p>
          </p:txBody>
        </p:sp>
        <p:pic>
          <p:nvPicPr>
            <p:cNvPr id="99" name="Imagen 98">
              <a:extLst>
                <a:ext uri="{FF2B5EF4-FFF2-40B4-BE49-F238E27FC236}">
                  <a16:creationId xmlns:a16="http://schemas.microsoft.com/office/drawing/2014/main" id="{FD7F29EC-E1C6-4C1B-B286-A85CAF1ABA65}"/>
                </a:ext>
              </a:extLst>
            </p:cNvPr>
            <p:cNvPicPr>
              <a:picLocks noChangeAspect="1"/>
            </p:cNvPicPr>
            <p:nvPr/>
          </p:nvPicPr>
          <p:blipFill>
            <a:blip r:embed="rId15"/>
            <a:stretch>
              <a:fillRect/>
            </a:stretch>
          </p:blipFill>
          <p:spPr>
            <a:xfrm>
              <a:off x="3656738" y="7232371"/>
              <a:ext cx="466514" cy="362104"/>
            </a:xfrm>
            <a:prstGeom prst="rect">
              <a:avLst/>
            </a:prstGeom>
          </p:spPr>
        </p:pic>
      </p:grpSp>
      <p:sp>
        <p:nvSpPr>
          <p:cNvPr id="100" name="Rectángulo: esquinas redondeadas 99">
            <a:extLst>
              <a:ext uri="{FF2B5EF4-FFF2-40B4-BE49-F238E27FC236}">
                <a16:creationId xmlns:a16="http://schemas.microsoft.com/office/drawing/2014/main" id="{0E643A2E-7800-495F-B54F-A93B9E12059F}"/>
              </a:ext>
            </a:extLst>
          </p:cNvPr>
          <p:cNvSpPr/>
          <p:nvPr/>
        </p:nvSpPr>
        <p:spPr>
          <a:xfrm>
            <a:off x="260276" y="17639838"/>
            <a:ext cx="6329773" cy="2464766"/>
          </a:xfrm>
          <a:prstGeom prst="roundRect">
            <a:avLst/>
          </a:prstGeom>
          <a:solidFill>
            <a:schemeClr val="bg1"/>
          </a:solidFill>
          <a:ln w="28575">
            <a:solidFill>
              <a:srgbClr val="FFBC1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 continuación te compartimos como referencia la cartilla de </a:t>
            </a:r>
            <a:r>
              <a:rPr lang="es-ES" sz="18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co-crear</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del Centro de Innovación Pública Digital, que recoge varias de las técnicas de innovación descritas anteriormente y propone desde </a:t>
            </a:r>
            <a:r>
              <a:rPr lang="es-ES" sz="18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co-cre-ar</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una metodología interesante. ¡Te invitamos a consultarla! </a:t>
            </a:r>
            <a:endParaRPr lang="es-CO"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lgn="ctr"/>
            <a:endParaRPr lang="es-CO"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algn="ctr"/>
            <a:endParaRPr lang="es-CO" b="1" dirty="0">
              <a:solidFill>
                <a:srgbClr val="000000"/>
              </a:solidFill>
              <a:latin typeface="Calibri" panose="020F0502020204030204" pitchFamily="34" charset="0"/>
              <a:cs typeface="Calibri" panose="020F0502020204030204" pitchFamily="34" charset="0"/>
            </a:endParaRPr>
          </a:p>
          <a:p>
            <a:pPr algn="ctr"/>
            <a:endParaRPr lang="es-419" b="1" dirty="0">
              <a:latin typeface="Calibri" panose="020F0502020204030204" pitchFamily="34" charset="0"/>
              <a:cs typeface="Calibri" panose="020F0502020204030204" pitchFamily="34" charset="0"/>
            </a:endParaRPr>
          </a:p>
        </p:txBody>
      </p:sp>
      <p:sp>
        <p:nvSpPr>
          <p:cNvPr id="101" name="Rectángulo 100">
            <a:extLst>
              <a:ext uri="{FF2B5EF4-FFF2-40B4-BE49-F238E27FC236}">
                <a16:creationId xmlns:a16="http://schemas.microsoft.com/office/drawing/2014/main" id="{A1687C62-1083-4625-94C4-9C827CCC6BAF}"/>
              </a:ext>
            </a:extLst>
          </p:cNvPr>
          <p:cNvSpPr/>
          <p:nvPr/>
        </p:nvSpPr>
        <p:spPr>
          <a:xfrm>
            <a:off x="1776079" y="19290519"/>
            <a:ext cx="3289372" cy="56624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FFFF"/>
                </a:solidFill>
                <a:latin typeface="Calibri" panose="020F0502020204030204" pitchFamily="34" charset="0"/>
                <a:ea typeface="Arial" panose="020B0604020202020204" pitchFamily="34" charset="0"/>
                <a:cs typeface="Calibri" panose="020F0502020204030204" pitchFamily="34" charset="0"/>
              </a:rPr>
              <a:t>C</a:t>
            </a:r>
            <a:r>
              <a:rPr lang="es-ES" sz="1800" b="1" dirty="0">
                <a:solidFill>
                  <a:srgbClr val="FFFFFF"/>
                </a:solidFill>
                <a:effectLst/>
                <a:latin typeface="Calibri" panose="020F0502020204030204" pitchFamily="34" charset="0"/>
                <a:ea typeface="Arial" panose="020B0604020202020204" pitchFamily="34" charset="0"/>
                <a:cs typeface="Calibri" panose="020F0502020204030204" pitchFamily="34" charset="0"/>
              </a:rPr>
              <a:t>artilla de </a:t>
            </a:r>
            <a:r>
              <a:rPr lang="es-ES" sz="1800" b="1" dirty="0" err="1">
                <a:solidFill>
                  <a:srgbClr val="FFFFFF"/>
                </a:solidFill>
                <a:effectLst/>
                <a:latin typeface="Calibri" panose="020F0502020204030204" pitchFamily="34" charset="0"/>
                <a:ea typeface="Arial" panose="020B0604020202020204" pitchFamily="34" charset="0"/>
                <a:cs typeface="Calibri" panose="020F0502020204030204" pitchFamily="34" charset="0"/>
              </a:rPr>
              <a:t>co-crear</a:t>
            </a:r>
            <a:endParaRPr lang="es-419" b="1" dirty="0">
              <a:solidFill>
                <a:srgbClr val="FFFFFF"/>
              </a:solidFill>
            </a:endParaRPr>
          </a:p>
        </p:txBody>
      </p:sp>
      <p:pic>
        <p:nvPicPr>
          <p:cNvPr id="103" name="Imagen 102">
            <a:extLst>
              <a:ext uri="{FF2B5EF4-FFF2-40B4-BE49-F238E27FC236}">
                <a16:creationId xmlns:a16="http://schemas.microsoft.com/office/drawing/2014/main" id="{1F332AE4-832B-4E8C-A2AD-A7AABB8D9AB5}"/>
              </a:ext>
            </a:extLst>
          </p:cNvPr>
          <p:cNvPicPr>
            <a:picLocks noChangeAspect="1"/>
          </p:cNvPicPr>
          <p:nvPr/>
        </p:nvPicPr>
        <p:blipFill>
          <a:blip r:embed="rId16"/>
          <a:stretch>
            <a:fillRect/>
          </a:stretch>
        </p:blipFill>
        <p:spPr>
          <a:xfrm>
            <a:off x="281445" y="21975915"/>
            <a:ext cx="6286500" cy="657225"/>
          </a:xfrm>
          <a:prstGeom prst="rect">
            <a:avLst/>
          </a:prstGeom>
        </p:spPr>
      </p:pic>
      <p:pic>
        <p:nvPicPr>
          <p:cNvPr id="104" name="Imagen 103">
            <a:extLst>
              <a:ext uri="{FF2B5EF4-FFF2-40B4-BE49-F238E27FC236}">
                <a16:creationId xmlns:a16="http://schemas.microsoft.com/office/drawing/2014/main" id="{000303AD-3802-462E-9CDE-5C8DF7A68D39}"/>
              </a:ext>
            </a:extLst>
          </p:cNvPr>
          <p:cNvPicPr>
            <a:picLocks noChangeAspect="1"/>
          </p:cNvPicPr>
          <p:nvPr/>
        </p:nvPicPr>
        <p:blipFill>
          <a:blip r:embed="rId17"/>
          <a:stretch>
            <a:fillRect/>
          </a:stretch>
        </p:blipFill>
        <p:spPr>
          <a:xfrm>
            <a:off x="52845" y="20282523"/>
            <a:ext cx="6734460" cy="1673092"/>
          </a:xfrm>
          <a:prstGeom prst="rect">
            <a:avLst/>
          </a:prstGeom>
        </p:spPr>
      </p:pic>
      <p:sp>
        <p:nvSpPr>
          <p:cNvPr id="102" name="Bocadillo: rectángulo 101">
            <a:extLst>
              <a:ext uri="{FF2B5EF4-FFF2-40B4-BE49-F238E27FC236}">
                <a16:creationId xmlns:a16="http://schemas.microsoft.com/office/drawing/2014/main" id="{BC75838D-39F9-40D0-B96C-849DE133DBA4}"/>
              </a:ext>
            </a:extLst>
          </p:cNvPr>
          <p:cNvSpPr/>
          <p:nvPr/>
        </p:nvSpPr>
        <p:spPr>
          <a:xfrm>
            <a:off x="-1444279" y="19126747"/>
            <a:ext cx="2619309" cy="1514602"/>
          </a:xfrm>
          <a:prstGeom prst="wedgeRectCallout">
            <a:avLst>
              <a:gd name="adj1" fmla="val 63751"/>
              <a:gd name="adj2" fmla="val -229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400" dirty="0">
                <a:solidFill>
                  <a:schemeClr val="tx1"/>
                </a:solidFill>
                <a:latin typeface="Calibri" panose="020F0502020204030204" pitchFamily="34" charset="0"/>
                <a:cs typeface="Calibri" panose="020F0502020204030204" pitchFamily="34" charset="0"/>
              </a:rPr>
              <a:t>Por favor vincular la siguiente URL para que abra en pestaña nueva: </a:t>
            </a:r>
            <a:r>
              <a:rPr lang="es-419" sz="1400" dirty="0">
                <a:solidFill>
                  <a:schemeClr val="tx1"/>
                </a:solidFill>
                <a:latin typeface="Calibri" panose="020F0502020204030204" pitchFamily="34" charset="0"/>
                <a:cs typeface="Calibri" panose="020F0502020204030204" pitchFamily="34" charset="0"/>
                <a:hlinkClick r:id="rId18"/>
              </a:rPr>
              <a:t>https://centrodeinnovacion.mintic.gov.co/sites/default/files/cartillaco-crear_redu.compressed.pdf</a:t>
            </a:r>
            <a:r>
              <a:rPr lang="es-419" dirty="0">
                <a:solidFill>
                  <a:schemeClr val="tx1"/>
                </a:solidFill>
              </a:rPr>
              <a:t>  </a:t>
            </a:r>
          </a:p>
        </p:txBody>
      </p:sp>
      <p:sp>
        <p:nvSpPr>
          <p:cNvPr id="59" name="CuadroTexto 58">
            <a:extLst>
              <a:ext uri="{FF2B5EF4-FFF2-40B4-BE49-F238E27FC236}">
                <a16:creationId xmlns:a16="http://schemas.microsoft.com/office/drawing/2014/main" id="{E699B05F-5087-423E-939D-7EBF5A6A398C}"/>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endParaRPr lang="es-419" b="1" u="sng" dirty="0">
              <a:solidFill>
                <a:srgbClr val="0070C0"/>
              </a:solidFill>
            </a:endParaRPr>
          </a:p>
          <a:p>
            <a:r>
              <a:rPr lang="es-ES" b="1" u="sng" dirty="0">
                <a:solidFill>
                  <a:srgbClr val="0070C0"/>
                </a:solidFill>
              </a:rPr>
              <a:t>Tema 1. Transformación digital, innovación y agilidad</a:t>
            </a:r>
          </a:p>
          <a:p>
            <a:r>
              <a:rPr lang="es-ES" dirty="0">
                <a:solidFill>
                  <a:srgbClr val="0070C0"/>
                </a:solidFill>
              </a:rPr>
              <a:t>Tema 2. Pensamiento ágil, rol y habilidades del ágil </a:t>
            </a:r>
            <a:r>
              <a:rPr lang="es-ES" i="1"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283702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55AC746E-3519-4813-8FAF-CAA0C71821A5}"/>
              </a:ext>
            </a:extLst>
          </p:cNvPr>
          <p:cNvSpPr/>
          <p:nvPr/>
        </p:nvSpPr>
        <p:spPr>
          <a:xfrm>
            <a:off x="6743" y="2981263"/>
            <a:ext cx="6858000" cy="11221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contenido 4"/>
          <p:cNvSpPr>
            <a:spLocks noGrp="1"/>
          </p:cNvSpPr>
          <p:nvPr>
            <p:ph idx="1"/>
          </p:nvPr>
        </p:nvSpPr>
        <p:spPr/>
        <p:txBody>
          <a:bodyPr>
            <a:normAutofit lnSpcReduction="10000"/>
          </a:bodyPr>
          <a:lstStyle/>
          <a:p>
            <a:pPr marL="285750" indent="-285750">
              <a:buFont typeface="Arial" panose="020B0604020202020204" pitchFamily="34" charset="0"/>
              <a:buChar char="•"/>
            </a:pPr>
            <a:r>
              <a:rPr lang="es-ES" dirty="0"/>
              <a:t>En la parte superior se ubica el banner específico, en este caso: </a:t>
            </a:r>
            <a:r>
              <a:rPr lang="es-ES" b="1" dirty="0"/>
              <a:t>Tema 2</a:t>
            </a:r>
          </a:p>
          <a:p>
            <a:pPr marL="285750" indent="-285750">
              <a:buFont typeface="Arial" panose="020B0604020202020204" pitchFamily="34" charset="0"/>
              <a:buChar char="•"/>
            </a:pPr>
            <a:r>
              <a:rPr lang="es-ES" dirty="0"/>
              <a:t>Se ubica una caja con el texto correspondiente y la personaje.</a:t>
            </a:r>
          </a:p>
          <a:p>
            <a:pPr marL="285750" indent="-285750">
              <a:buFont typeface="Arial" panose="020B0604020202020204" pitchFamily="34" charset="0"/>
              <a:buChar char="•"/>
            </a:pPr>
            <a:r>
              <a:rPr lang="es-ES" dirty="0"/>
              <a:t>Se debe embeber la presentación en </a:t>
            </a:r>
            <a:r>
              <a:rPr lang="es-ES" dirty="0" err="1"/>
              <a:t>Genially</a:t>
            </a:r>
            <a:r>
              <a:rPr lang="es-ES" dirty="0"/>
              <a:t>. Ver archivo “</a:t>
            </a:r>
            <a:r>
              <a:rPr lang="es-ES" b="1" dirty="0" err="1"/>
              <a:t>M1_Presentación</a:t>
            </a:r>
            <a:r>
              <a:rPr lang="es-ES" b="1" dirty="0"/>
              <a:t> Pensamiento ágil</a:t>
            </a:r>
            <a:r>
              <a:rPr lang="es-ES" dirty="0"/>
              <a:t>”</a:t>
            </a:r>
          </a:p>
          <a:p>
            <a:pPr marL="285750" indent="-285750">
              <a:buFont typeface="Arial" panose="020B0604020202020204" pitchFamily="34" charset="0"/>
              <a:buChar char="•"/>
            </a:pPr>
            <a:r>
              <a:rPr lang="es-ES" dirty="0"/>
              <a:t>Al hacer clic en el botón “Descargar PDF” descarga el archivo, ver “</a:t>
            </a:r>
            <a:r>
              <a:rPr lang="es-ES" b="1" dirty="0" err="1"/>
              <a:t>M1_PDF_Pensamiento</a:t>
            </a:r>
            <a:r>
              <a:rPr lang="es-ES" b="1" dirty="0"/>
              <a:t> ágil</a:t>
            </a:r>
            <a:r>
              <a:rPr lang="es-ES" dirty="0"/>
              <a:t>”, el cual sebe diagramar de acuerdo con la línea gráfica del curso.</a:t>
            </a:r>
          </a:p>
          <a:p>
            <a:pPr marL="285750" indent="-285750">
              <a:buFont typeface="Arial" panose="020B0604020202020204" pitchFamily="34" charset="0"/>
              <a:buChar char="•"/>
            </a:pPr>
            <a:r>
              <a:rPr lang="es-ES" dirty="0"/>
              <a:t>Abajo se debe incluir el ícono para el recurso </a:t>
            </a:r>
            <a:r>
              <a:rPr lang="es-ES" i="1" dirty="0"/>
              <a:t>Importante </a:t>
            </a:r>
            <a:r>
              <a:rPr lang="es-ES" dirty="0"/>
              <a:t>con la caja de texto correspondiente.</a:t>
            </a:r>
          </a:p>
          <a:p>
            <a:pPr marL="285750" indent="-285750">
              <a:buFont typeface="Arial" panose="020B0604020202020204" pitchFamily="34" charset="0"/>
              <a:buChar char="•"/>
            </a:pPr>
            <a:r>
              <a:rPr lang="es-ES" dirty="0"/>
              <a:t>Finalmente, se debe ubicar una caja de texto con imagen. Se sugiere la fotografía de Albert Einstein: </a:t>
            </a:r>
            <a:r>
              <a:rPr lang="es-ES" dirty="0">
                <a:hlinkClick r:id="rId2"/>
              </a:rPr>
              <a:t>https://pixabay.com/es/photos/albert-einstein-retrato-1933340/</a:t>
            </a:r>
            <a:r>
              <a:rPr lang="es-ES" dirty="0"/>
              <a:t> </a:t>
            </a:r>
          </a:p>
          <a:p>
            <a:pPr marL="285750" indent="-285750">
              <a:buFont typeface="Arial" panose="020B0604020202020204" pitchFamily="34" charset="0"/>
              <a:buChar char="•"/>
            </a:pPr>
            <a:r>
              <a:rPr lang="es-ES" dirty="0"/>
              <a:t>Los textos amarillo son la descripción de la imagen.</a:t>
            </a:r>
          </a:p>
        </p:txBody>
      </p:sp>
      <p:pic>
        <p:nvPicPr>
          <p:cNvPr id="9" name="Imagen 8">
            <a:extLst>
              <a:ext uri="{FF2B5EF4-FFF2-40B4-BE49-F238E27FC236}">
                <a16:creationId xmlns:a16="http://schemas.microsoft.com/office/drawing/2014/main" id="{EBA4A785-B2EC-4DE3-9E6F-80D5F8DB351E}"/>
              </a:ext>
            </a:extLst>
          </p:cNvPr>
          <p:cNvPicPr>
            <a:picLocks noChangeAspect="1"/>
          </p:cNvPicPr>
          <p:nvPr/>
        </p:nvPicPr>
        <p:blipFill>
          <a:blip r:embed="rId3"/>
          <a:stretch>
            <a:fillRect/>
          </a:stretch>
        </p:blipFill>
        <p:spPr>
          <a:xfrm>
            <a:off x="0" y="527367"/>
            <a:ext cx="6858000" cy="1410419"/>
          </a:xfrm>
          <a:prstGeom prst="rect">
            <a:avLst/>
          </a:prstGeom>
        </p:spPr>
      </p:pic>
      <p:sp>
        <p:nvSpPr>
          <p:cNvPr id="10" name="CuadroTexto 9">
            <a:extLst>
              <a:ext uri="{FF2B5EF4-FFF2-40B4-BE49-F238E27FC236}">
                <a16:creationId xmlns:a16="http://schemas.microsoft.com/office/drawing/2014/main" id="{CAE7AA1D-0281-4BE0-84AB-5A5FCB33C395}"/>
              </a:ext>
            </a:extLst>
          </p:cNvPr>
          <p:cNvSpPr txBox="1"/>
          <p:nvPr/>
        </p:nvSpPr>
        <p:spPr>
          <a:xfrm>
            <a:off x="1349309" y="902536"/>
            <a:ext cx="5240740" cy="677108"/>
          </a:xfrm>
          <a:prstGeom prst="rect">
            <a:avLst/>
          </a:prstGeom>
          <a:noFill/>
        </p:spPr>
        <p:txBody>
          <a:bodyPr wrap="square" rtlCol="0">
            <a:spAutoFit/>
          </a:bodyPr>
          <a:lstStyle/>
          <a:p>
            <a:r>
              <a:rPr lang="es-419" sz="3800" b="1" dirty="0">
                <a:solidFill>
                  <a:schemeClr val="bg1"/>
                </a:solidFill>
                <a:latin typeface="Calibri" panose="020F0502020204030204" pitchFamily="34" charset="0"/>
                <a:cs typeface="Calibri" panose="020F0502020204030204" pitchFamily="34" charset="0"/>
              </a:rPr>
              <a:t>Gestión ágil de </a:t>
            </a:r>
            <a:r>
              <a:rPr lang="es-419" sz="3800" b="1" dirty="0">
                <a:solidFill>
                  <a:srgbClr val="FFBC17"/>
                </a:solidFill>
                <a:latin typeface="Calibri" panose="020F0502020204030204" pitchFamily="34" charset="0"/>
                <a:cs typeface="Calibri" panose="020F0502020204030204" pitchFamily="34" charset="0"/>
              </a:rPr>
              <a:t>proyectos</a:t>
            </a:r>
          </a:p>
        </p:txBody>
      </p:sp>
      <p:pic>
        <p:nvPicPr>
          <p:cNvPr id="13" name="Imagen 12">
            <a:extLst>
              <a:ext uri="{FF2B5EF4-FFF2-40B4-BE49-F238E27FC236}">
                <a16:creationId xmlns:a16="http://schemas.microsoft.com/office/drawing/2014/main" id="{0C4AB341-35D7-4A31-8227-724220CB7BD9}"/>
              </a:ext>
            </a:extLst>
          </p:cNvPr>
          <p:cNvPicPr>
            <a:picLocks noChangeAspect="1"/>
          </p:cNvPicPr>
          <p:nvPr/>
        </p:nvPicPr>
        <p:blipFill>
          <a:blip r:embed="rId4"/>
          <a:stretch>
            <a:fillRect/>
          </a:stretch>
        </p:blipFill>
        <p:spPr>
          <a:xfrm>
            <a:off x="5991221" y="1095159"/>
            <a:ext cx="339339" cy="329781"/>
          </a:xfrm>
          <a:prstGeom prst="rect">
            <a:avLst/>
          </a:prstGeom>
        </p:spPr>
      </p:pic>
      <p:pic>
        <p:nvPicPr>
          <p:cNvPr id="31" name="Imagen 30">
            <a:extLst>
              <a:ext uri="{FF2B5EF4-FFF2-40B4-BE49-F238E27FC236}">
                <a16:creationId xmlns:a16="http://schemas.microsoft.com/office/drawing/2014/main" id="{152A961C-40F2-4285-BF97-35395D18BBBA}"/>
              </a:ext>
            </a:extLst>
          </p:cNvPr>
          <p:cNvPicPr>
            <a:picLocks noChangeAspect="1"/>
          </p:cNvPicPr>
          <p:nvPr/>
        </p:nvPicPr>
        <p:blipFill rotWithShape="1">
          <a:blip r:embed="rId5"/>
          <a:srcRect l="32201"/>
          <a:stretch/>
        </p:blipFill>
        <p:spPr>
          <a:xfrm>
            <a:off x="0" y="1928986"/>
            <a:ext cx="1791541" cy="827661"/>
          </a:xfrm>
          <a:prstGeom prst="rect">
            <a:avLst/>
          </a:prstGeom>
        </p:spPr>
      </p:pic>
      <p:sp>
        <p:nvSpPr>
          <p:cNvPr id="32" name="CuadroTexto 31">
            <a:extLst>
              <a:ext uri="{FF2B5EF4-FFF2-40B4-BE49-F238E27FC236}">
                <a16:creationId xmlns:a16="http://schemas.microsoft.com/office/drawing/2014/main" id="{F5050B6A-05DB-4348-B26C-B5AC6FC94EFD}"/>
              </a:ext>
            </a:extLst>
          </p:cNvPr>
          <p:cNvSpPr txBox="1"/>
          <p:nvPr/>
        </p:nvSpPr>
        <p:spPr>
          <a:xfrm>
            <a:off x="313060" y="2109529"/>
            <a:ext cx="2389510" cy="400110"/>
          </a:xfrm>
          <a:prstGeom prst="rect">
            <a:avLst/>
          </a:prstGeom>
          <a:noFill/>
        </p:spPr>
        <p:txBody>
          <a:bodyPr wrap="square" rtlCol="0">
            <a:spAutoFit/>
          </a:bodyPr>
          <a:lstStyle/>
          <a:p>
            <a:r>
              <a:rPr lang="es-ES" sz="2000" b="1" dirty="0">
                <a:solidFill>
                  <a:srgbClr val="0023B5"/>
                </a:solidFill>
                <a:latin typeface="Calibri" panose="020F0502020204030204" pitchFamily="34" charset="0"/>
                <a:cs typeface="Calibri" panose="020F0502020204030204" pitchFamily="34" charset="0"/>
              </a:rPr>
              <a:t>Tema 2</a:t>
            </a:r>
            <a:endParaRPr lang="es-CO" sz="2000" b="1" dirty="0">
              <a:solidFill>
                <a:srgbClr val="0023B5"/>
              </a:solidFill>
              <a:latin typeface="Calibri" panose="020F0502020204030204" pitchFamily="34" charset="0"/>
              <a:cs typeface="Calibri" panose="020F0502020204030204" pitchFamily="34" charset="0"/>
            </a:endParaRPr>
          </a:p>
        </p:txBody>
      </p:sp>
      <p:sp>
        <p:nvSpPr>
          <p:cNvPr id="37" name="CuadroTexto 36">
            <a:extLst>
              <a:ext uri="{FF2B5EF4-FFF2-40B4-BE49-F238E27FC236}">
                <a16:creationId xmlns:a16="http://schemas.microsoft.com/office/drawing/2014/main" id="{1DDEA937-152D-46E0-B1F0-56572231C87D}"/>
              </a:ext>
            </a:extLst>
          </p:cNvPr>
          <p:cNvSpPr txBox="1"/>
          <p:nvPr/>
        </p:nvSpPr>
        <p:spPr>
          <a:xfrm>
            <a:off x="1610370" y="2098823"/>
            <a:ext cx="5560690" cy="384721"/>
          </a:xfrm>
          <a:prstGeom prst="rect">
            <a:avLst/>
          </a:prstGeom>
          <a:noFill/>
        </p:spPr>
        <p:txBody>
          <a:bodyPr wrap="square" rtlCol="0">
            <a:spAutoFit/>
          </a:bodyPr>
          <a:lstStyle/>
          <a:p>
            <a:r>
              <a:rPr lang="es-ES" sz="1900" b="1" dirty="0">
                <a:solidFill>
                  <a:srgbClr val="00D1CB"/>
                </a:solidFill>
                <a:latin typeface="Calibri" panose="020F0502020204030204" pitchFamily="34" charset="0"/>
                <a:cs typeface="Calibri" panose="020F0502020204030204" pitchFamily="34" charset="0"/>
              </a:rPr>
              <a:t>Pensamiento ágil, rol y habilidades del </a:t>
            </a:r>
            <a:r>
              <a:rPr lang="es-ES" sz="1900" b="1" i="1" dirty="0">
                <a:solidFill>
                  <a:srgbClr val="00D1CB"/>
                </a:solidFill>
                <a:latin typeface="Calibri" panose="020F0502020204030204" pitchFamily="34" charset="0"/>
                <a:cs typeface="Calibri" panose="020F0502020204030204" pitchFamily="34" charset="0"/>
              </a:rPr>
              <a:t>coach</a:t>
            </a:r>
            <a:r>
              <a:rPr lang="es-ES" sz="1900" b="1" dirty="0">
                <a:solidFill>
                  <a:srgbClr val="00D1CB"/>
                </a:solidFill>
                <a:latin typeface="Calibri" panose="020F0502020204030204" pitchFamily="34" charset="0"/>
                <a:cs typeface="Calibri" panose="020F0502020204030204" pitchFamily="34" charset="0"/>
              </a:rPr>
              <a:t> ágil</a:t>
            </a:r>
            <a:endParaRPr lang="es-CO" sz="1900" b="1" dirty="0">
              <a:solidFill>
                <a:srgbClr val="00D1CB"/>
              </a:solidFill>
              <a:latin typeface="Calibri" panose="020F0502020204030204" pitchFamily="34" charset="0"/>
              <a:cs typeface="Calibri" panose="020F0502020204030204" pitchFamily="34" charset="0"/>
            </a:endParaRPr>
          </a:p>
        </p:txBody>
      </p:sp>
      <p:sp>
        <p:nvSpPr>
          <p:cNvPr id="49" name="CuadroTexto 48">
            <a:extLst>
              <a:ext uri="{FF2B5EF4-FFF2-40B4-BE49-F238E27FC236}">
                <a16:creationId xmlns:a16="http://schemas.microsoft.com/office/drawing/2014/main" id="{6C080884-987E-4DB4-83E7-B6924FF2BDA1}"/>
              </a:ext>
            </a:extLst>
          </p:cNvPr>
          <p:cNvSpPr txBox="1"/>
          <p:nvPr/>
        </p:nvSpPr>
        <p:spPr>
          <a:xfrm>
            <a:off x="-3851615" y="12646705"/>
            <a:ext cx="3792722" cy="369332"/>
          </a:xfrm>
          <a:prstGeom prst="rect">
            <a:avLst/>
          </a:prstGeom>
          <a:solidFill>
            <a:srgbClr val="FFFF00"/>
          </a:solidFill>
        </p:spPr>
        <p:txBody>
          <a:bodyPr wrap="square" rtlCol="0">
            <a:spAutoFit/>
          </a:bodyPr>
          <a:lstStyle/>
          <a:p>
            <a:pPr algn="ctr"/>
            <a:r>
              <a:rPr lang="es-ES" dirty="0"/>
              <a:t>Fotografía de Albert Einstein</a:t>
            </a:r>
            <a:endParaRPr lang="es-CO" dirty="0"/>
          </a:p>
        </p:txBody>
      </p:sp>
      <p:sp>
        <p:nvSpPr>
          <p:cNvPr id="61" name="Rectángulo 60">
            <a:extLst>
              <a:ext uri="{FF2B5EF4-FFF2-40B4-BE49-F238E27FC236}">
                <a16:creationId xmlns:a16="http://schemas.microsoft.com/office/drawing/2014/main" id="{DF1DDD67-93F8-4EDB-AED7-EE5021830821}"/>
              </a:ext>
            </a:extLst>
          </p:cNvPr>
          <p:cNvSpPr/>
          <p:nvPr/>
        </p:nvSpPr>
        <p:spPr>
          <a:xfrm>
            <a:off x="1967669" y="13623372"/>
            <a:ext cx="4845325" cy="579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Continuación información siguiente diapositiva</a:t>
            </a:r>
            <a:endParaRPr lang="es-CO" b="1" dirty="0">
              <a:solidFill>
                <a:srgbClr val="FF0000"/>
              </a:solidFill>
            </a:endParaRPr>
          </a:p>
        </p:txBody>
      </p:sp>
      <p:sp>
        <p:nvSpPr>
          <p:cNvPr id="33" name="Rectángulo redondeado 1">
            <a:extLst>
              <a:ext uri="{FF2B5EF4-FFF2-40B4-BE49-F238E27FC236}">
                <a16:creationId xmlns:a16="http://schemas.microsoft.com/office/drawing/2014/main" id="{D11C7342-4174-4F4B-8E67-2B6CA7AEC179}"/>
              </a:ext>
            </a:extLst>
          </p:cNvPr>
          <p:cNvSpPr/>
          <p:nvPr/>
        </p:nvSpPr>
        <p:spPr>
          <a:xfrm>
            <a:off x="1515885" y="5864005"/>
            <a:ext cx="3774546" cy="2097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Embeber presentación en </a:t>
            </a:r>
            <a:r>
              <a:rPr lang="es-ES" dirty="0" err="1"/>
              <a:t>Genially</a:t>
            </a:r>
            <a:r>
              <a:rPr lang="es-ES" dirty="0"/>
              <a:t> ver archivo “</a:t>
            </a:r>
            <a:r>
              <a:rPr lang="es-ES" b="1" dirty="0" err="1"/>
              <a:t>M1_Presentación</a:t>
            </a:r>
            <a:r>
              <a:rPr lang="es-ES" b="1" dirty="0"/>
              <a:t> Pensamiento ágil</a:t>
            </a:r>
            <a:r>
              <a:rPr lang="es-ES" dirty="0"/>
              <a:t>”</a:t>
            </a:r>
            <a:endParaRPr lang="es-CO" dirty="0"/>
          </a:p>
        </p:txBody>
      </p:sp>
      <p:sp>
        <p:nvSpPr>
          <p:cNvPr id="34" name="Rectángulo redondeado 3">
            <a:extLst>
              <a:ext uri="{FF2B5EF4-FFF2-40B4-BE49-F238E27FC236}">
                <a16:creationId xmlns:a16="http://schemas.microsoft.com/office/drawing/2014/main" id="{425B56B0-9E62-46C3-AE93-42CFE938F3B2}"/>
              </a:ext>
            </a:extLst>
          </p:cNvPr>
          <p:cNvSpPr/>
          <p:nvPr/>
        </p:nvSpPr>
        <p:spPr>
          <a:xfrm>
            <a:off x="2536383" y="9100712"/>
            <a:ext cx="1733550" cy="781050"/>
          </a:xfrm>
          <a:prstGeom prst="roundRect">
            <a:avLst/>
          </a:prstGeom>
          <a:solidFill>
            <a:srgbClr val="00D2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Descargar PDF</a:t>
            </a:r>
            <a:endParaRPr lang="es-CO" dirty="0"/>
          </a:p>
        </p:txBody>
      </p:sp>
      <p:sp>
        <p:nvSpPr>
          <p:cNvPr id="35" name="Rectángulo 34">
            <a:extLst>
              <a:ext uri="{FF2B5EF4-FFF2-40B4-BE49-F238E27FC236}">
                <a16:creationId xmlns:a16="http://schemas.microsoft.com/office/drawing/2014/main" id="{29990DAC-C24A-4445-A69C-A74985593002}"/>
              </a:ext>
            </a:extLst>
          </p:cNvPr>
          <p:cNvSpPr/>
          <p:nvPr/>
        </p:nvSpPr>
        <p:spPr>
          <a:xfrm>
            <a:off x="1301502" y="2944168"/>
            <a:ext cx="5400041" cy="2585323"/>
          </a:xfrm>
          <a:prstGeom prst="rect">
            <a:avLst/>
          </a:prstGeom>
        </p:spPr>
        <p:txBody>
          <a:bodyPr wrap="square">
            <a:spAutoFit/>
          </a:bodyPr>
          <a:lstStyle/>
          <a:p>
            <a:r>
              <a:rPr lang="es-ES" b="1" dirty="0">
                <a:latin typeface="Calibri" panose="020F0502020204030204" pitchFamily="34" charset="0"/>
                <a:cs typeface="Calibri" panose="020F0502020204030204" pitchFamily="34" charset="0"/>
              </a:rPr>
              <a:t>¡Que interesante recorrido!</a:t>
            </a:r>
            <a:r>
              <a:rPr lang="es-ES" dirty="0">
                <a:latin typeface="Calibri" panose="020F0502020204030204" pitchFamily="34" charset="0"/>
                <a:cs typeface="Calibri" panose="020F0502020204030204" pitchFamily="34" charset="0"/>
              </a:rPr>
              <a:t> Ya estás cada vez más cerca de obtener la </a:t>
            </a:r>
            <a:r>
              <a:rPr lang="es-ES" b="1" dirty="0">
                <a:latin typeface="Calibri" panose="020F0502020204030204" pitchFamily="34" charset="0"/>
                <a:cs typeface="Calibri" panose="020F0502020204030204" pitchFamily="34" charset="0"/>
              </a:rPr>
              <a:t>pizarra</a:t>
            </a:r>
            <a:r>
              <a:rPr lang="es-ES" dirty="0">
                <a:latin typeface="Calibri" panose="020F0502020204030204" pitchFamily="34" charset="0"/>
                <a:cs typeface="Calibri" panose="020F0502020204030204" pitchFamily="34" charset="0"/>
              </a:rPr>
              <a:t>, un elemento importante para armar tu </a:t>
            </a:r>
            <a:r>
              <a:rPr lang="es-ES" b="1" dirty="0">
                <a:latin typeface="Calibri" panose="020F0502020204030204" pitchFamily="34" charset="0"/>
                <a:cs typeface="Calibri" panose="020F0502020204030204" pitchFamily="34" charset="0"/>
              </a:rPr>
              <a:t>caja de herramientas</a:t>
            </a:r>
            <a:r>
              <a:rPr lang="es-ES" dirty="0">
                <a:latin typeface="Calibri" panose="020F0502020204030204" pitchFamily="34" charset="0"/>
                <a:cs typeface="Calibri" panose="020F0502020204030204" pitchFamily="34" charset="0"/>
              </a:rPr>
              <a:t>. Para comenzar con el tema, es necesario destacar que </a:t>
            </a:r>
            <a:r>
              <a:rPr lang="es-ES" b="1" dirty="0">
                <a:latin typeface="Calibri" panose="020F0502020204030204" pitchFamily="34" charset="0"/>
                <a:cs typeface="Calibri" panose="020F0502020204030204" pitchFamily="34" charset="0"/>
              </a:rPr>
              <a:t>pensar ágilmente</a:t>
            </a:r>
            <a:r>
              <a:rPr lang="es-ES" dirty="0">
                <a:latin typeface="Calibri" panose="020F0502020204030204" pitchFamily="34" charset="0"/>
                <a:cs typeface="Calibri" panose="020F0502020204030204" pitchFamily="34" charset="0"/>
              </a:rPr>
              <a:t> no se consigue con el simple estudio de las diversas metodologías, requiere un cambio de mentalidad. </a:t>
            </a:r>
          </a:p>
          <a:p>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Pero, ¿a qué hace referencia esto? Profundicemos un poco más en este concepto:</a:t>
            </a:r>
          </a:p>
        </p:txBody>
      </p:sp>
      <p:pic>
        <p:nvPicPr>
          <p:cNvPr id="36" name="Imagen 35">
            <a:extLst>
              <a:ext uri="{FF2B5EF4-FFF2-40B4-BE49-F238E27FC236}">
                <a16:creationId xmlns:a16="http://schemas.microsoft.com/office/drawing/2014/main" id="{A74AE18F-7E88-4E06-8689-48202C6E5B15}"/>
              </a:ext>
            </a:extLst>
          </p:cNvPr>
          <p:cNvPicPr>
            <a:picLocks noChangeAspect="1"/>
          </p:cNvPicPr>
          <p:nvPr/>
        </p:nvPicPr>
        <p:blipFill>
          <a:blip r:embed="rId6"/>
          <a:stretch>
            <a:fillRect/>
          </a:stretch>
        </p:blipFill>
        <p:spPr>
          <a:xfrm flipH="1">
            <a:off x="84712" y="2709441"/>
            <a:ext cx="1172587" cy="3534135"/>
          </a:xfrm>
          <a:prstGeom prst="rect">
            <a:avLst/>
          </a:prstGeom>
        </p:spPr>
      </p:pic>
      <p:sp>
        <p:nvSpPr>
          <p:cNvPr id="38" name="CuadroTexto 37">
            <a:extLst>
              <a:ext uri="{FF2B5EF4-FFF2-40B4-BE49-F238E27FC236}">
                <a16:creationId xmlns:a16="http://schemas.microsoft.com/office/drawing/2014/main" id="{161FC364-C10E-4DBB-A99A-A15694204DC3}"/>
              </a:ext>
            </a:extLst>
          </p:cNvPr>
          <p:cNvSpPr txBox="1"/>
          <p:nvPr/>
        </p:nvSpPr>
        <p:spPr>
          <a:xfrm>
            <a:off x="320075" y="8167520"/>
            <a:ext cx="6325426" cy="646331"/>
          </a:xfrm>
          <a:prstGeom prst="rect">
            <a:avLst/>
          </a:prstGeom>
          <a:noFill/>
        </p:spPr>
        <p:txBody>
          <a:bodyPr wrap="square" rtlCol="0">
            <a:spAutoFit/>
          </a:bodyPr>
          <a:lstStyle/>
          <a:p>
            <a:r>
              <a:rPr lang="es-ES" dirty="0">
                <a:latin typeface="Calibri" panose="020F0502020204030204" pitchFamily="34" charset="0"/>
                <a:cs typeface="Calibri" panose="020F0502020204030204" pitchFamily="34" charset="0"/>
              </a:rPr>
              <a:t>Para descargar la presentación anterior en versión </a:t>
            </a:r>
            <a:r>
              <a:rPr lang="es-ES" b="1" dirty="0">
                <a:latin typeface="Calibri" panose="020F0502020204030204" pitchFamily="34" charset="0"/>
                <a:cs typeface="Calibri" panose="020F0502020204030204" pitchFamily="34" charset="0"/>
              </a:rPr>
              <a:t>PDF</a:t>
            </a:r>
            <a:r>
              <a:rPr lang="es-ES" dirty="0">
                <a:latin typeface="Calibri" panose="020F0502020204030204" pitchFamily="34" charset="0"/>
                <a:cs typeface="Calibri" panose="020F0502020204030204" pitchFamily="34" charset="0"/>
              </a:rPr>
              <a:t>, haz clic o presiona la tecla </a:t>
            </a:r>
            <a:r>
              <a:rPr lang="es-ES" i="1" dirty="0" err="1">
                <a:latin typeface="Calibri" panose="020F0502020204030204" pitchFamily="34" charset="0"/>
                <a:cs typeface="Calibri" panose="020F0502020204030204" pitchFamily="34" charset="0"/>
              </a:rPr>
              <a:t>Enter</a:t>
            </a:r>
            <a:r>
              <a:rPr lang="es-ES" dirty="0">
                <a:latin typeface="Calibri" panose="020F0502020204030204" pitchFamily="34" charset="0"/>
                <a:cs typeface="Calibri" panose="020F0502020204030204" pitchFamily="34" charset="0"/>
              </a:rPr>
              <a:t> sobre el siguiente botón:</a:t>
            </a:r>
            <a:endParaRPr lang="es-CO"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F7CDBE0D-FF5E-47E8-A2C2-13D21262590A}"/>
              </a:ext>
            </a:extLst>
          </p:cNvPr>
          <p:cNvPicPr>
            <a:picLocks noChangeAspect="1"/>
          </p:cNvPicPr>
          <p:nvPr/>
        </p:nvPicPr>
        <p:blipFill>
          <a:blip r:embed="rId7"/>
          <a:stretch>
            <a:fillRect/>
          </a:stretch>
        </p:blipFill>
        <p:spPr>
          <a:xfrm>
            <a:off x="-25841" y="12234604"/>
            <a:ext cx="1878392" cy="1392058"/>
          </a:xfrm>
          <a:prstGeom prst="rect">
            <a:avLst/>
          </a:prstGeom>
        </p:spPr>
      </p:pic>
      <p:sp>
        <p:nvSpPr>
          <p:cNvPr id="42" name="Rectángulo: esquinas redondeadas 41">
            <a:extLst>
              <a:ext uri="{FF2B5EF4-FFF2-40B4-BE49-F238E27FC236}">
                <a16:creationId xmlns:a16="http://schemas.microsoft.com/office/drawing/2014/main" id="{BE2CE80C-334A-4DC1-87C6-37C02C487352}"/>
              </a:ext>
            </a:extLst>
          </p:cNvPr>
          <p:cNvSpPr/>
          <p:nvPr/>
        </p:nvSpPr>
        <p:spPr>
          <a:xfrm>
            <a:off x="178567" y="10111125"/>
            <a:ext cx="6449181" cy="1894116"/>
          </a:xfrm>
          <a:prstGeom prst="roundRect">
            <a:avLst/>
          </a:prstGeom>
          <a:solidFill>
            <a:schemeClr val="bg1"/>
          </a:solidFill>
          <a:ln w="28575">
            <a:solidFill>
              <a:srgbClr val="0023B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endPar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pPr algn="ct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En este entorno, y con los cambios que estamos experimentando, jamás imaginados, requerimos: </a:t>
            </a:r>
            <a:r>
              <a:rPr lang="es-ES" sz="1800" b="1" dirty="0">
                <a:solidFill>
                  <a:srgbClr val="000000"/>
                </a:solidFill>
                <a:effectLst/>
                <a:latin typeface="Calibri" panose="020F0502020204030204" pitchFamily="34" charset="0"/>
                <a:ea typeface="Arial" panose="020B0604020202020204" pitchFamily="34" charset="0"/>
                <a:cs typeface="Calibri" panose="020F0502020204030204" pitchFamily="34" charset="0"/>
              </a:rPr>
              <a:t>romper paradigmas y pensar fuera de la caja.</a:t>
            </a:r>
          </a:p>
        </p:txBody>
      </p:sp>
      <p:pic>
        <p:nvPicPr>
          <p:cNvPr id="41" name="Imagen 40">
            <a:extLst>
              <a:ext uri="{FF2B5EF4-FFF2-40B4-BE49-F238E27FC236}">
                <a16:creationId xmlns:a16="http://schemas.microsoft.com/office/drawing/2014/main" id="{034FC89C-784E-4731-98E6-534FA73525CC}"/>
              </a:ext>
            </a:extLst>
          </p:cNvPr>
          <p:cNvPicPr>
            <a:picLocks noChangeAspect="1"/>
          </p:cNvPicPr>
          <p:nvPr/>
        </p:nvPicPr>
        <p:blipFill>
          <a:blip r:embed="rId8"/>
          <a:stretch>
            <a:fillRect/>
          </a:stretch>
        </p:blipFill>
        <p:spPr>
          <a:xfrm>
            <a:off x="2602130" y="10203280"/>
            <a:ext cx="1629703" cy="695020"/>
          </a:xfrm>
          <a:prstGeom prst="rect">
            <a:avLst/>
          </a:prstGeom>
        </p:spPr>
      </p:pic>
      <p:sp>
        <p:nvSpPr>
          <p:cNvPr id="6" name="Rectángulo 5">
            <a:extLst>
              <a:ext uri="{FF2B5EF4-FFF2-40B4-BE49-F238E27FC236}">
                <a16:creationId xmlns:a16="http://schemas.microsoft.com/office/drawing/2014/main" id="{ED8A8A02-B1D5-463F-993E-690AA12AAEAC}"/>
              </a:ext>
            </a:extLst>
          </p:cNvPr>
          <p:cNvSpPr/>
          <p:nvPr/>
        </p:nvSpPr>
        <p:spPr>
          <a:xfrm>
            <a:off x="1791541" y="12231314"/>
            <a:ext cx="5073202" cy="1392058"/>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8" name="CuadroTexto 47">
            <a:extLst>
              <a:ext uri="{FF2B5EF4-FFF2-40B4-BE49-F238E27FC236}">
                <a16:creationId xmlns:a16="http://schemas.microsoft.com/office/drawing/2014/main" id="{EC8F4AAD-D64A-40B5-B49F-56FD18F82CF2}"/>
              </a:ext>
            </a:extLst>
          </p:cNvPr>
          <p:cNvSpPr txBox="1"/>
          <p:nvPr/>
        </p:nvSpPr>
        <p:spPr>
          <a:xfrm>
            <a:off x="1885603" y="12587217"/>
            <a:ext cx="4768659" cy="604974"/>
          </a:xfrm>
          <a:prstGeom prst="rect">
            <a:avLst/>
          </a:prstGeom>
          <a:noFill/>
        </p:spPr>
        <p:txBody>
          <a:bodyPr wrap="square">
            <a:spAutoFit/>
          </a:bodyPr>
          <a:lstStyle/>
          <a:p>
            <a:pPr>
              <a:lnSpc>
                <a:spcPct val="115000"/>
              </a:lnSpc>
            </a:pPr>
            <a:r>
              <a:rPr lang="es-ES" sz="1500"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“Locura es hacer lo mismo una y otra vez esperando obtener resultados distintos”. </a:t>
            </a:r>
            <a:r>
              <a:rPr lang="es-ES" sz="1500" i="1" dirty="0">
                <a:solidFill>
                  <a:schemeClr val="bg1"/>
                </a:solidFill>
                <a:effectLst/>
                <a:latin typeface="Roboto" panose="02000000000000000000" pitchFamily="2" charset="0"/>
                <a:ea typeface="Times New Roman" panose="02020603050405020304" pitchFamily="18" charset="0"/>
                <a:cs typeface="Times New Roman" panose="02020603050405020304" pitchFamily="18" charset="0"/>
              </a:rPr>
              <a:t>Albert Einstein</a:t>
            </a:r>
          </a:p>
        </p:txBody>
      </p:sp>
      <p:sp>
        <p:nvSpPr>
          <p:cNvPr id="51" name="CuadroTexto 50">
            <a:extLst>
              <a:ext uri="{FF2B5EF4-FFF2-40B4-BE49-F238E27FC236}">
                <a16:creationId xmlns:a16="http://schemas.microsoft.com/office/drawing/2014/main" id="{0D5CD35D-624C-44F9-9CB1-3D5DB029F2AE}"/>
              </a:ext>
            </a:extLst>
          </p:cNvPr>
          <p:cNvSpPr txBox="1"/>
          <p:nvPr/>
        </p:nvSpPr>
        <p:spPr>
          <a:xfrm>
            <a:off x="10018315" y="223228"/>
            <a:ext cx="5758714" cy="2862322"/>
          </a:xfrm>
          <a:prstGeom prst="rect">
            <a:avLst/>
          </a:prstGeom>
          <a:solidFill>
            <a:schemeClr val="bg1"/>
          </a:solidFill>
        </p:spPr>
        <p:txBody>
          <a:bodyPr wrap="square" rtlCol="0">
            <a:spAutoFit/>
          </a:bodyPr>
          <a:lstStyle/>
          <a:p>
            <a:r>
              <a:rPr lang="es-ES" b="1" dirty="0">
                <a:solidFill>
                  <a:srgbClr val="0070C0"/>
                </a:solidFill>
              </a:rPr>
              <a:t>Mapa de navegación</a:t>
            </a:r>
          </a:p>
          <a:p>
            <a:endParaRPr lang="es-ES" b="1" dirty="0">
              <a:solidFill>
                <a:srgbClr val="0070C0"/>
              </a:solidFill>
            </a:endParaRPr>
          </a:p>
          <a:p>
            <a:r>
              <a:rPr lang="es-419" dirty="0">
                <a:solidFill>
                  <a:srgbClr val="0070C0"/>
                </a:solidFill>
              </a:rPr>
              <a:t>Introducción</a:t>
            </a:r>
          </a:p>
          <a:p>
            <a:r>
              <a:rPr lang="es-ES" dirty="0">
                <a:solidFill>
                  <a:srgbClr val="0070C0"/>
                </a:solidFill>
              </a:rPr>
              <a:t>Tema 1. Transformación digital, innovación y agilidad</a:t>
            </a:r>
          </a:p>
          <a:p>
            <a:r>
              <a:rPr lang="es-ES" b="1" u="sng" dirty="0">
                <a:solidFill>
                  <a:srgbClr val="0070C0"/>
                </a:solidFill>
              </a:rPr>
              <a:t>Tema 2. Pensamiento ágil, rol y habilidades del ágil </a:t>
            </a:r>
            <a:r>
              <a:rPr lang="es-ES" b="1" i="1" u="sng" dirty="0">
                <a:solidFill>
                  <a:srgbClr val="0070C0"/>
                </a:solidFill>
              </a:rPr>
              <a:t>coach</a:t>
            </a:r>
          </a:p>
          <a:p>
            <a:r>
              <a:rPr lang="es-ES" dirty="0">
                <a:solidFill>
                  <a:srgbClr val="0070C0"/>
                </a:solidFill>
              </a:rPr>
              <a:t>Tema 3. Evolución y adaptación de los proyectos</a:t>
            </a:r>
          </a:p>
          <a:p>
            <a:r>
              <a:rPr lang="es-ES" dirty="0">
                <a:solidFill>
                  <a:srgbClr val="0070C0"/>
                </a:solidFill>
              </a:rPr>
              <a:t>Actividad de afianzamiento</a:t>
            </a:r>
          </a:p>
          <a:p>
            <a:r>
              <a:rPr lang="es-CO" dirty="0">
                <a:solidFill>
                  <a:srgbClr val="0070C0"/>
                </a:solidFill>
              </a:rPr>
              <a:t>Recuerde que</a:t>
            </a:r>
          </a:p>
          <a:p>
            <a:r>
              <a:rPr lang="es-CO" dirty="0">
                <a:solidFill>
                  <a:srgbClr val="0070C0"/>
                </a:solidFill>
              </a:rPr>
              <a:t>Insignia </a:t>
            </a:r>
          </a:p>
          <a:p>
            <a:r>
              <a:rPr lang="es-CO" dirty="0">
                <a:solidFill>
                  <a:srgbClr val="0070C0"/>
                </a:solidFill>
              </a:rPr>
              <a:t>Bibliografía</a:t>
            </a:r>
          </a:p>
        </p:txBody>
      </p:sp>
    </p:spTree>
    <p:extLst>
      <p:ext uri="{BB962C8B-B14F-4D97-AF65-F5344CB8AC3E}">
        <p14:creationId xmlns:p14="http://schemas.microsoft.com/office/powerpoint/2010/main" val="858715513"/>
      </p:ext>
    </p:extLst>
  </p:cSld>
  <p:clrMapOvr>
    <a:masterClrMapping/>
  </p:clrMapOvr>
</p:sld>
</file>

<file path=ppt/theme/theme1.xml><?xml version="1.0" encoding="utf-8"?>
<a:theme xmlns:a="http://schemas.openxmlformats.org/drawingml/2006/main" name="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E88EB18444E784D85BAA01B1CD81060" ma:contentTypeVersion="33" ma:contentTypeDescription="Crear nuevo documento." ma:contentTypeScope="" ma:versionID="fde6d38df4e2b8f5dffc1f46626292c9">
  <xsd:schema xmlns:xsd="http://www.w3.org/2001/XMLSchema" xmlns:xs="http://www.w3.org/2001/XMLSchema" xmlns:p="http://schemas.microsoft.com/office/2006/metadata/properties" xmlns:ns1="4e763a2e-39b8-4f90-88c5-ee3933be9094" xmlns:ns2="http://schemas.microsoft.com/sharepoint/v3" xmlns:ns3="2488d886-132a-40f9-8b41-aad569bef3aa" xmlns:ns4="e62e2dd9-6f56-496f-8db1-04b2587c65a0" xmlns:ns5="5eacc250-3c3b-41c1-91ff-120ce2e95ac3" xmlns:ns6="61f31dec-60c1-455b-9041-5b6de3c55c82" xmlns:ns7="978207f9-d9ac-43b5-a670-738bc63d91d0" targetNamespace="http://schemas.microsoft.com/office/2006/metadata/properties" ma:root="true" ma:fieldsID="cb8f0b7cbbf6eff2aac6b600bd7529db" ns1:_="" ns2:_="" ns3:_="" ns4:_="" ns5:_="" ns6:_="" ns7:_="">
    <xsd:import namespace="4e763a2e-39b8-4f90-88c5-ee3933be9094"/>
    <xsd:import namespace="http://schemas.microsoft.com/sharepoint/v3"/>
    <xsd:import namespace="2488d886-132a-40f9-8b41-aad569bef3aa"/>
    <xsd:import namespace="e62e2dd9-6f56-496f-8db1-04b2587c65a0"/>
    <xsd:import namespace="5eacc250-3c3b-41c1-91ff-120ce2e95ac3"/>
    <xsd:import namespace="61f31dec-60c1-455b-9041-5b6de3c55c82"/>
    <xsd:import namespace="978207f9-d9ac-43b5-a670-738bc63d91d0"/>
    <xsd:element name="properties">
      <xsd:complexType>
        <xsd:sequence>
          <xsd:element name="documentManagement">
            <xsd:complexType>
              <xsd:all>
                <xsd:element ref="ns1:Estado" minOccurs="0"/>
                <xsd:element ref="ns1:Tipo_x0020_de_x0020_programa" minOccurs="0"/>
                <xsd:element ref="ns1:Modalidad" minOccurs="0"/>
                <xsd:element ref="ns3:Clase_x0020_de_x0020_programa" minOccurs="0"/>
                <xsd:element ref="ns3:Nombre_x0020_Empresa" minOccurs="0"/>
                <xsd:element ref="ns1:Lugar" minOccurs="0"/>
                <xsd:element ref="ns1:Facturaci_x00f3_n" minOccurs="0"/>
                <xsd:element ref="ns1:A_x00f1_o" minOccurs="0"/>
                <xsd:element ref="ns4:SharedWithUsers" minOccurs="0"/>
                <xsd:element ref="ns4:SharedWithDetails" minOccurs="0"/>
                <xsd:element ref="ns5:N_x00b0__x0020_ID" minOccurs="0"/>
                <xsd:element ref="ns5:Departamento" minOccurs="0"/>
                <xsd:element ref="ns2:AverageRating" minOccurs="0"/>
                <xsd:element ref="ns2:RatingCount" minOccurs="0"/>
                <xsd:element ref="ns2:RatedBy" minOccurs="0"/>
                <xsd:element ref="ns2:Ratings" minOccurs="0"/>
                <xsd:element ref="ns2:LikesCount" minOccurs="0"/>
                <xsd:element ref="ns2:LikedBy" minOccurs="0"/>
                <xsd:element ref="ns6:N_x00b0__x0020_ID_x0020_Oportunidad" minOccurs="0"/>
                <xsd:element ref="ns7:LastSharedByUser" minOccurs="0"/>
                <xsd:element ref="ns7:LastSharedByTime" minOccurs="0"/>
                <xsd:element ref="ns6:MediaServiceMetadata" minOccurs="0"/>
                <xsd:element ref="ns6:MediaServiceFastMetadata" minOccurs="0"/>
                <xsd:element ref="ns6:MediaServiceDateTaken" minOccurs="0"/>
                <xsd:element ref="ns6:MediaServiceAutoTags" minOccurs="0"/>
                <xsd:element ref="ns6:MediaServiceOCR" minOccurs="0"/>
                <xsd:element ref="ns6:MediaServiceEventHashCode" minOccurs="0"/>
                <xsd:element ref="ns6:MediaServiceGenerationTime" minOccurs="0"/>
                <xsd:element ref="ns6:MediaServiceLocation" minOccurs="0"/>
                <xsd:element ref="ns6:MediaServiceAutoKeyPoints" minOccurs="0"/>
                <xsd:element ref="ns6:MediaServiceKeyPoints" minOccurs="0"/>
                <xsd:element ref="ns6: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63a2e-39b8-4f90-88c5-ee3933be9094" elementFormDefault="qualified">
    <xsd:import namespace="http://schemas.microsoft.com/office/2006/documentManagement/types"/>
    <xsd:import namespace="http://schemas.microsoft.com/office/infopath/2007/PartnerControls"/>
    <xsd:element name="Estado" ma:index="0" nillable="true" ma:displayName="Estado" ma:format="Dropdown" ma:indexed="true" ma:internalName="Estado">
      <xsd:simpleType>
        <xsd:restriction base="dms:Choice">
          <xsd:enumeration value="Activo"/>
          <xsd:enumeration value="Cancelado"/>
          <xsd:enumeration value="Cotización"/>
          <xsd:enumeration value="Promoción"/>
          <xsd:enumeration value="Finalizado"/>
        </xsd:restriction>
      </xsd:simpleType>
    </xsd:element>
    <xsd:element name="Tipo_x0020_de_x0020_programa" ma:index="3" nillable="true" ma:displayName="Tipo de programa" ma:format="Dropdown" ma:internalName="Tipo_x0020_de_x0020_programa">
      <xsd:simpleType>
        <xsd:restriction base="dms:Choice">
          <xsd:enumeration value="Abierto"/>
          <xsd:enumeration value="Empresarial"/>
        </xsd:restriction>
      </xsd:simpleType>
    </xsd:element>
    <xsd:element name="Modalidad" ma:index="4" nillable="true" ma:displayName="Modalidad" ma:format="Dropdown" ma:internalName="Modalidad">
      <xsd:simpleType>
        <xsd:restriction base="dms:Choice">
          <xsd:enumeration value="Presencial"/>
          <xsd:enumeration value="Online"/>
          <xsd:enumeration value="Semipresencial"/>
          <xsd:enumeration value="Virtual"/>
          <xsd:enumeration value="Virtual-Mooc"/>
        </xsd:restriction>
      </xsd:simpleType>
    </xsd:element>
    <xsd:element name="Lugar" ma:index="7" nillable="true" ma:displayName="Lugar" ma:format="Dropdown" ma:internalName="Lugar">
      <xsd:simpleType>
        <xsd:union memberTypes="dms:Text">
          <xsd:simpleType>
            <xsd:restriction base="dms:Choice">
              <xsd:enumeration value="Bogotá"/>
              <xsd:enumeration value="No Aplica"/>
              <xsd:enumeration value="Armenia"/>
              <xsd:enumeration value="Barrancabermeja"/>
              <xsd:enumeration value="Barranquilla"/>
              <xsd:enumeration value="Bucaramanga"/>
              <xsd:enumeration value="Cali"/>
              <xsd:enumeration value="Cartagena de Indias"/>
              <xsd:enumeration value="Chaparral"/>
              <xsd:enumeration value="Ciudad de Guatemala"/>
              <xsd:enumeration value="Ciudad de Panamá"/>
              <xsd:enumeration value="Costa Rica"/>
              <xsd:enumeration value="Cúcuta"/>
              <xsd:enumeration value="Facatativá"/>
              <xsd:enumeration value="Ibagué"/>
              <xsd:enumeration value="Lima"/>
              <xsd:enumeration value="Manizales"/>
              <xsd:enumeration value="Medellín"/>
              <xsd:enumeration value="Montería"/>
              <xsd:enumeration value="Neiva"/>
              <xsd:enumeration value="Pereira"/>
              <xsd:enumeration value="Quito"/>
              <xsd:enumeration value="Rionegro"/>
              <xsd:enumeration value="Sahagún"/>
              <xsd:enumeration value="San Carlos"/>
              <xsd:enumeration value="San José de Costa Rica"/>
              <xsd:enumeration value="San Juan de Pasto"/>
              <xsd:enumeration value="Santa Marta"/>
              <xsd:enumeration value="Santo Domingo"/>
              <xsd:enumeration value="Sogamoso"/>
              <xsd:enumeration value="Tunja"/>
              <xsd:enumeration value="Valledupar"/>
              <xsd:enumeration value="Villavicencio"/>
              <xsd:enumeration value="Yopal"/>
            </xsd:restriction>
          </xsd:simpleType>
        </xsd:union>
      </xsd:simpleType>
    </xsd:element>
    <xsd:element name="Facturaci_x00f3_n" ma:index="8" nillable="true" ma:displayName="Facturación" ma:format="Dropdown" ma:internalName="Facturaci_x00f3_n">
      <xsd:simpleType>
        <xsd:restriction base="dms:Choice">
          <xsd:enumeration value="Facturado (Emp.)"/>
          <xsd:enumeration value="Saldo pendiente"/>
          <xsd:enumeration value="Sin facturar"/>
        </xsd:restriction>
      </xsd:simpleType>
    </xsd:element>
    <xsd:element name="A_x00f1_o" ma:index="9" nillable="true" ma:displayName="Año" ma:format="Dropdown" ma:internalName="A_x00f1_o">
      <xsd:simpleType>
        <xsd:restriction base="dms:Choice">
          <xsd:enumeration value="2016"/>
          <xsd:enumeration value="2017"/>
          <xsd:enumeration value="2018"/>
          <xsd:enumeration value="2019"/>
          <xsd:enumeration value="2020"/>
          <xsd:enumeration value="2021"/>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0" nillable="true" ma:displayName="Clasificación (0-5)" ma:decimals="2" ma:description="Valor promedio de todas las clasificaciones que se han enviado" ma:internalName="AverageRating" ma:readOnly="true">
      <xsd:simpleType>
        <xsd:restriction base="dms:Number"/>
      </xsd:simpleType>
    </xsd:element>
    <xsd:element name="RatingCount" ma:index="21" nillable="true" ma:displayName="Número de clasificaciones" ma:decimals="0" ma:description="Número de clasificaciones enviado" ma:internalName="RatingCount" ma:readOnly="true">
      <xsd:simpleType>
        <xsd:restriction base="dms:Number"/>
      </xsd:simpleType>
    </xsd:element>
    <xsd:element name="RatedBy" ma:index="22" nillable="true" ma:displayName="Valorado por" ma:description="Los usuarios valoraron el elemento."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3" nillable="true" ma:displayName="Valoraciones de usuario" ma:description="Valoraciones de usuario para el elemento" ma:hidden="true" ma:internalName="Ratings">
      <xsd:simpleType>
        <xsd:restriction base="dms:Note"/>
      </xsd:simpleType>
    </xsd:element>
    <xsd:element name="LikesCount" ma:index="24" nillable="true" ma:displayName="Número de Me gusta" ma:internalName="LikesCount">
      <xsd:simpleType>
        <xsd:restriction base="dms:Unknown"/>
      </xsd:simpleType>
    </xsd:element>
    <xsd:element name="LikedBy" ma:index="25" nillable="true" ma:displayName="Gusta a"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488d886-132a-40f9-8b41-aad569bef3aa" elementFormDefault="qualified">
    <xsd:import namespace="http://schemas.microsoft.com/office/2006/documentManagement/types"/>
    <xsd:import namespace="http://schemas.microsoft.com/office/infopath/2007/PartnerControls"/>
    <xsd:element name="Clase_x0020_de_x0020_programa" ma:index="5" nillable="true" ma:displayName="Clase de programa" ma:format="Dropdown" ma:internalName="Clase_x0020_de_x0020_programa">
      <xsd:simpleType>
        <xsd:restriction base="dms:Choice">
          <xsd:enumeration value="Curso"/>
          <xsd:enumeration value="Diplomado"/>
          <xsd:enumeration value="Congreso"/>
          <xsd:enumeration value="Seminario"/>
          <xsd:enumeration value="Simposio"/>
          <xsd:enumeration value="Taller"/>
          <xsd:enumeration value="Curso/Taller"/>
          <xsd:enumeration value="Programa para Profesionales"/>
          <xsd:enumeration value="Programa para no Profesionales"/>
        </xsd:restriction>
      </xsd:simpleType>
    </xsd:element>
    <xsd:element name="Nombre_x0020_Empresa" ma:index="6" nillable="true" ma:displayName="Nombre empresa" ma:internalName="Nombre_x0020_Empres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2e2dd9-6f56-496f-8db1-04b2587c65a0" elementFormDefault="qualified">
    <xsd:import namespace="http://schemas.microsoft.com/office/2006/documentManagement/types"/>
    <xsd:import namespace="http://schemas.microsoft.com/office/infopath/2007/PartnerControls"/>
    <xsd:element name="SharedWithUsers" ma:index="12"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cc250-3c3b-41c1-91ff-120ce2e95ac3" elementFormDefault="qualified">
    <xsd:import namespace="http://schemas.microsoft.com/office/2006/documentManagement/types"/>
    <xsd:import namespace="http://schemas.microsoft.com/office/infopath/2007/PartnerControls"/>
    <xsd:element name="N_x00b0__x0020_ID" ma:index="18" nillable="true" ma:displayName="N° ID Programa" ma:indexed="true" ma:internalName="N_x00b0__x0020_ID" ma:percentage="FALSE">
      <xsd:simpleType>
        <xsd:restriction base="dms:Number"/>
      </xsd:simpleType>
    </xsd:element>
    <xsd:element name="Departamento" ma:index="19" nillable="true" ma:displayName="Departamento" ma:format="Dropdown" ma:internalName="Departamento">
      <xsd:simpleType>
        <xsd:restriction base="dms:Choice">
          <xsd:enumeration value="Artes Escénicas"/>
          <xsd:enumeration value="Artes Visuales"/>
          <xsd:enumeration value="Música"/>
          <xsd:enumeration value="Ciencias Básicas"/>
          <xsd:enumeration value="Formación"/>
          <xsd:enumeration value="Filosofía"/>
          <xsd:enumeration value="Administración"/>
          <xsd:enumeration value="Ciencias Contables"/>
          <xsd:enumeration value="Economía"/>
          <xsd:enumeration value="Derecho Económico"/>
          <xsd:enumeration value="Derecho Laboral"/>
          <xsd:enumeration value="Derecho Penal"/>
          <xsd:enumeration value="Derecho Privado"/>
          <xsd:enumeration value="Derecho Procesal"/>
          <xsd:enumeration value="Derecho Público"/>
          <xsd:enumeration value="Filosofía e Historia del Derecho"/>
          <xsd:enumeration value="Sociología y Política Jurídica"/>
          <xsd:enumeration value="Derecho Canónico"/>
          <xsd:enumeration value="Arquitectura"/>
          <xsd:enumeration value="Diseño"/>
          <xsd:enumeration value="Estética"/>
          <xsd:enumeration value="Ecología y Territorio"/>
          <xsd:enumeration value="Desarrollo Rural y Regional"/>
          <xsd:enumeration value="Civil"/>
          <xsd:enumeration value="Electrónica"/>
          <xsd:enumeration value="Ingeniería Industrial"/>
          <xsd:enumeration value="Sistemas"/>
          <xsd:enumeration value="Ciencia Política"/>
          <xsd:enumeration value="Relaciones Internacionales"/>
          <xsd:enumeration value="Antropología"/>
          <xsd:enumeration value="Historia y Geografía"/>
          <xsd:enumeration value="Literatura"/>
          <xsd:enumeration value="Sociología"/>
          <xsd:enumeration value="Comunicación"/>
          <xsd:enumeration value="Información"/>
          <xsd:enumeration value="Lenguas"/>
          <xsd:enumeration value="Teología"/>
          <xsd:enumeration value="Biología"/>
          <xsd:enumeration value="Física"/>
          <xsd:enumeration value="Matemáticas"/>
          <xsd:enumeration value="Microbiología"/>
          <xsd:enumeration value="Nutrición y Bioquímica"/>
          <xsd:enumeration value="Química"/>
          <xsd:enumeration value="Enfermería Clínica"/>
          <xsd:enumeration value="Enfermería en Salud de Colectivos"/>
          <xsd:enumeration value="Anestesiología"/>
          <xsd:enumeration value="Ciencias Fisiológicas"/>
          <xsd:enumeration value="Cirugía"/>
          <xsd:enumeration value="Ginecología y Obstetricia"/>
          <xsd:enumeration value="Medicina Interna"/>
          <xsd:enumeration value="Medicina Preventiva y Social"/>
          <xsd:enumeration value="Morfología"/>
          <xsd:enumeration value="Ortopedia y Traumatología"/>
          <xsd:enumeration value="Patología"/>
          <xsd:enumeration value="Pediatría"/>
          <xsd:enumeration value="Psiquiatría y Salud Mental"/>
          <xsd:enumeration value="Radiología e Imágenes"/>
          <xsd:enumeration value="Neurociencias"/>
          <xsd:enumeration value="Epidemiología Clínica"/>
          <xsd:enumeration value="Sistema Bucal"/>
          <xsd:enumeration value="Sistema Cráneo Facial"/>
          <xsd:enumeration value="Sistema Dentario"/>
          <xsd:enumeration value="Sistema Periodontal"/>
          <xsd:enumeration value="Psicología"/>
          <xsd:enumeration value="Instituto Pensar"/>
          <xsd:enumeration value="Instituto de Genética Humana"/>
          <xsd:enumeration value="Instituto de Envejecimiento"/>
          <xsd:enumeration value="Centro para el Aprendizaje, la Enseñanza y la Evaluación"/>
          <xsd:enumeration value="Instituto de Bioética"/>
          <xsd:enumeration value="Subcentro de Seguridad Social y Riesgos Profesionales"/>
          <xsd:enumeration value="Centro de Proyectos para el Desarrollo &quot;CENDEX&quot;"/>
          <xsd:enumeration value="Contaduria"/>
        </xsd:restriction>
      </xsd:simpleType>
    </xsd:element>
  </xsd:schema>
  <xsd:schema xmlns:xsd="http://www.w3.org/2001/XMLSchema" xmlns:xs="http://www.w3.org/2001/XMLSchema" xmlns:dms="http://schemas.microsoft.com/office/2006/documentManagement/types" xmlns:pc="http://schemas.microsoft.com/office/infopath/2007/PartnerControls" targetNamespace="61f31dec-60c1-455b-9041-5b6de3c55c82" elementFormDefault="qualified">
    <xsd:import namespace="http://schemas.microsoft.com/office/2006/documentManagement/types"/>
    <xsd:import namespace="http://schemas.microsoft.com/office/infopath/2007/PartnerControls"/>
    <xsd:element name="N_x00b0__x0020_ID_x0020_Oportunidad" ma:index="26" nillable="true" ma:displayName="N° ID Oportunidad" ma:internalName="N_x00b0__x0020_ID_x0020_Oportunidad">
      <xsd:simpleType>
        <xsd:restriction base="dms:Number"/>
      </xsd:simpleType>
    </xsd:element>
    <xsd:element name="MediaServiceMetadata" ma:index="29" nillable="true" ma:displayName="MediaServiceMetadata" ma:description="" ma:hidden="true" ma:internalName="MediaServiceMetadata" ma:readOnly="true">
      <xsd:simpleType>
        <xsd:restriction base="dms:Note"/>
      </xsd:simpleType>
    </xsd:element>
    <xsd:element name="MediaServiceFastMetadata" ma:index="30" nillable="true" ma:displayName="MediaServiceFastMetadata" ma:description="" ma:hidden="true" ma:internalName="MediaServiceFastMetadata" ma:readOnly="true">
      <xsd:simpleType>
        <xsd:restriction base="dms:Note"/>
      </xsd:simpleType>
    </xsd:element>
    <xsd:element name="MediaServiceDateTaken" ma:index="31" nillable="true" ma:displayName="MediaServiceDateTaken" ma:description="" ma:hidden="true" ma:internalName="MediaServiceDateTaken" ma:readOnly="true">
      <xsd:simpleType>
        <xsd:restriction base="dms:Text"/>
      </xsd:simpleType>
    </xsd:element>
    <xsd:element name="MediaServiceAutoTags" ma:index="32" nillable="true" ma:displayName="MediaServiceAutoTags" ma:description="" ma:internalName="MediaServiceAutoTags"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Location" ma:index="36"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LengthInSeconds" ma:index="3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8207f9-d9ac-43b5-a670-738bc63d91d0" elementFormDefault="qualified">
    <xsd:import namespace="http://schemas.microsoft.com/office/2006/documentManagement/types"/>
    <xsd:import namespace="http://schemas.microsoft.com/office/infopath/2007/PartnerControls"/>
    <xsd:element name="LastSharedByUser" ma:index="27" nillable="true" ma:displayName="Última vez que se compartió por usuario" ma:description="" ma:internalName="LastSharedByUser" ma:readOnly="true">
      <xsd:simpleType>
        <xsd:restriction base="dms:Note">
          <xsd:maxLength value="255"/>
        </xsd:restriction>
      </xsd:simpleType>
    </xsd:element>
    <xsd:element name="LastSharedByTime" ma:index="28"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Tipo de contenido"/>
        <xsd:element ref="dc:title" minOccurs="0" maxOccurs="1" ma:index="2"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odalidad xmlns="4e763a2e-39b8-4f90-88c5-ee3933be9094" xsi:nil="true"/>
    <Facturaci_x00f3_n xmlns="4e763a2e-39b8-4f90-88c5-ee3933be9094" xsi:nil="true"/>
    <N_x00b0__x0020_ID xmlns="5eacc250-3c3b-41c1-91ff-120ce2e95ac3" xsi:nil="true"/>
    <Lugar xmlns="4e763a2e-39b8-4f90-88c5-ee3933be9094" xsi:nil="true"/>
    <Departamento xmlns="5eacc250-3c3b-41c1-91ff-120ce2e95ac3" xsi:nil="true"/>
    <A_x00f1_o xmlns="4e763a2e-39b8-4f90-88c5-ee3933be9094" xsi:nil="true"/>
    <Nombre_x0020_Empresa xmlns="2488d886-132a-40f9-8b41-aad569bef3aa" xsi:nil="true"/>
    <Estado xmlns="4e763a2e-39b8-4f90-88c5-ee3933be9094" xsi:nil="true"/>
    <Tipo_x0020_de_x0020_programa xmlns="4e763a2e-39b8-4f90-88c5-ee3933be9094" xsi:nil="true"/>
    <Clase_x0020_de_x0020_programa xmlns="2488d886-132a-40f9-8b41-aad569bef3aa" xsi:nil="true"/>
    <N_x00b0__x0020_ID_x0020_Oportunidad xmlns="61f31dec-60c1-455b-9041-5b6de3c55c82" xsi:nil="true"/>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81EFD3C4-472B-499D-A4FF-D44845A5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63a2e-39b8-4f90-88c5-ee3933be9094"/>
    <ds:schemaRef ds:uri="http://schemas.microsoft.com/sharepoint/v3"/>
    <ds:schemaRef ds:uri="2488d886-132a-40f9-8b41-aad569bef3aa"/>
    <ds:schemaRef ds:uri="e62e2dd9-6f56-496f-8db1-04b2587c65a0"/>
    <ds:schemaRef ds:uri="5eacc250-3c3b-41c1-91ff-120ce2e95ac3"/>
    <ds:schemaRef ds:uri="61f31dec-60c1-455b-9041-5b6de3c55c82"/>
    <ds:schemaRef ds:uri="978207f9-d9ac-43b5-a670-738bc63d91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AD8C7B-9D34-49D4-8F40-7CE9310800AB}">
  <ds:schemaRefs>
    <ds:schemaRef ds:uri="http://schemas.microsoft.com/sharepoint/v3/contenttype/forms"/>
  </ds:schemaRefs>
</ds:datastoreItem>
</file>

<file path=customXml/itemProps3.xml><?xml version="1.0" encoding="utf-8"?>
<ds:datastoreItem xmlns:ds="http://schemas.openxmlformats.org/officeDocument/2006/customXml" ds:itemID="{F48DC33C-04BE-4BEF-B650-F2B754787ABC}">
  <ds:schemaRefs>
    <ds:schemaRef ds:uri="http://schemas.microsoft.com/office/infopath/2007/PartnerControls"/>
    <ds:schemaRef ds:uri="http://schemas.openxmlformats.org/package/2006/metadata/core-properties"/>
    <ds:schemaRef ds:uri="4e763a2e-39b8-4f90-88c5-ee3933be9094"/>
    <ds:schemaRef ds:uri="978207f9-d9ac-43b5-a670-738bc63d91d0"/>
    <ds:schemaRef ds:uri="http://purl.org/dc/terms/"/>
    <ds:schemaRef ds:uri="http://schemas.microsoft.com/office/2006/documentManagement/types"/>
    <ds:schemaRef ds:uri="5eacc250-3c3b-41c1-91ff-120ce2e95ac3"/>
    <ds:schemaRef ds:uri="http://purl.org/dc/elements/1.1/"/>
    <ds:schemaRef ds:uri="http://schemas.microsoft.com/office/2006/metadata/properties"/>
    <ds:schemaRef ds:uri="61f31dec-60c1-455b-9041-5b6de3c55c82"/>
    <ds:schemaRef ds:uri="e62e2dd9-6f56-496f-8db1-04b2587c65a0"/>
    <ds:schemaRef ds:uri="http://www.w3.org/XML/1998/namespace"/>
    <ds:schemaRef ds:uri="2488d886-132a-40f9-8b41-aad569bef3aa"/>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6571</TotalTime>
  <Words>6256</Words>
  <Application>Microsoft Office PowerPoint</Application>
  <PresentationFormat>Personalizado</PresentationFormat>
  <Paragraphs>532</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Bradley Hand ITC</vt:lpstr>
      <vt:lpstr>Calibri</vt:lpstr>
      <vt:lpstr>Franklin Gothic Book</vt:lpstr>
      <vt:lpstr>Franklin Gothic Medium</vt:lpstr>
      <vt:lpstr>Roboto</vt:lpstr>
      <vt:lpstr>Times New Roman</vt:lpstr>
      <vt:lpstr>Wingdings</vt:lpstr>
      <vt:lpstr>Tema de Office</vt:lpstr>
      <vt:lpstr>MÓDULO 1 Business agility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Sandy Tatiana Leon Wilches</dc:creator>
  <cp:lastModifiedBy>Luz Stella Jaimes Carrascal</cp:lastModifiedBy>
  <cp:revision>452</cp:revision>
  <dcterms:created xsi:type="dcterms:W3CDTF">2020-03-12T14:22:03Z</dcterms:created>
  <dcterms:modified xsi:type="dcterms:W3CDTF">2021-08-25T19:12:45Z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0x0101005E88EB18444E784D85BAA01B1CD81060</vt:lpwstr>
  </property>
</Properties>
</file>